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15"/>
  </p:notesMasterIdLst>
  <p:sldIdLst>
    <p:sldId id="256" r:id="rId2"/>
    <p:sldId id="261" r:id="rId3"/>
    <p:sldId id="258" r:id="rId4"/>
    <p:sldId id="264" r:id="rId5"/>
    <p:sldId id="257" r:id="rId6"/>
    <p:sldId id="263" r:id="rId7"/>
    <p:sldId id="259" r:id="rId8"/>
    <p:sldId id="265" r:id="rId9"/>
    <p:sldId id="268" r:id="rId10"/>
    <p:sldId id="260" r:id="rId11"/>
    <p:sldId id="267" r:id="rId12"/>
    <p:sldId id="266" r:id="rId13"/>
    <p:sldId id="2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11"/>
    <p:restoredTop sz="77119"/>
  </p:normalViewPr>
  <p:slideViewPr>
    <p:cSldViewPr snapToGrid="0" snapToObjects="1">
      <p:cViewPr varScale="1">
        <p:scale>
          <a:sx n="86" d="100"/>
          <a:sy n="86" d="100"/>
        </p:scale>
        <p:origin x="24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svg"/><Relationship Id="rId1"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CEF3C6-36C4-4559-A579-52B532F6174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E97116F3-6315-450D-BEF0-75CBC1E53C37}">
      <dgm:prSet/>
      <dgm:spPr/>
      <dgm:t>
        <a:bodyPr/>
        <a:lstStyle/>
        <a:p>
          <a:r>
            <a:rPr lang="en-US"/>
            <a:t>Collaboration is key.</a:t>
          </a:r>
        </a:p>
      </dgm:t>
    </dgm:pt>
    <dgm:pt modelId="{33E5AFE1-F55B-46B0-BAB1-C90CAE0629CA}" type="parTrans" cxnId="{1E993885-A8FB-4DD0-A149-34070CF37F8A}">
      <dgm:prSet/>
      <dgm:spPr/>
      <dgm:t>
        <a:bodyPr/>
        <a:lstStyle/>
        <a:p>
          <a:endParaRPr lang="en-US"/>
        </a:p>
      </dgm:t>
    </dgm:pt>
    <dgm:pt modelId="{0152CE40-BA22-4D0B-BCDC-4073A3341ABB}" type="sibTrans" cxnId="{1E993885-A8FB-4DD0-A149-34070CF37F8A}">
      <dgm:prSet/>
      <dgm:spPr/>
      <dgm:t>
        <a:bodyPr/>
        <a:lstStyle/>
        <a:p>
          <a:endParaRPr lang="en-US"/>
        </a:p>
      </dgm:t>
    </dgm:pt>
    <dgm:pt modelId="{060791C7-561F-42CC-A1CA-F0BA624DD7E4}">
      <dgm:prSet/>
      <dgm:spPr/>
      <dgm:t>
        <a:bodyPr/>
        <a:lstStyle/>
        <a:p>
          <a:r>
            <a:rPr lang="en-US"/>
            <a:t>School libraries supplementing public libraries services; Public libraries supplementing school curriculum</a:t>
          </a:r>
        </a:p>
      </dgm:t>
    </dgm:pt>
    <dgm:pt modelId="{8BAB1AF3-3EE3-4C19-AE0A-4F9407D16079}" type="parTrans" cxnId="{E18E7099-9AB8-4F63-8EB2-06C4F534AF52}">
      <dgm:prSet/>
      <dgm:spPr/>
      <dgm:t>
        <a:bodyPr/>
        <a:lstStyle/>
        <a:p>
          <a:endParaRPr lang="en-US"/>
        </a:p>
      </dgm:t>
    </dgm:pt>
    <dgm:pt modelId="{0F674260-24B5-4F4B-B33E-8FAE710D0625}" type="sibTrans" cxnId="{E18E7099-9AB8-4F63-8EB2-06C4F534AF52}">
      <dgm:prSet/>
      <dgm:spPr/>
      <dgm:t>
        <a:bodyPr/>
        <a:lstStyle/>
        <a:p>
          <a:endParaRPr lang="en-US"/>
        </a:p>
      </dgm:t>
    </dgm:pt>
    <dgm:pt modelId="{6684C730-880B-4065-980D-A1FF57DF848B}">
      <dgm:prSet/>
      <dgm:spPr/>
      <dgm:t>
        <a:bodyPr/>
        <a:lstStyle/>
        <a:p>
          <a:r>
            <a:rPr lang="en-US"/>
            <a:t>Working with the community</a:t>
          </a:r>
        </a:p>
      </dgm:t>
    </dgm:pt>
    <dgm:pt modelId="{7EE312D6-3F28-4AA9-B54C-A54440730055}" type="parTrans" cxnId="{95DB7F3D-FCE3-4723-8ABE-89F6881AB640}">
      <dgm:prSet/>
      <dgm:spPr/>
      <dgm:t>
        <a:bodyPr/>
        <a:lstStyle/>
        <a:p>
          <a:endParaRPr lang="en-US"/>
        </a:p>
      </dgm:t>
    </dgm:pt>
    <dgm:pt modelId="{58C460DC-D794-4F9F-8281-3707FE07C1EA}" type="sibTrans" cxnId="{95DB7F3D-FCE3-4723-8ABE-89F6881AB640}">
      <dgm:prSet/>
      <dgm:spPr/>
      <dgm:t>
        <a:bodyPr/>
        <a:lstStyle/>
        <a:p>
          <a:endParaRPr lang="en-US"/>
        </a:p>
      </dgm:t>
    </dgm:pt>
    <dgm:pt modelId="{1BC3236E-4874-4E8F-9888-CDD65FBF2B81}">
      <dgm:prSet/>
      <dgm:spPr/>
      <dgm:t>
        <a:bodyPr/>
        <a:lstStyle/>
        <a:p>
          <a:r>
            <a:rPr lang="en-US"/>
            <a:t>Not a solo effort; partnerships and collaborations</a:t>
          </a:r>
        </a:p>
      </dgm:t>
    </dgm:pt>
    <dgm:pt modelId="{AE74934E-128C-43C9-85F6-B7A55E56774B}" type="parTrans" cxnId="{4CE76C9B-F43E-4E5E-AA71-D7874C796FF7}">
      <dgm:prSet/>
      <dgm:spPr/>
      <dgm:t>
        <a:bodyPr/>
        <a:lstStyle/>
        <a:p>
          <a:endParaRPr lang="en-US"/>
        </a:p>
      </dgm:t>
    </dgm:pt>
    <dgm:pt modelId="{8AC3DB83-67F7-4B6C-9B3A-E0E54D329CFC}" type="sibTrans" cxnId="{4CE76C9B-F43E-4E5E-AA71-D7874C796FF7}">
      <dgm:prSet/>
      <dgm:spPr/>
      <dgm:t>
        <a:bodyPr/>
        <a:lstStyle/>
        <a:p>
          <a:endParaRPr lang="en-US"/>
        </a:p>
      </dgm:t>
    </dgm:pt>
    <dgm:pt modelId="{AF4F7C74-57B9-4222-A769-1CF069727041}">
      <dgm:prSet/>
      <dgm:spPr/>
      <dgm:t>
        <a:bodyPr/>
        <a:lstStyle/>
        <a:p>
          <a:r>
            <a:rPr lang="en-US" dirty="0"/>
            <a:t>Education - working with diverse youth </a:t>
          </a:r>
        </a:p>
      </dgm:t>
    </dgm:pt>
    <dgm:pt modelId="{37128ED2-035B-4015-B3EF-BFB9FEB5CAE2}" type="parTrans" cxnId="{32D621E8-6D3D-4AA4-AE00-6A3F99804A2C}">
      <dgm:prSet/>
      <dgm:spPr/>
      <dgm:t>
        <a:bodyPr/>
        <a:lstStyle/>
        <a:p>
          <a:endParaRPr lang="en-US"/>
        </a:p>
      </dgm:t>
    </dgm:pt>
    <dgm:pt modelId="{7D7AC447-EDB4-44C9-B75A-EB1DE6DBCFCD}" type="sibTrans" cxnId="{32D621E8-6D3D-4AA4-AE00-6A3F99804A2C}">
      <dgm:prSet/>
      <dgm:spPr/>
      <dgm:t>
        <a:bodyPr/>
        <a:lstStyle/>
        <a:p>
          <a:endParaRPr lang="en-US"/>
        </a:p>
      </dgm:t>
    </dgm:pt>
    <dgm:pt modelId="{C87A12FE-58E1-4285-A85B-5338EE199693}">
      <dgm:prSet/>
      <dgm:spPr/>
      <dgm:t>
        <a:bodyPr/>
        <a:lstStyle/>
        <a:p>
          <a:r>
            <a:rPr lang="en-US" dirty="0"/>
            <a:t>What is the librarians’ role? What is their responsibility?</a:t>
          </a:r>
        </a:p>
      </dgm:t>
    </dgm:pt>
    <dgm:pt modelId="{6AA6772B-C399-453D-92C7-7DC93968D0E8}" type="parTrans" cxnId="{88E9BD2E-FEF0-490E-BE2A-272D82696E81}">
      <dgm:prSet/>
      <dgm:spPr/>
      <dgm:t>
        <a:bodyPr/>
        <a:lstStyle/>
        <a:p>
          <a:endParaRPr lang="en-US"/>
        </a:p>
      </dgm:t>
    </dgm:pt>
    <dgm:pt modelId="{EB9472ED-E59F-4E82-AD9F-D95FA0E9DA2D}" type="sibTrans" cxnId="{88E9BD2E-FEF0-490E-BE2A-272D82696E81}">
      <dgm:prSet/>
      <dgm:spPr/>
      <dgm:t>
        <a:bodyPr/>
        <a:lstStyle/>
        <a:p>
          <a:endParaRPr lang="en-US"/>
        </a:p>
      </dgm:t>
    </dgm:pt>
    <dgm:pt modelId="{CA544391-3D8B-4A2D-83CE-9487D4E95600}">
      <dgm:prSet/>
      <dgm:spPr/>
      <dgm:t>
        <a:bodyPr/>
        <a:lstStyle/>
        <a:p>
          <a:r>
            <a:rPr lang="en-US"/>
            <a:t>Varying by community? Community needs?</a:t>
          </a:r>
        </a:p>
      </dgm:t>
    </dgm:pt>
    <dgm:pt modelId="{16D46008-9808-4890-B2BB-F0AFEEEBF7B3}" type="parTrans" cxnId="{A853DEE7-F201-4C89-BC71-6421C759CC6D}">
      <dgm:prSet/>
      <dgm:spPr/>
      <dgm:t>
        <a:bodyPr/>
        <a:lstStyle/>
        <a:p>
          <a:endParaRPr lang="en-US"/>
        </a:p>
      </dgm:t>
    </dgm:pt>
    <dgm:pt modelId="{3C28DCB5-13DB-483B-AE75-4D46BA16185B}" type="sibTrans" cxnId="{A853DEE7-F201-4C89-BC71-6421C759CC6D}">
      <dgm:prSet/>
      <dgm:spPr/>
      <dgm:t>
        <a:bodyPr/>
        <a:lstStyle/>
        <a:p>
          <a:endParaRPr lang="en-US"/>
        </a:p>
      </dgm:t>
    </dgm:pt>
    <dgm:pt modelId="{086F1497-2917-2248-9BF7-B097AF4F9AEC}">
      <dgm:prSet/>
      <dgm:spPr/>
      <dgm:t>
        <a:bodyPr/>
        <a:lstStyle/>
        <a:p>
          <a:r>
            <a:rPr lang="en-US" dirty="0"/>
            <a:t>Who are the youth in your community?</a:t>
          </a:r>
        </a:p>
      </dgm:t>
    </dgm:pt>
    <dgm:pt modelId="{13A121E6-DE58-364B-BA30-377B70061522}" type="parTrans" cxnId="{6D50394D-23B6-DC42-AB73-4FCB0429373B}">
      <dgm:prSet/>
      <dgm:spPr/>
      <dgm:t>
        <a:bodyPr/>
        <a:lstStyle/>
        <a:p>
          <a:endParaRPr lang="en-US"/>
        </a:p>
      </dgm:t>
    </dgm:pt>
    <dgm:pt modelId="{5A477521-5C20-8F4C-9E24-1A53DE73B702}" type="sibTrans" cxnId="{6D50394D-23B6-DC42-AB73-4FCB0429373B}">
      <dgm:prSet/>
      <dgm:spPr/>
      <dgm:t>
        <a:bodyPr/>
        <a:lstStyle/>
        <a:p>
          <a:endParaRPr lang="en-US"/>
        </a:p>
      </dgm:t>
    </dgm:pt>
    <dgm:pt modelId="{D2A137B0-C0CF-E244-B128-19204FACBF80}" type="pres">
      <dgm:prSet presAssocID="{BBCEF3C6-36C4-4559-A579-52B532F61748}" presName="linear" presStyleCnt="0">
        <dgm:presLayoutVars>
          <dgm:animLvl val="lvl"/>
          <dgm:resizeHandles val="exact"/>
        </dgm:presLayoutVars>
      </dgm:prSet>
      <dgm:spPr/>
    </dgm:pt>
    <dgm:pt modelId="{3DF8E4CB-A741-AE42-9275-EAFC7697362D}" type="pres">
      <dgm:prSet presAssocID="{E97116F3-6315-450D-BEF0-75CBC1E53C37}" presName="parentText" presStyleLbl="node1" presStyleIdx="0" presStyleCnt="4">
        <dgm:presLayoutVars>
          <dgm:chMax val="0"/>
          <dgm:bulletEnabled val="1"/>
        </dgm:presLayoutVars>
      </dgm:prSet>
      <dgm:spPr/>
    </dgm:pt>
    <dgm:pt modelId="{5CA4D239-2809-5643-8339-F572B26AA8B0}" type="pres">
      <dgm:prSet presAssocID="{E97116F3-6315-450D-BEF0-75CBC1E53C37}" presName="childText" presStyleLbl="revTx" presStyleIdx="0" presStyleCnt="4">
        <dgm:presLayoutVars>
          <dgm:bulletEnabled val="1"/>
        </dgm:presLayoutVars>
      </dgm:prSet>
      <dgm:spPr/>
    </dgm:pt>
    <dgm:pt modelId="{6CC59418-E16A-F34D-A06E-78B73237B9F7}" type="pres">
      <dgm:prSet presAssocID="{6684C730-880B-4065-980D-A1FF57DF848B}" presName="parentText" presStyleLbl="node1" presStyleIdx="1" presStyleCnt="4">
        <dgm:presLayoutVars>
          <dgm:chMax val="0"/>
          <dgm:bulletEnabled val="1"/>
        </dgm:presLayoutVars>
      </dgm:prSet>
      <dgm:spPr/>
    </dgm:pt>
    <dgm:pt modelId="{28F365D0-077E-3A4B-831A-2DAA18450CAC}" type="pres">
      <dgm:prSet presAssocID="{6684C730-880B-4065-980D-A1FF57DF848B}" presName="childText" presStyleLbl="revTx" presStyleIdx="1" presStyleCnt="4">
        <dgm:presLayoutVars>
          <dgm:bulletEnabled val="1"/>
        </dgm:presLayoutVars>
      </dgm:prSet>
      <dgm:spPr/>
    </dgm:pt>
    <dgm:pt modelId="{CABD0011-EBF6-3045-8BCF-E79FC1DA25D2}" type="pres">
      <dgm:prSet presAssocID="{AF4F7C74-57B9-4222-A769-1CF069727041}" presName="parentText" presStyleLbl="node1" presStyleIdx="2" presStyleCnt="4">
        <dgm:presLayoutVars>
          <dgm:chMax val="0"/>
          <dgm:bulletEnabled val="1"/>
        </dgm:presLayoutVars>
      </dgm:prSet>
      <dgm:spPr/>
    </dgm:pt>
    <dgm:pt modelId="{FB926711-E426-784E-BF1E-52FADC34449C}" type="pres">
      <dgm:prSet presAssocID="{AF4F7C74-57B9-4222-A769-1CF069727041}" presName="childText" presStyleLbl="revTx" presStyleIdx="2" presStyleCnt="4">
        <dgm:presLayoutVars>
          <dgm:bulletEnabled val="1"/>
        </dgm:presLayoutVars>
      </dgm:prSet>
      <dgm:spPr/>
    </dgm:pt>
    <dgm:pt modelId="{8AEDA452-A2F8-2748-AE92-EB3CDAF113B3}" type="pres">
      <dgm:prSet presAssocID="{C87A12FE-58E1-4285-A85B-5338EE199693}" presName="parentText" presStyleLbl="node1" presStyleIdx="3" presStyleCnt="4">
        <dgm:presLayoutVars>
          <dgm:chMax val="0"/>
          <dgm:bulletEnabled val="1"/>
        </dgm:presLayoutVars>
      </dgm:prSet>
      <dgm:spPr/>
    </dgm:pt>
    <dgm:pt modelId="{DEF01144-A359-A642-A5C4-CBF76765A537}" type="pres">
      <dgm:prSet presAssocID="{C87A12FE-58E1-4285-A85B-5338EE199693}" presName="childText" presStyleLbl="revTx" presStyleIdx="3" presStyleCnt="4">
        <dgm:presLayoutVars>
          <dgm:bulletEnabled val="1"/>
        </dgm:presLayoutVars>
      </dgm:prSet>
      <dgm:spPr/>
    </dgm:pt>
  </dgm:ptLst>
  <dgm:cxnLst>
    <dgm:cxn modelId="{398F9F17-9F79-9C46-851A-7ABEFFFB5434}" type="presOf" srcId="{1BC3236E-4874-4E8F-9888-CDD65FBF2B81}" destId="{28F365D0-077E-3A4B-831A-2DAA18450CAC}" srcOrd="0" destOrd="0" presId="urn:microsoft.com/office/officeart/2005/8/layout/vList2"/>
    <dgm:cxn modelId="{DD98C32B-701A-574F-8027-B3452FB814E3}" type="presOf" srcId="{CA544391-3D8B-4A2D-83CE-9487D4E95600}" destId="{DEF01144-A359-A642-A5C4-CBF76765A537}" srcOrd="0" destOrd="0" presId="urn:microsoft.com/office/officeart/2005/8/layout/vList2"/>
    <dgm:cxn modelId="{88E9BD2E-FEF0-490E-BE2A-272D82696E81}" srcId="{BBCEF3C6-36C4-4559-A579-52B532F61748}" destId="{C87A12FE-58E1-4285-A85B-5338EE199693}" srcOrd="3" destOrd="0" parTransId="{6AA6772B-C399-453D-92C7-7DC93968D0E8}" sibTransId="{EB9472ED-E59F-4E82-AD9F-D95FA0E9DA2D}"/>
    <dgm:cxn modelId="{95DB7F3D-FCE3-4723-8ABE-89F6881AB640}" srcId="{BBCEF3C6-36C4-4559-A579-52B532F61748}" destId="{6684C730-880B-4065-980D-A1FF57DF848B}" srcOrd="1" destOrd="0" parTransId="{7EE312D6-3F28-4AA9-B54C-A54440730055}" sibTransId="{58C460DC-D794-4F9F-8281-3707FE07C1EA}"/>
    <dgm:cxn modelId="{6D50394D-23B6-DC42-AB73-4FCB0429373B}" srcId="{AF4F7C74-57B9-4222-A769-1CF069727041}" destId="{086F1497-2917-2248-9BF7-B097AF4F9AEC}" srcOrd="0" destOrd="0" parTransId="{13A121E6-DE58-364B-BA30-377B70061522}" sibTransId="{5A477521-5C20-8F4C-9E24-1A53DE73B702}"/>
    <dgm:cxn modelId="{6ACB2450-5A02-DC4C-9622-BF80A0424157}" type="presOf" srcId="{AF4F7C74-57B9-4222-A769-1CF069727041}" destId="{CABD0011-EBF6-3045-8BCF-E79FC1DA25D2}" srcOrd="0" destOrd="0" presId="urn:microsoft.com/office/officeart/2005/8/layout/vList2"/>
    <dgm:cxn modelId="{FBE9B27F-43E1-9847-A28C-5AEBD79A158F}" type="presOf" srcId="{6684C730-880B-4065-980D-A1FF57DF848B}" destId="{6CC59418-E16A-F34D-A06E-78B73237B9F7}" srcOrd="0" destOrd="0" presId="urn:microsoft.com/office/officeart/2005/8/layout/vList2"/>
    <dgm:cxn modelId="{3710EE84-5573-1648-B493-726672341678}" type="presOf" srcId="{060791C7-561F-42CC-A1CA-F0BA624DD7E4}" destId="{5CA4D239-2809-5643-8339-F572B26AA8B0}" srcOrd="0" destOrd="0" presId="urn:microsoft.com/office/officeart/2005/8/layout/vList2"/>
    <dgm:cxn modelId="{1E993885-A8FB-4DD0-A149-34070CF37F8A}" srcId="{BBCEF3C6-36C4-4559-A579-52B532F61748}" destId="{E97116F3-6315-450D-BEF0-75CBC1E53C37}" srcOrd="0" destOrd="0" parTransId="{33E5AFE1-F55B-46B0-BAB1-C90CAE0629CA}" sibTransId="{0152CE40-BA22-4D0B-BCDC-4073A3341ABB}"/>
    <dgm:cxn modelId="{86A37791-3F81-FF44-9727-6B469D7DDE19}" type="presOf" srcId="{086F1497-2917-2248-9BF7-B097AF4F9AEC}" destId="{FB926711-E426-784E-BF1E-52FADC34449C}" srcOrd="0" destOrd="0" presId="urn:microsoft.com/office/officeart/2005/8/layout/vList2"/>
    <dgm:cxn modelId="{E18E7099-9AB8-4F63-8EB2-06C4F534AF52}" srcId="{E97116F3-6315-450D-BEF0-75CBC1E53C37}" destId="{060791C7-561F-42CC-A1CA-F0BA624DD7E4}" srcOrd="0" destOrd="0" parTransId="{8BAB1AF3-3EE3-4C19-AE0A-4F9407D16079}" sibTransId="{0F674260-24B5-4F4B-B33E-8FAE710D0625}"/>
    <dgm:cxn modelId="{DCA5DE9A-6454-4840-A3A7-C4F22F0695FB}" type="presOf" srcId="{E97116F3-6315-450D-BEF0-75CBC1E53C37}" destId="{3DF8E4CB-A741-AE42-9275-EAFC7697362D}" srcOrd="0" destOrd="0" presId="urn:microsoft.com/office/officeart/2005/8/layout/vList2"/>
    <dgm:cxn modelId="{4CE76C9B-F43E-4E5E-AA71-D7874C796FF7}" srcId="{6684C730-880B-4065-980D-A1FF57DF848B}" destId="{1BC3236E-4874-4E8F-9888-CDD65FBF2B81}" srcOrd="0" destOrd="0" parTransId="{AE74934E-128C-43C9-85F6-B7A55E56774B}" sibTransId="{8AC3DB83-67F7-4B6C-9B3A-E0E54D329CFC}"/>
    <dgm:cxn modelId="{9C81F3BA-6DA6-B947-B510-D3510D06163B}" type="presOf" srcId="{C87A12FE-58E1-4285-A85B-5338EE199693}" destId="{8AEDA452-A2F8-2748-AE92-EB3CDAF113B3}" srcOrd="0" destOrd="0" presId="urn:microsoft.com/office/officeart/2005/8/layout/vList2"/>
    <dgm:cxn modelId="{75ABAAE4-0F90-A04E-889B-BDE079075F03}" type="presOf" srcId="{BBCEF3C6-36C4-4559-A579-52B532F61748}" destId="{D2A137B0-C0CF-E244-B128-19204FACBF80}" srcOrd="0" destOrd="0" presId="urn:microsoft.com/office/officeart/2005/8/layout/vList2"/>
    <dgm:cxn modelId="{A853DEE7-F201-4C89-BC71-6421C759CC6D}" srcId="{C87A12FE-58E1-4285-A85B-5338EE199693}" destId="{CA544391-3D8B-4A2D-83CE-9487D4E95600}" srcOrd="0" destOrd="0" parTransId="{16D46008-9808-4890-B2BB-F0AFEEEBF7B3}" sibTransId="{3C28DCB5-13DB-483B-AE75-4D46BA16185B}"/>
    <dgm:cxn modelId="{32D621E8-6D3D-4AA4-AE00-6A3F99804A2C}" srcId="{BBCEF3C6-36C4-4559-A579-52B532F61748}" destId="{AF4F7C74-57B9-4222-A769-1CF069727041}" srcOrd="2" destOrd="0" parTransId="{37128ED2-035B-4015-B3EF-BFB9FEB5CAE2}" sibTransId="{7D7AC447-EDB4-44C9-B75A-EB1DE6DBCFCD}"/>
    <dgm:cxn modelId="{FB649AD8-2934-D847-9BDD-043ECC7F87EF}" type="presParOf" srcId="{D2A137B0-C0CF-E244-B128-19204FACBF80}" destId="{3DF8E4CB-A741-AE42-9275-EAFC7697362D}" srcOrd="0" destOrd="0" presId="urn:microsoft.com/office/officeart/2005/8/layout/vList2"/>
    <dgm:cxn modelId="{82180BA8-10CD-7D49-B7E6-61311432760F}" type="presParOf" srcId="{D2A137B0-C0CF-E244-B128-19204FACBF80}" destId="{5CA4D239-2809-5643-8339-F572B26AA8B0}" srcOrd="1" destOrd="0" presId="urn:microsoft.com/office/officeart/2005/8/layout/vList2"/>
    <dgm:cxn modelId="{734CBFC5-6B09-A74D-BB5A-5A6A5BC9E8C4}" type="presParOf" srcId="{D2A137B0-C0CF-E244-B128-19204FACBF80}" destId="{6CC59418-E16A-F34D-A06E-78B73237B9F7}" srcOrd="2" destOrd="0" presId="urn:microsoft.com/office/officeart/2005/8/layout/vList2"/>
    <dgm:cxn modelId="{CDA1E1ED-9C40-BE49-827E-E4C19956CB62}" type="presParOf" srcId="{D2A137B0-C0CF-E244-B128-19204FACBF80}" destId="{28F365D0-077E-3A4B-831A-2DAA18450CAC}" srcOrd="3" destOrd="0" presId="urn:microsoft.com/office/officeart/2005/8/layout/vList2"/>
    <dgm:cxn modelId="{CAB7177C-7E81-5541-8054-2CEA2BB599A7}" type="presParOf" srcId="{D2A137B0-C0CF-E244-B128-19204FACBF80}" destId="{CABD0011-EBF6-3045-8BCF-E79FC1DA25D2}" srcOrd="4" destOrd="0" presId="urn:microsoft.com/office/officeart/2005/8/layout/vList2"/>
    <dgm:cxn modelId="{F10DE9AE-EB89-CA4B-BDFB-A2DFA6AF0D6A}" type="presParOf" srcId="{D2A137B0-C0CF-E244-B128-19204FACBF80}" destId="{FB926711-E426-784E-BF1E-52FADC34449C}" srcOrd="5" destOrd="0" presId="urn:microsoft.com/office/officeart/2005/8/layout/vList2"/>
    <dgm:cxn modelId="{466C6353-E3E1-E94A-AB2E-3E4536F99F2C}" type="presParOf" srcId="{D2A137B0-C0CF-E244-B128-19204FACBF80}" destId="{8AEDA452-A2F8-2748-AE92-EB3CDAF113B3}" srcOrd="6" destOrd="0" presId="urn:microsoft.com/office/officeart/2005/8/layout/vList2"/>
    <dgm:cxn modelId="{A8875C6A-7264-F449-B8BE-17FAB5AFA5D6}" type="presParOf" srcId="{D2A137B0-C0CF-E244-B128-19204FACBF80}" destId="{DEF01144-A359-A642-A5C4-CBF76765A537}" srcOrd="7"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ACF872-1412-42FD-A11E-4AC2A7DA11B6}"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615BFBA-C666-4930-9D7A-4851AFA7CDA9}">
      <dgm:prSet/>
      <dgm:spPr/>
      <dgm:t>
        <a:bodyPr/>
        <a:lstStyle/>
        <a:p>
          <a:pPr>
            <a:defRPr b="1"/>
          </a:pPr>
          <a:r>
            <a:rPr lang="en-US"/>
            <a:t>Role of empathy in librarianship</a:t>
          </a:r>
        </a:p>
      </dgm:t>
    </dgm:pt>
    <dgm:pt modelId="{7CC48BD7-5D1C-44A2-A3C4-C0735D648807}" type="parTrans" cxnId="{2379D04B-3383-4117-A619-5AC4932796DD}">
      <dgm:prSet/>
      <dgm:spPr/>
      <dgm:t>
        <a:bodyPr/>
        <a:lstStyle/>
        <a:p>
          <a:endParaRPr lang="en-US"/>
        </a:p>
      </dgm:t>
    </dgm:pt>
    <dgm:pt modelId="{D29BB308-7C3D-4E2F-9C90-9736B610C3D2}" type="sibTrans" cxnId="{2379D04B-3383-4117-A619-5AC4932796DD}">
      <dgm:prSet/>
      <dgm:spPr/>
      <dgm:t>
        <a:bodyPr/>
        <a:lstStyle/>
        <a:p>
          <a:endParaRPr lang="en-US"/>
        </a:p>
      </dgm:t>
    </dgm:pt>
    <dgm:pt modelId="{8735A431-4DF6-496F-8DF2-B67726E92D76}">
      <dgm:prSet/>
      <dgm:spPr/>
      <dgm:t>
        <a:bodyPr/>
        <a:lstStyle/>
        <a:p>
          <a:r>
            <a:rPr lang="en-US" dirty="0"/>
            <a:t>Important, but often unacknowledged, role of empathy in the everyday work of school and public librarians</a:t>
          </a:r>
        </a:p>
      </dgm:t>
    </dgm:pt>
    <dgm:pt modelId="{75629E7F-F628-452A-9F38-32573AEE496C}" type="parTrans" cxnId="{2D75C4A4-0C46-4BDC-BE74-9AD45F50DF4C}">
      <dgm:prSet/>
      <dgm:spPr/>
      <dgm:t>
        <a:bodyPr/>
        <a:lstStyle/>
        <a:p>
          <a:endParaRPr lang="en-US"/>
        </a:p>
      </dgm:t>
    </dgm:pt>
    <dgm:pt modelId="{3C432468-A351-460F-B15B-E38CD5315FBA}" type="sibTrans" cxnId="{2D75C4A4-0C46-4BDC-BE74-9AD45F50DF4C}">
      <dgm:prSet/>
      <dgm:spPr/>
      <dgm:t>
        <a:bodyPr/>
        <a:lstStyle/>
        <a:p>
          <a:endParaRPr lang="en-US"/>
        </a:p>
      </dgm:t>
    </dgm:pt>
    <dgm:pt modelId="{33C8D708-D1C6-4E20-A852-4D7BA2EB4F9E}">
      <dgm:prSet/>
      <dgm:spPr/>
      <dgm:t>
        <a:bodyPr/>
        <a:lstStyle/>
        <a:p>
          <a:r>
            <a:rPr lang="en-US" dirty="0"/>
            <a:t>Empathetic services – “Structured activities carried out one-on-one or in groups in which the role of the librarian is to provide empathy during these interactions.” (Phillips, 2017, pp. )</a:t>
          </a:r>
        </a:p>
      </dgm:t>
    </dgm:pt>
    <dgm:pt modelId="{5C866E89-D730-462D-97EC-0AE0679407FE}" type="parTrans" cxnId="{BCBA9BD1-F01E-47C6-A121-7FC916FFBA5D}">
      <dgm:prSet/>
      <dgm:spPr/>
      <dgm:t>
        <a:bodyPr/>
        <a:lstStyle/>
        <a:p>
          <a:endParaRPr lang="en-US"/>
        </a:p>
      </dgm:t>
    </dgm:pt>
    <dgm:pt modelId="{D4AF609E-0E36-460C-96F5-F05A25252935}" type="sibTrans" cxnId="{BCBA9BD1-F01E-47C6-A121-7FC916FFBA5D}">
      <dgm:prSet/>
      <dgm:spPr/>
      <dgm:t>
        <a:bodyPr/>
        <a:lstStyle/>
        <a:p>
          <a:endParaRPr lang="en-US"/>
        </a:p>
      </dgm:t>
    </dgm:pt>
    <dgm:pt modelId="{A431B451-6B25-4987-8B53-AEC47CAB9E2A}">
      <dgm:prSet/>
      <dgm:spPr/>
      <dgm:t>
        <a:bodyPr/>
        <a:lstStyle/>
        <a:p>
          <a:pPr>
            <a:defRPr b="1"/>
          </a:pPr>
          <a:r>
            <a:rPr lang="en-US"/>
            <a:t>Librarians as a source of support</a:t>
          </a:r>
        </a:p>
      </dgm:t>
    </dgm:pt>
    <dgm:pt modelId="{B7C781C9-AB59-45B8-890D-80AE93789CF6}" type="parTrans" cxnId="{27FAB130-0053-4B61-B76E-500A12A9B735}">
      <dgm:prSet/>
      <dgm:spPr/>
      <dgm:t>
        <a:bodyPr/>
        <a:lstStyle/>
        <a:p>
          <a:endParaRPr lang="en-US"/>
        </a:p>
      </dgm:t>
    </dgm:pt>
    <dgm:pt modelId="{68DBEB8E-7210-4AE4-B6FB-0322F06986B8}" type="sibTrans" cxnId="{27FAB130-0053-4B61-B76E-500A12A9B735}">
      <dgm:prSet/>
      <dgm:spPr/>
      <dgm:t>
        <a:bodyPr/>
        <a:lstStyle/>
        <a:p>
          <a:endParaRPr lang="en-US"/>
        </a:p>
      </dgm:t>
    </dgm:pt>
    <dgm:pt modelId="{8D10D229-A218-43D3-B125-846DB06F99CA}">
      <dgm:prSet/>
      <dgm:spPr/>
      <dgm:t>
        <a:bodyPr/>
        <a:lstStyle/>
        <a:p>
          <a:r>
            <a:rPr lang="en-US"/>
            <a:t>Librarians often overlooked, relegated to “other adults” classification</a:t>
          </a:r>
        </a:p>
      </dgm:t>
    </dgm:pt>
    <dgm:pt modelId="{BC066C5C-DCF3-439B-964A-E1423FB2C848}" type="parTrans" cxnId="{1BC74DBE-0669-4D52-8FD0-42E9F1178161}">
      <dgm:prSet/>
      <dgm:spPr/>
      <dgm:t>
        <a:bodyPr/>
        <a:lstStyle/>
        <a:p>
          <a:endParaRPr lang="en-US"/>
        </a:p>
      </dgm:t>
    </dgm:pt>
    <dgm:pt modelId="{59EF0934-0FA1-4D2F-A387-AC512E030BB5}" type="sibTrans" cxnId="{1BC74DBE-0669-4D52-8FD0-42E9F1178161}">
      <dgm:prSet/>
      <dgm:spPr/>
      <dgm:t>
        <a:bodyPr/>
        <a:lstStyle/>
        <a:p>
          <a:endParaRPr lang="en-US"/>
        </a:p>
      </dgm:t>
    </dgm:pt>
    <dgm:pt modelId="{E4A5CC2F-401D-493F-A1B9-9CB9860B1D2D}">
      <dgm:prSet/>
      <dgm:spPr/>
      <dgm:t>
        <a:bodyPr/>
        <a:lstStyle/>
        <a:p>
          <a:r>
            <a:rPr lang="en-US" dirty="0"/>
            <a:t>Provide social, emotional, and psychological support to patrons</a:t>
          </a:r>
        </a:p>
      </dgm:t>
    </dgm:pt>
    <dgm:pt modelId="{00547279-9D95-47A9-8F34-1F1E7B8C9EA7}" type="parTrans" cxnId="{69BDA48B-2731-4EEC-9FEA-1102D1CF0377}">
      <dgm:prSet/>
      <dgm:spPr/>
      <dgm:t>
        <a:bodyPr/>
        <a:lstStyle/>
        <a:p>
          <a:endParaRPr lang="en-US"/>
        </a:p>
      </dgm:t>
    </dgm:pt>
    <dgm:pt modelId="{C785E95E-43A1-41D7-ACA5-9677FBAE027A}" type="sibTrans" cxnId="{69BDA48B-2731-4EEC-9FEA-1102D1CF0377}">
      <dgm:prSet/>
      <dgm:spPr/>
      <dgm:t>
        <a:bodyPr/>
        <a:lstStyle/>
        <a:p>
          <a:endParaRPr lang="en-US"/>
        </a:p>
      </dgm:t>
    </dgm:pt>
    <dgm:pt modelId="{E82DD461-BA94-4A9B-B112-A34971AEF456}" type="pres">
      <dgm:prSet presAssocID="{E4ACF872-1412-42FD-A11E-4AC2A7DA11B6}" presName="root" presStyleCnt="0">
        <dgm:presLayoutVars>
          <dgm:dir/>
          <dgm:resizeHandles val="exact"/>
        </dgm:presLayoutVars>
      </dgm:prSet>
      <dgm:spPr/>
    </dgm:pt>
    <dgm:pt modelId="{E0D1A386-E920-4AB6-A293-354AABF25F3A}" type="pres">
      <dgm:prSet presAssocID="{7615BFBA-C666-4930-9D7A-4851AFA7CDA9}" presName="compNode" presStyleCnt="0"/>
      <dgm:spPr/>
    </dgm:pt>
    <dgm:pt modelId="{3536FE35-D32B-4D71-8E90-2E221E4A4D57}" type="pres">
      <dgm:prSet presAssocID="{7615BFBA-C666-4930-9D7A-4851AFA7CDA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BBD48746-E21D-4543-AA9B-AE6E95A59DC5}" type="pres">
      <dgm:prSet presAssocID="{7615BFBA-C666-4930-9D7A-4851AFA7CDA9}" presName="iconSpace" presStyleCnt="0"/>
      <dgm:spPr/>
    </dgm:pt>
    <dgm:pt modelId="{2CDADF4A-E8B9-4156-8DFF-A567DDEE1C06}" type="pres">
      <dgm:prSet presAssocID="{7615BFBA-C666-4930-9D7A-4851AFA7CDA9}" presName="parTx" presStyleLbl="revTx" presStyleIdx="0" presStyleCnt="4">
        <dgm:presLayoutVars>
          <dgm:chMax val="0"/>
          <dgm:chPref val="0"/>
        </dgm:presLayoutVars>
      </dgm:prSet>
      <dgm:spPr/>
    </dgm:pt>
    <dgm:pt modelId="{8B90B4AC-2788-4C03-A39D-607944785132}" type="pres">
      <dgm:prSet presAssocID="{7615BFBA-C666-4930-9D7A-4851AFA7CDA9}" presName="txSpace" presStyleCnt="0"/>
      <dgm:spPr/>
    </dgm:pt>
    <dgm:pt modelId="{A7E6300B-627E-4363-8BA9-91D2A2D02425}" type="pres">
      <dgm:prSet presAssocID="{7615BFBA-C666-4930-9D7A-4851AFA7CDA9}" presName="desTx" presStyleLbl="revTx" presStyleIdx="1" presStyleCnt="4">
        <dgm:presLayoutVars/>
      </dgm:prSet>
      <dgm:spPr/>
    </dgm:pt>
    <dgm:pt modelId="{66141D97-0D3B-4D83-9D02-102B41EBBD87}" type="pres">
      <dgm:prSet presAssocID="{D29BB308-7C3D-4E2F-9C90-9736B610C3D2}" presName="sibTrans" presStyleCnt="0"/>
      <dgm:spPr/>
    </dgm:pt>
    <dgm:pt modelId="{D063E566-66D0-4F3D-A8F3-2A1BE51B4ED4}" type="pres">
      <dgm:prSet presAssocID="{A431B451-6B25-4987-8B53-AEC47CAB9E2A}" presName="compNode" presStyleCnt="0"/>
      <dgm:spPr/>
    </dgm:pt>
    <dgm:pt modelId="{AB4ED1AF-BEA8-47B9-8773-7FC0ED0FCE84}" type="pres">
      <dgm:prSet presAssocID="{A431B451-6B25-4987-8B53-AEC47CAB9E2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Network"/>
        </a:ext>
      </dgm:extLst>
    </dgm:pt>
    <dgm:pt modelId="{60F7B1AE-02E2-47B0-A74B-5D2EAD0D3DE6}" type="pres">
      <dgm:prSet presAssocID="{A431B451-6B25-4987-8B53-AEC47CAB9E2A}" presName="iconSpace" presStyleCnt="0"/>
      <dgm:spPr/>
    </dgm:pt>
    <dgm:pt modelId="{2D832FA4-2448-490D-92D8-E3FDA2713686}" type="pres">
      <dgm:prSet presAssocID="{A431B451-6B25-4987-8B53-AEC47CAB9E2A}" presName="parTx" presStyleLbl="revTx" presStyleIdx="2" presStyleCnt="4">
        <dgm:presLayoutVars>
          <dgm:chMax val="0"/>
          <dgm:chPref val="0"/>
        </dgm:presLayoutVars>
      </dgm:prSet>
      <dgm:spPr/>
    </dgm:pt>
    <dgm:pt modelId="{7B8B9E36-712D-4A0A-8307-A507789971D5}" type="pres">
      <dgm:prSet presAssocID="{A431B451-6B25-4987-8B53-AEC47CAB9E2A}" presName="txSpace" presStyleCnt="0"/>
      <dgm:spPr/>
    </dgm:pt>
    <dgm:pt modelId="{9DC77A8F-55C5-43DD-B15D-0B85E88C8093}" type="pres">
      <dgm:prSet presAssocID="{A431B451-6B25-4987-8B53-AEC47CAB9E2A}" presName="desTx" presStyleLbl="revTx" presStyleIdx="3" presStyleCnt="4">
        <dgm:presLayoutVars/>
      </dgm:prSet>
      <dgm:spPr/>
    </dgm:pt>
  </dgm:ptLst>
  <dgm:cxnLst>
    <dgm:cxn modelId="{45EDB61F-FA70-4479-B8EF-076E3CF6AF37}" type="presOf" srcId="{A431B451-6B25-4987-8B53-AEC47CAB9E2A}" destId="{2D832FA4-2448-490D-92D8-E3FDA2713686}" srcOrd="0" destOrd="0" presId="urn:microsoft.com/office/officeart/2018/5/layout/CenteredIconLabelDescriptionList"/>
    <dgm:cxn modelId="{1272D22A-F75C-494E-AB6E-995E970A9F30}" type="presOf" srcId="{E4ACF872-1412-42FD-A11E-4AC2A7DA11B6}" destId="{E82DD461-BA94-4A9B-B112-A34971AEF456}" srcOrd="0" destOrd="0" presId="urn:microsoft.com/office/officeart/2018/5/layout/CenteredIconLabelDescriptionList"/>
    <dgm:cxn modelId="{27FAB130-0053-4B61-B76E-500A12A9B735}" srcId="{E4ACF872-1412-42FD-A11E-4AC2A7DA11B6}" destId="{A431B451-6B25-4987-8B53-AEC47CAB9E2A}" srcOrd="1" destOrd="0" parTransId="{B7C781C9-AB59-45B8-890D-80AE93789CF6}" sibTransId="{68DBEB8E-7210-4AE4-B6FB-0322F06986B8}"/>
    <dgm:cxn modelId="{BFF74946-17E3-423B-B08E-D2DF5A8F1E1D}" type="presOf" srcId="{8735A431-4DF6-496F-8DF2-B67726E92D76}" destId="{A7E6300B-627E-4363-8BA9-91D2A2D02425}" srcOrd="0" destOrd="0" presId="urn:microsoft.com/office/officeart/2018/5/layout/CenteredIconLabelDescriptionList"/>
    <dgm:cxn modelId="{2379D04B-3383-4117-A619-5AC4932796DD}" srcId="{E4ACF872-1412-42FD-A11E-4AC2A7DA11B6}" destId="{7615BFBA-C666-4930-9D7A-4851AFA7CDA9}" srcOrd="0" destOrd="0" parTransId="{7CC48BD7-5D1C-44A2-A3C4-C0735D648807}" sibTransId="{D29BB308-7C3D-4E2F-9C90-9736B610C3D2}"/>
    <dgm:cxn modelId="{ABADB96F-6571-420D-88C2-CE1F2E6637D7}" type="presOf" srcId="{7615BFBA-C666-4930-9D7A-4851AFA7CDA9}" destId="{2CDADF4A-E8B9-4156-8DFF-A567DDEE1C06}" srcOrd="0" destOrd="0" presId="urn:microsoft.com/office/officeart/2018/5/layout/CenteredIconLabelDescriptionList"/>
    <dgm:cxn modelId="{FA0FCA87-FD8E-4659-806F-2D36DFD47D18}" type="presOf" srcId="{8D10D229-A218-43D3-B125-846DB06F99CA}" destId="{9DC77A8F-55C5-43DD-B15D-0B85E88C8093}" srcOrd="0" destOrd="0" presId="urn:microsoft.com/office/officeart/2018/5/layout/CenteredIconLabelDescriptionList"/>
    <dgm:cxn modelId="{69BDA48B-2731-4EEC-9FEA-1102D1CF0377}" srcId="{A431B451-6B25-4987-8B53-AEC47CAB9E2A}" destId="{E4A5CC2F-401D-493F-A1B9-9CB9860B1D2D}" srcOrd="1" destOrd="0" parTransId="{00547279-9D95-47A9-8F34-1F1E7B8C9EA7}" sibTransId="{C785E95E-43A1-41D7-ACA5-9677FBAE027A}"/>
    <dgm:cxn modelId="{6178C792-3150-4B1A-BD54-1D4443479620}" type="presOf" srcId="{E4A5CC2F-401D-493F-A1B9-9CB9860B1D2D}" destId="{9DC77A8F-55C5-43DD-B15D-0B85E88C8093}" srcOrd="0" destOrd="1" presId="urn:microsoft.com/office/officeart/2018/5/layout/CenteredIconLabelDescriptionList"/>
    <dgm:cxn modelId="{2D75C4A4-0C46-4BDC-BE74-9AD45F50DF4C}" srcId="{7615BFBA-C666-4930-9D7A-4851AFA7CDA9}" destId="{8735A431-4DF6-496F-8DF2-B67726E92D76}" srcOrd="0" destOrd="0" parTransId="{75629E7F-F628-452A-9F38-32573AEE496C}" sibTransId="{3C432468-A351-460F-B15B-E38CD5315FBA}"/>
    <dgm:cxn modelId="{6935B8AF-7AB9-4B76-9B90-221FE97EE600}" type="presOf" srcId="{33C8D708-D1C6-4E20-A852-4D7BA2EB4F9E}" destId="{A7E6300B-627E-4363-8BA9-91D2A2D02425}" srcOrd="0" destOrd="1" presId="urn:microsoft.com/office/officeart/2018/5/layout/CenteredIconLabelDescriptionList"/>
    <dgm:cxn modelId="{1BC74DBE-0669-4D52-8FD0-42E9F1178161}" srcId="{A431B451-6B25-4987-8B53-AEC47CAB9E2A}" destId="{8D10D229-A218-43D3-B125-846DB06F99CA}" srcOrd="0" destOrd="0" parTransId="{BC066C5C-DCF3-439B-964A-E1423FB2C848}" sibTransId="{59EF0934-0FA1-4D2F-A387-AC512E030BB5}"/>
    <dgm:cxn modelId="{BCBA9BD1-F01E-47C6-A121-7FC916FFBA5D}" srcId="{7615BFBA-C666-4930-9D7A-4851AFA7CDA9}" destId="{33C8D708-D1C6-4E20-A852-4D7BA2EB4F9E}" srcOrd="1" destOrd="0" parTransId="{5C866E89-D730-462D-97EC-0AE0679407FE}" sibTransId="{D4AF609E-0E36-460C-96F5-F05A25252935}"/>
    <dgm:cxn modelId="{3F010318-905F-48C2-AB12-795EE7A76089}" type="presParOf" srcId="{E82DD461-BA94-4A9B-B112-A34971AEF456}" destId="{E0D1A386-E920-4AB6-A293-354AABF25F3A}" srcOrd="0" destOrd="0" presId="urn:microsoft.com/office/officeart/2018/5/layout/CenteredIconLabelDescriptionList"/>
    <dgm:cxn modelId="{1090986D-3661-4122-B9CA-BF50A3FC8D5B}" type="presParOf" srcId="{E0D1A386-E920-4AB6-A293-354AABF25F3A}" destId="{3536FE35-D32B-4D71-8E90-2E221E4A4D57}" srcOrd="0" destOrd="0" presId="urn:microsoft.com/office/officeart/2018/5/layout/CenteredIconLabelDescriptionList"/>
    <dgm:cxn modelId="{E343A9DB-9FB3-4D15-9170-49674586D7CD}" type="presParOf" srcId="{E0D1A386-E920-4AB6-A293-354AABF25F3A}" destId="{BBD48746-E21D-4543-AA9B-AE6E95A59DC5}" srcOrd="1" destOrd="0" presId="urn:microsoft.com/office/officeart/2018/5/layout/CenteredIconLabelDescriptionList"/>
    <dgm:cxn modelId="{CD767B9B-5AC1-4339-B598-7FDD4E4D200B}" type="presParOf" srcId="{E0D1A386-E920-4AB6-A293-354AABF25F3A}" destId="{2CDADF4A-E8B9-4156-8DFF-A567DDEE1C06}" srcOrd="2" destOrd="0" presId="urn:microsoft.com/office/officeart/2018/5/layout/CenteredIconLabelDescriptionList"/>
    <dgm:cxn modelId="{F8C1E673-8108-4B26-B9E6-1CAE45941DCE}" type="presParOf" srcId="{E0D1A386-E920-4AB6-A293-354AABF25F3A}" destId="{8B90B4AC-2788-4C03-A39D-607944785132}" srcOrd="3" destOrd="0" presId="urn:microsoft.com/office/officeart/2018/5/layout/CenteredIconLabelDescriptionList"/>
    <dgm:cxn modelId="{CC942D5A-C47F-4551-AC0D-AB112F5FE427}" type="presParOf" srcId="{E0D1A386-E920-4AB6-A293-354AABF25F3A}" destId="{A7E6300B-627E-4363-8BA9-91D2A2D02425}" srcOrd="4" destOrd="0" presId="urn:microsoft.com/office/officeart/2018/5/layout/CenteredIconLabelDescriptionList"/>
    <dgm:cxn modelId="{91CBCE79-1B17-49F7-9A2A-3ADBAB281CB2}" type="presParOf" srcId="{E82DD461-BA94-4A9B-B112-A34971AEF456}" destId="{66141D97-0D3B-4D83-9D02-102B41EBBD87}" srcOrd="1" destOrd="0" presId="urn:microsoft.com/office/officeart/2018/5/layout/CenteredIconLabelDescriptionList"/>
    <dgm:cxn modelId="{D002F978-E46C-4A5F-BAE9-46D08916A7F7}" type="presParOf" srcId="{E82DD461-BA94-4A9B-B112-A34971AEF456}" destId="{D063E566-66D0-4F3D-A8F3-2A1BE51B4ED4}" srcOrd="2" destOrd="0" presId="urn:microsoft.com/office/officeart/2018/5/layout/CenteredIconLabelDescriptionList"/>
    <dgm:cxn modelId="{6C12AB07-3A39-49D8-B6C4-201EA417A06A}" type="presParOf" srcId="{D063E566-66D0-4F3D-A8F3-2A1BE51B4ED4}" destId="{AB4ED1AF-BEA8-47B9-8773-7FC0ED0FCE84}" srcOrd="0" destOrd="0" presId="urn:microsoft.com/office/officeart/2018/5/layout/CenteredIconLabelDescriptionList"/>
    <dgm:cxn modelId="{D0CBBDD7-2E04-4194-A4A0-60BEE5E80B45}" type="presParOf" srcId="{D063E566-66D0-4F3D-A8F3-2A1BE51B4ED4}" destId="{60F7B1AE-02E2-47B0-A74B-5D2EAD0D3DE6}" srcOrd="1" destOrd="0" presId="urn:microsoft.com/office/officeart/2018/5/layout/CenteredIconLabelDescriptionList"/>
    <dgm:cxn modelId="{256F5F3F-2769-4183-80DE-765904330096}" type="presParOf" srcId="{D063E566-66D0-4F3D-A8F3-2A1BE51B4ED4}" destId="{2D832FA4-2448-490D-92D8-E3FDA2713686}" srcOrd="2" destOrd="0" presId="urn:microsoft.com/office/officeart/2018/5/layout/CenteredIconLabelDescriptionList"/>
    <dgm:cxn modelId="{66CE9AC0-CA43-49AE-9BE1-CD3EC46F0DE0}" type="presParOf" srcId="{D063E566-66D0-4F3D-A8F3-2A1BE51B4ED4}" destId="{7B8B9E36-712D-4A0A-8307-A507789971D5}" srcOrd="3" destOrd="0" presId="urn:microsoft.com/office/officeart/2018/5/layout/CenteredIconLabelDescriptionList"/>
    <dgm:cxn modelId="{64EF754E-5E4F-4226-B93C-CCF2901103FB}" type="presParOf" srcId="{D063E566-66D0-4F3D-A8F3-2A1BE51B4ED4}" destId="{9DC77A8F-55C5-43DD-B15D-0B85E88C8093}"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F8E4CB-A741-AE42-9275-EAFC7697362D}">
      <dsp:nvSpPr>
        <dsp:cNvPr id="0" name=""/>
        <dsp:cNvSpPr/>
      </dsp:nvSpPr>
      <dsp:spPr>
        <a:xfrm>
          <a:off x="0" y="33859"/>
          <a:ext cx="5115491" cy="8342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Collaboration is key.</a:t>
          </a:r>
        </a:p>
      </dsp:txBody>
      <dsp:txXfrm>
        <a:off x="40724" y="74583"/>
        <a:ext cx="5034043" cy="752780"/>
      </dsp:txXfrm>
    </dsp:sp>
    <dsp:sp modelId="{5CA4D239-2809-5643-8339-F572B26AA8B0}">
      <dsp:nvSpPr>
        <dsp:cNvPr id="0" name=""/>
        <dsp:cNvSpPr/>
      </dsp:nvSpPr>
      <dsp:spPr>
        <a:xfrm>
          <a:off x="0" y="868088"/>
          <a:ext cx="5115491" cy="499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41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a:t>School libraries supplementing public libraries services; Public libraries supplementing school curriculum</a:t>
          </a:r>
        </a:p>
      </dsp:txBody>
      <dsp:txXfrm>
        <a:off x="0" y="868088"/>
        <a:ext cx="5115491" cy="499904"/>
      </dsp:txXfrm>
    </dsp:sp>
    <dsp:sp modelId="{6CC59418-E16A-F34D-A06E-78B73237B9F7}">
      <dsp:nvSpPr>
        <dsp:cNvPr id="0" name=""/>
        <dsp:cNvSpPr/>
      </dsp:nvSpPr>
      <dsp:spPr>
        <a:xfrm>
          <a:off x="0" y="1367993"/>
          <a:ext cx="5115491" cy="834228"/>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Working with the community</a:t>
          </a:r>
        </a:p>
      </dsp:txBody>
      <dsp:txXfrm>
        <a:off x="40724" y="1408717"/>
        <a:ext cx="5034043" cy="752780"/>
      </dsp:txXfrm>
    </dsp:sp>
    <dsp:sp modelId="{28F365D0-077E-3A4B-831A-2DAA18450CAC}">
      <dsp:nvSpPr>
        <dsp:cNvPr id="0" name=""/>
        <dsp:cNvSpPr/>
      </dsp:nvSpPr>
      <dsp:spPr>
        <a:xfrm>
          <a:off x="0" y="2202221"/>
          <a:ext cx="5115491"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41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a:t>Not a solo effort; partnerships and collaborations</a:t>
          </a:r>
        </a:p>
      </dsp:txBody>
      <dsp:txXfrm>
        <a:off x="0" y="2202221"/>
        <a:ext cx="5115491" cy="347760"/>
      </dsp:txXfrm>
    </dsp:sp>
    <dsp:sp modelId="{CABD0011-EBF6-3045-8BCF-E79FC1DA25D2}">
      <dsp:nvSpPr>
        <dsp:cNvPr id="0" name=""/>
        <dsp:cNvSpPr/>
      </dsp:nvSpPr>
      <dsp:spPr>
        <a:xfrm>
          <a:off x="0" y="2549981"/>
          <a:ext cx="5115491" cy="834228"/>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Education - working with diverse youth </a:t>
          </a:r>
        </a:p>
      </dsp:txBody>
      <dsp:txXfrm>
        <a:off x="40724" y="2590705"/>
        <a:ext cx="5034043" cy="752780"/>
      </dsp:txXfrm>
    </dsp:sp>
    <dsp:sp modelId="{FB926711-E426-784E-BF1E-52FADC34449C}">
      <dsp:nvSpPr>
        <dsp:cNvPr id="0" name=""/>
        <dsp:cNvSpPr/>
      </dsp:nvSpPr>
      <dsp:spPr>
        <a:xfrm>
          <a:off x="0" y="3384209"/>
          <a:ext cx="5115491"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41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Who are the youth in your community?</a:t>
          </a:r>
        </a:p>
      </dsp:txBody>
      <dsp:txXfrm>
        <a:off x="0" y="3384209"/>
        <a:ext cx="5115491" cy="347760"/>
      </dsp:txXfrm>
    </dsp:sp>
    <dsp:sp modelId="{8AEDA452-A2F8-2748-AE92-EB3CDAF113B3}">
      <dsp:nvSpPr>
        <dsp:cNvPr id="0" name=""/>
        <dsp:cNvSpPr/>
      </dsp:nvSpPr>
      <dsp:spPr>
        <a:xfrm>
          <a:off x="0" y="3731969"/>
          <a:ext cx="5115491" cy="834228"/>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What is the librarians’ role? What is their responsibility?</a:t>
          </a:r>
        </a:p>
      </dsp:txBody>
      <dsp:txXfrm>
        <a:off x="40724" y="3772693"/>
        <a:ext cx="5034043" cy="752780"/>
      </dsp:txXfrm>
    </dsp:sp>
    <dsp:sp modelId="{DEF01144-A359-A642-A5C4-CBF76765A537}">
      <dsp:nvSpPr>
        <dsp:cNvPr id="0" name=""/>
        <dsp:cNvSpPr/>
      </dsp:nvSpPr>
      <dsp:spPr>
        <a:xfrm>
          <a:off x="0" y="4566198"/>
          <a:ext cx="5115491"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41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a:t>Varying by community? Community needs?</a:t>
          </a:r>
        </a:p>
      </dsp:txBody>
      <dsp:txXfrm>
        <a:off x="0" y="4566198"/>
        <a:ext cx="5115491" cy="3477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6FE35-D32B-4D71-8E90-2E221E4A4D57}">
      <dsp:nvSpPr>
        <dsp:cNvPr id="0" name=""/>
        <dsp:cNvSpPr/>
      </dsp:nvSpPr>
      <dsp:spPr>
        <a:xfrm>
          <a:off x="1963800" y="68414"/>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DADF4A-E8B9-4156-8DFF-A567DDEE1C06}">
      <dsp:nvSpPr>
        <dsp:cNvPr id="0" name=""/>
        <dsp:cNvSpPr/>
      </dsp:nvSpPr>
      <dsp:spPr>
        <a:xfrm>
          <a:off x="559800" y="1761638"/>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b="1"/>
          </a:pPr>
          <a:r>
            <a:rPr lang="en-US" sz="2500" kern="1200"/>
            <a:t>Role of empathy in librarianship</a:t>
          </a:r>
        </a:p>
      </dsp:txBody>
      <dsp:txXfrm>
        <a:off x="559800" y="1761638"/>
        <a:ext cx="4320000" cy="648000"/>
      </dsp:txXfrm>
    </dsp:sp>
    <dsp:sp modelId="{A7E6300B-627E-4363-8BA9-91D2A2D02425}">
      <dsp:nvSpPr>
        <dsp:cNvPr id="0" name=""/>
        <dsp:cNvSpPr/>
      </dsp:nvSpPr>
      <dsp:spPr>
        <a:xfrm>
          <a:off x="559800" y="2493928"/>
          <a:ext cx="4320000" cy="1788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Important, but often unacknowledged, role of empathy in the everyday work of school and public librarians</a:t>
          </a:r>
        </a:p>
        <a:p>
          <a:pPr marL="0" lvl="0" indent="0" algn="ctr" defTabSz="755650">
            <a:lnSpc>
              <a:spcPct val="90000"/>
            </a:lnSpc>
            <a:spcBef>
              <a:spcPct val="0"/>
            </a:spcBef>
            <a:spcAft>
              <a:spcPct val="35000"/>
            </a:spcAft>
            <a:buNone/>
          </a:pPr>
          <a:r>
            <a:rPr lang="en-US" sz="1700" kern="1200" dirty="0"/>
            <a:t>Empathetic services – “Structured activities carried out one-on-one or in groups in which the role of the librarian is to provide empathy during these interactions.” (Phillips, 2017, pp. )</a:t>
          </a:r>
        </a:p>
      </dsp:txBody>
      <dsp:txXfrm>
        <a:off x="559800" y="2493928"/>
        <a:ext cx="4320000" cy="1788994"/>
      </dsp:txXfrm>
    </dsp:sp>
    <dsp:sp modelId="{AB4ED1AF-BEA8-47B9-8773-7FC0ED0FCE84}">
      <dsp:nvSpPr>
        <dsp:cNvPr id="0" name=""/>
        <dsp:cNvSpPr/>
      </dsp:nvSpPr>
      <dsp:spPr>
        <a:xfrm>
          <a:off x="7039800" y="68414"/>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832FA4-2448-490D-92D8-E3FDA2713686}">
      <dsp:nvSpPr>
        <dsp:cNvPr id="0" name=""/>
        <dsp:cNvSpPr/>
      </dsp:nvSpPr>
      <dsp:spPr>
        <a:xfrm>
          <a:off x="5635800" y="1761638"/>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b="1"/>
          </a:pPr>
          <a:r>
            <a:rPr lang="en-US" sz="2500" kern="1200"/>
            <a:t>Librarians as a source of support</a:t>
          </a:r>
        </a:p>
      </dsp:txBody>
      <dsp:txXfrm>
        <a:off x="5635800" y="1761638"/>
        <a:ext cx="4320000" cy="648000"/>
      </dsp:txXfrm>
    </dsp:sp>
    <dsp:sp modelId="{9DC77A8F-55C5-43DD-B15D-0B85E88C8093}">
      <dsp:nvSpPr>
        <dsp:cNvPr id="0" name=""/>
        <dsp:cNvSpPr/>
      </dsp:nvSpPr>
      <dsp:spPr>
        <a:xfrm>
          <a:off x="5635800" y="2493928"/>
          <a:ext cx="4320000" cy="1788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Librarians often overlooked, relegated to “other adults” classification</a:t>
          </a:r>
        </a:p>
        <a:p>
          <a:pPr marL="0" lvl="0" indent="0" algn="ctr" defTabSz="755650">
            <a:lnSpc>
              <a:spcPct val="90000"/>
            </a:lnSpc>
            <a:spcBef>
              <a:spcPct val="0"/>
            </a:spcBef>
            <a:spcAft>
              <a:spcPct val="35000"/>
            </a:spcAft>
            <a:buNone/>
          </a:pPr>
          <a:r>
            <a:rPr lang="en-US" sz="1700" kern="1200" dirty="0"/>
            <a:t>Provide social, emotional, and psychological support to patrons</a:t>
          </a:r>
        </a:p>
      </dsp:txBody>
      <dsp:txXfrm>
        <a:off x="5635800" y="2493928"/>
        <a:ext cx="4320000" cy="17889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D8DD83-7465-B24F-811D-2D22E5EBC2FB}" type="datetimeFigureOut">
              <a:rPr lang="en-US" smtClean="0"/>
              <a:t>11/1/19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3B974B-203F-7E45-92E6-FBE51951D2F1}" type="slidenum">
              <a:rPr lang="en-US" smtClean="0"/>
              <a:t>‹#›</a:t>
            </a:fld>
            <a:endParaRPr lang="en-US"/>
          </a:p>
        </p:txBody>
      </p:sp>
    </p:spTree>
    <p:extLst>
      <p:ext uri="{BB962C8B-B14F-4D97-AF65-F5344CB8AC3E}">
        <p14:creationId xmlns:p14="http://schemas.microsoft.com/office/powerpoint/2010/main" val="1194315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bit of a mish mash of our research</a:t>
            </a:r>
          </a:p>
          <a:p>
            <a:endParaRPr lang="en-US" dirty="0"/>
          </a:p>
          <a:p>
            <a:r>
              <a:rPr lang="en-US" dirty="0"/>
              <a:t>Usually we focus on one study, opportunity to show much more and how research and practice inform one another</a:t>
            </a:r>
          </a:p>
        </p:txBody>
      </p:sp>
      <p:sp>
        <p:nvSpPr>
          <p:cNvPr id="4" name="Slide Number Placeholder 3"/>
          <p:cNvSpPr>
            <a:spLocks noGrp="1"/>
          </p:cNvSpPr>
          <p:nvPr>
            <p:ph type="sldNum" sz="quarter" idx="5"/>
          </p:nvPr>
        </p:nvSpPr>
        <p:spPr/>
        <p:txBody>
          <a:bodyPr/>
          <a:lstStyle/>
          <a:p>
            <a:fld id="{423B974B-203F-7E45-92E6-FBE51951D2F1}" type="slidenum">
              <a:rPr lang="en-US" smtClean="0"/>
              <a:t>0</a:t>
            </a:fld>
            <a:endParaRPr lang="en-US"/>
          </a:p>
        </p:txBody>
      </p:sp>
    </p:spTree>
    <p:extLst>
      <p:ext uri="{BB962C8B-B14F-4D97-AF65-F5344CB8AC3E}">
        <p14:creationId xmlns:p14="http://schemas.microsoft.com/office/powerpoint/2010/main" val="928248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423B974B-203F-7E45-92E6-FBE51951D2F1}" type="slidenum">
              <a:rPr lang="en-US" smtClean="0"/>
              <a:t>1</a:t>
            </a:fld>
            <a:endParaRPr lang="en-US"/>
          </a:p>
        </p:txBody>
      </p:sp>
    </p:spTree>
    <p:extLst>
      <p:ext uri="{BB962C8B-B14F-4D97-AF65-F5344CB8AC3E}">
        <p14:creationId xmlns:p14="http://schemas.microsoft.com/office/powerpoint/2010/main" val="4185469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neurotypical (</a:t>
            </a:r>
            <a:r>
              <a:rPr lang="en-US" sz="1200" b="0" i="0" kern="1200" dirty="0">
                <a:solidFill>
                  <a:schemeClr val="tx1"/>
                </a:solidFill>
                <a:effectLst/>
                <a:latin typeface="+mn-lt"/>
                <a:ea typeface="+mn-ea"/>
                <a:cs typeface="+mn-cs"/>
              </a:rPr>
              <a:t>not displaying or characterized by autistic or other neurologically atypical patterns of thought or behavior.)</a:t>
            </a:r>
            <a:endParaRPr lang="en-US" dirty="0"/>
          </a:p>
          <a:p>
            <a:endParaRPr lang="en-US" dirty="0"/>
          </a:p>
          <a:p>
            <a:r>
              <a:rPr lang="en-US" dirty="0"/>
              <a:t>neurodiverse (</a:t>
            </a:r>
            <a:r>
              <a:rPr lang="en-US" sz="1200" b="0" i="0" kern="1200" dirty="0">
                <a:solidFill>
                  <a:schemeClr val="tx1"/>
                </a:solidFill>
                <a:effectLst/>
                <a:latin typeface="+mn-lt"/>
                <a:ea typeface="+mn-ea"/>
                <a:cs typeface="+mn-cs"/>
              </a:rPr>
              <a:t>displaying or characterized by autistic or other neurologically atypical patterns of thought or behavior; not neurotypical.)</a:t>
            </a:r>
            <a:r>
              <a:rPr lang="en-US" dirty="0"/>
              <a:t> </a:t>
            </a:r>
          </a:p>
          <a:p>
            <a:r>
              <a:rPr lang="en-US" dirty="0"/>
              <a:t>From the autism community </a:t>
            </a:r>
          </a:p>
          <a:p>
            <a:endParaRPr lang="en-US" dirty="0"/>
          </a:p>
          <a:p>
            <a:r>
              <a:rPr lang="en-US" dirty="0"/>
              <a:t>Research practice </a:t>
            </a:r>
            <a:r>
              <a:rPr lang="en-US" dirty="0" err="1"/>
              <a:t>partinerships</a:t>
            </a:r>
            <a:r>
              <a:rPr lang="en-US" dirty="0"/>
              <a:t> </a:t>
            </a:r>
          </a:p>
        </p:txBody>
      </p:sp>
      <p:sp>
        <p:nvSpPr>
          <p:cNvPr id="4" name="Slide Number Placeholder 3"/>
          <p:cNvSpPr>
            <a:spLocks noGrp="1"/>
          </p:cNvSpPr>
          <p:nvPr>
            <p:ph type="sldNum" sz="quarter" idx="5"/>
          </p:nvPr>
        </p:nvSpPr>
        <p:spPr/>
        <p:txBody>
          <a:bodyPr/>
          <a:lstStyle/>
          <a:p>
            <a:fld id="{423B974B-203F-7E45-92E6-FBE51951D2F1}" type="slidenum">
              <a:rPr lang="en-US" smtClean="0"/>
              <a:t>2</a:t>
            </a:fld>
            <a:endParaRPr lang="en-US"/>
          </a:p>
        </p:txBody>
      </p:sp>
    </p:spTree>
    <p:extLst>
      <p:ext uri="{BB962C8B-B14F-4D97-AF65-F5344CB8AC3E}">
        <p14:creationId xmlns:p14="http://schemas.microsoft.com/office/powerpoint/2010/main" val="2542111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Big </a:t>
            </a:r>
            <a:r>
              <a:rPr lang="en-US" dirty="0" err="1"/>
              <a:t>takeway</a:t>
            </a:r>
            <a:r>
              <a:rPr lang="en-US" dirty="0"/>
              <a:t> away, mention </a:t>
            </a:r>
            <a:r>
              <a:rPr lang="en-US" dirty="0" err="1"/>
              <a:t>danah</a:t>
            </a:r>
            <a:r>
              <a:rPr lang="en-US" dirty="0"/>
              <a:t> </a:t>
            </a:r>
            <a:r>
              <a:rPr lang="en-US" dirty="0" err="1"/>
              <a:t>boyd</a:t>
            </a:r>
            <a:r>
              <a:rPr lang="en-US" dirty="0"/>
              <a:t> = INCLUSIVE– ethnography, researching with teens, not ON teens (librarians do something similar)</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do do teens what from librarians?</a:t>
            </a:r>
          </a:p>
          <a:p>
            <a:endParaRPr lang="en-US" dirty="0"/>
          </a:p>
          <a:p>
            <a:r>
              <a:rPr lang="en-US" dirty="0"/>
              <a:t>Educational resource</a:t>
            </a:r>
          </a:p>
          <a:p>
            <a:pPr lvl="1"/>
            <a:r>
              <a:rPr lang="en-US" dirty="0"/>
              <a:t>Traditional support</a:t>
            </a:r>
          </a:p>
          <a:p>
            <a:r>
              <a:rPr lang="en-US" dirty="0"/>
              <a:t>Advocate</a:t>
            </a:r>
          </a:p>
          <a:p>
            <a:pPr lvl="1"/>
            <a:r>
              <a:rPr lang="en-US" dirty="0"/>
              <a:t>Teachers, parents, and school administration </a:t>
            </a:r>
          </a:p>
          <a:p>
            <a:r>
              <a:rPr lang="en-US" i="1" dirty="0"/>
              <a:t>Empathy</a:t>
            </a:r>
          </a:p>
          <a:p>
            <a:pPr lvl="1"/>
            <a:r>
              <a:rPr lang="en-US" i="1" dirty="0"/>
              <a:t>Understanding </a:t>
            </a:r>
          </a:p>
          <a:p>
            <a:endParaRPr lang="en-US" dirty="0"/>
          </a:p>
        </p:txBody>
      </p:sp>
      <p:sp>
        <p:nvSpPr>
          <p:cNvPr id="4" name="Slide Number Placeholder 3"/>
          <p:cNvSpPr>
            <a:spLocks noGrp="1"/>
          </p:cNvSpPr>
          <p:nvPr>
            <p:ph type="sldNum" sz="quarter" idx="5"/>
          </p:nvPr>
        </p:nvSpPr>
        <p:spPr/>
        <p:txBody>
          <a:bodyPr/>
          <a:lstStyle/>
          <a:p>
            <a:fld id="{423B974B-203F-7E45-92E6-FBE51951D2F1}" type="slidenum">
              <a:rPr lang="en-US" smtClean="0"/>
              <a:t>3</a:t>
            </a:fld>
            <a:endParaRPr lang="en-US"/>
          </a:p>
        </p:txBody>
      </p:sp>
    </p:spTree>
    <p:extLst>
      <p:ext uri="{BB962C8B-B14F-4D97-AF65-F5344CB8AC3E}">
        <p14:creationId xmlns:p14="http://schemas.microsoft.com/office/powerpoint/2010/main" val="350465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200" dirty="0"/>
              <a:t>Community partnerships</a:t>
            </a:r>
          </a:p>
          <a:p>
            <a:pPr lvl="1"/>
            <a:r>
              <a:rPr lang="en-US" dirty="0"/>
              <a:t>Working with schools, police, parents, youth leaders, mental health professionals</a:t>
            </a:r>
          </a:p>
          <a:p>
            <a:endParaRPr lang="en-US" dirty="0"/>
          </a:p>
        </p:txBody>
      </p:sp>
      <p:sp>
        <p:nvSpPr>
          <p:cNvPr id="4" name="Slide Number Placeholder 3"/>
          <p:cNvSpPr>
            <a:spLocks noGrp="1"/>
          </p:cNvSpPr>
          <p:nvPr>
            <p:ph type="sldNum" sz="quarter" idx="5"/>
          </p:nvPr>
        </p:nvSpPr>
        <p:spPr/>
        <p:txBody>
          <a:bodyPr/>
          <a:lstStyle/>
          <a:p>
            <a:fld id="{423B974B-203F-7E45-92E6-FBE51951D2F1}" type="slidenum">
              <a:rPr lang="en-US" smtClean="0"/>
              <a:t>4</a:t>
            </a:fld>
            <a:endParaRPr lang="en-US"/>
          </a:p>
        </p:txBody>
      </p:sp>
    </p:spTree>
    <p:extLst>
      <p:ext uri="{BB962C8B-B14F-4D97-AF65-F5344CB8AC3E}">
        <p14:creationId xmlns:p14="http://schemas.microsoft.com/office/powerpoint/2010/main" val="1763354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Stole from my DIS, seemed to apply</a:t>
            </a:r>
          </a:p>
        </p:txBody>
      </p:sp>
      <p:sp>
        <p:nvSpPr>
          <p:cNvPr id="4" name="Slide Number Placeholder 3"/>
          <p:cNvSpPr>
            <a:spLocks noGrp="1"/>
          </p:cNvSpPr>
          <p:nvPr>
            <p:ph type="sldNum" sz="quarter" idx="5"/>
          </p:nvPr>
        </p:nvSpPr>
        <p:spPr/>
        <p:txBody>
          <a:bodyPr/>
          <a:lstStyle/>
          <a:p>
            <a:fld id="{423B974B-203F-7E45-92E6-FBE51951D2F1}" type="slidenum">
              <a:rPr lang="en-US" smtClean="0"/>
              <a:t>5</a:t>
            </a:fld>
            <a:endParaRPr lang="en-US"/>
          </a:p>
        </p:txBody>
      </p:sp>
    </p:spTree>
    <p:extLst>
      <p:ext uri="{BB962C8B-B14F-4D97-AF65-F5344CB8AC3E}">
        <p14:creationId xmlns:p14="http://schemas.microsoft.com/office/powerpoint/2010/main" val="3369511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points for people to get into groups of 2-3-4 depending on audience  </a:t>
            </a:r>
          </a:p>
        </p:txBody>
      </p:sp>
      <p:sp>
        <p:nvSpPr>
          <p:cNvPr id="4" name="Slide Number Placeholder 3"/>
          <p:cNvSpPr>
            <a:spLocks noGrp="1"/>
          </p:cNvSpPr>
          <p:nvPr>
            <p:ph type="sldNum" sz="quarter" idx="5"/>
          </p:nvPr>
        </p:nvSpPr>
        <p:spPr/>
        <p:txBody>
          <a:bodyPr/>
          <a:lstStyle/>
          <a:p>
            <a:fld id="{423B974B-203F-7E45-92E6-FBE51951D2F1}" type="slidenum">
              <a:rPr lang="en-US" smtClean="0"/>
              <a:t>7</a:t>
            </a:fld>
            <a:endParaRPr lang="en-US"/>
          </a:p>
        </p:txBody>
      </p:sp>
    </p:spTree>
    <p:extLst>
      <p:ext uri="{BB962C8B-B14F-4D97-AF65-F5344CB8AC3E}">
        <p14:creationId xmlns:p14="http://schemas.microsoft.com/office/powerpoint/2010/main" val="100522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Stole from my DIS, seemed to apply</a:t>
            </a:r>
          </a:p>
          <a:p>
            <a:endParaRPr lang="en-US" dirty="0"/>
          </a:p>
          <a:p>
            <a:r>
              <a:rPr lang="en-US" dirty="0"/>
              <a:t>And it made me cry</a:t>
            </a:r>
          </a:p>
        </p:txBody>
      </p:sp>
      <p:sp>
        <p:nvSpPr>
          <p:cNvPr id="4" name="Slide Number Placeholder 3"/>
          <p:cNvSpPr>
            <a:spLocks noGrp="1"/>
          </p:cNvSpPr>
          <p:nvPr>
            <p:ph type="sldNum" sz="quarter" idx="5"/>
          </p:nvPr>
        </p:nvSpPr>
        <p:spPr/>
        <p:txBody>
          <a:bodyPr/>
          <a:lstStyle/>
          <a:p>
            <a:fld id="{423B974B-203F-7E45-92E6-FBE51951D2F1}" type="slidenum">
              <a:rPr lang="en-US" smtClean="0"/>
              <a:t>8</a:t>
            </a:fld>
            <a:endParaRPr lang="en-US"/>
          </a:p>
        </p:txBody>
      </p:sp>
    </p:spTree>
    <p:extLst>
      <p:ext uri="{BB962C8B-B14F-4D97-AF65-F5344CB8AC3E}">
        <p14:creationId xmlns:p14="http://schemas.microsoft.com/office/powerpoint/2010/main" val="3446937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3B974B-203F-7E45-92E6-FBE51951D2F1}" type="slidenum">
              <a:rPr lang="en-US" smtClean="0"/>
              <a:t>11</a:t>
            </a:fld>
            <a:endParaRPr lang="en-US"/>
          </a:p>
        </p:txBody>
      </p:sp>
    </p:spTree>
    <p:extLst>
      <p:ext uri="{BB962C8B-B14F-4D97-AF65-F5344CB8AC3E}">
        <p14:creationId xmlns:p14="http://schemas.microsoft.com/office/powerpoint/2010/main" val="1816340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BEE96-D989-714C-ABDC-49CDB9331D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3C2104-82AA-DA47-A439-1079BCAAE8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13C078-0B82-1244-951C-CCE95D2D25B8}"/>
              </a:ext>
            </a:extLst>
          </p:cNvPr>
          <p:cNvSpPr>
            <a:spLocks noGrp="1"/>
          </p:cNvSpPr>
          <p:nvPr>
            <p:ph type="dt" sz="half" idx="10"/>
          </p:nvPr>
        </p:nvSpPr>
        <p:spPr/>
        <p:txBody>
          <a:bodyPr/>
          <a:lstStyle/>
          <a:p>
            <a:fld id="{8E6EB362-83E8-A046-8FCF-DBE28F4701C9}" type="datetime1">
              <a:rPr lang="en-US" smtClean="0"/>
              <a:t>11/1/19</a:t>
            </a:fld>
            <a:endParaRPr lang="en-US"/>
          </a:p>
        </p:txBody>
      </p:sp>
      <p:sp>
        <p:nvSpPr>
          <p:cNvPr id="5" name="Footer Placeholder 4">
            <a:extLst>
              <a:ext uri="{FF2B5EF4-FFF2-40B4-BE49-F238E27FC236}">
                <a16:creationId xmlns:a16="http://schemas.microsoft.com/office/drawing/2014/main" id="{06ED9630-96BF-334E-B09F-B98D37BA2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E11E6F-5614-A54A-9137-8B587C48F94E}"/>
              </a:ext>
            </a:extLst>
          </p:cNvPr>
          <p:cNvSpPr>
            <a:spLocks noGrp="1"/>
          </p:cNvSpPr>
          <p:nvPr>
            <p:ph type="sldNum" sz="quarter" idx="12"/>
          </p:nvPr>
        </p:nvSpPr>
        <p:spPr/>
        <p:txBody>
          <a:bodyPr/>
          <a:lstStyle/>
          <a:p>
            <a:fld id="{EF8684F2-4466-0740-A199-D73B47E8AFC0}" type="slidenum">
              <a:rPr lang="en-US" smtClean="0"/>
              <a:t>‹#›</a:t>
            </a:fld>
            <a:endParaRPr lang="en-US"/>
          </a:p>
        </p:txBody>
      </p:sp>
    </p:spTree>
    <p:extLst>
      <p:ext uri="{BB962C8B-B14F-4D97-AF65-F5344CB8AC3E}">
        <p14:creationId xmlns:p14="http://schemas.microsoft.com/office/powerpoint/2010/main" val="140694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FBEBD-0135-D84D-8EC8-66C03BFCF6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CD7061-D20B-2442-876D-38F1A9822C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CFE09E-97CF-E24C-8AA1-EF2D3DA0C545}"/>
              </a:ext>
            </a:extLst>
          </p:cNvPr>
          <p:cNvSpPr>
            <a:spLocks noGrp="1"/>
          </p:cNvSpPr>
          <p:nvPr>
            <p:ph type="dt" sz="half" idx="10"/>
          </p:nvPr>
        </p:nvSpPr>
        <p:spPr/>
        <p:txBody>
          <a:bodyPr/>
          <a:lstStyle/>
          <a:p>
            <a:fld id="{569F5561-4B2A-A849-A785-E713BD74921A}" type="datetime1">
              <a:rPr lang="en-US" smtClean="0"/>
              <a:t>11/1/19</a:t>
            </a:fld>
            <a:endParaRPr lang="en-US"/>
          </a:p>
        </p:txBody>
      </p:sp>
      <p:sp>
        <p:nvSpPr>
          <p:cNvPr id="5" name="Footer Placeholder 4">
            <a:extLst>
              <a:ext uri="{FF2B5EF4-FFF2-40B4-BE49-F238E27FC236}">
                <a16:creationId xmlns:a16="http://schemas.microsoft.com/office/drawing/2014/main" id="{5EBFB422-AFA7-C147-A992-7F45B29371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E9B53-EC55-3546-9A5A-F2FD817E60F2}"/>
              </a:ext>
            </a:extLst>
          </p:cNvPr>
          <p:cNvSpPr>
            <a:spLocks noGrp="1"/>
          </p:cNvSpPr>
          <p:nvPr>
            <p:ph type="sldNum" sz="quarter" idx="12"/>
          </p:nvPr>
        </p:nvSpPr>
        <p:spPr/>
        <p:txBody>
          <a:bodyPr/>
          <a:lstStyle/>
          <a:p>
            <a:fld id="{EF8684F2-4466-0740-A199-D73B47E8AFC0}" type="slidenum">
              <a:rPr lang="en-US" smtClean="0"/>
              <a:t>‹#›</a:t>
            </a:fld>
            <a:endParaRPr lang="en-US"/>
          </a:p>
        </p:txBody>
      </p:sp>
    </p:spTree>
    <p:extLst>
      <p:ext uri="{BB962C8B-B14F-4D97-AF65-F5344CB8AC3E}">
        <p14:creationId xmlns:p14="http://schemas.microsoft.com/office/powerpoint/2010/main" val="1657454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A94627-2C76-F046-B2D2-E8F6A0F0DF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EBD566-557E-2446-90C9-85C8395427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410FF-1CE8-DF44-A489-F741E7343ED0}"/>
              </a:ext>
            </a:extLst>
          </p:cNvPr>
          <p:cNvSpPr>
            <a:spLocks noGrp="1"/>
          </p:cNvSpPr>
          <p:nvPr>
            <p:ph type="dt" sz="half" idx="10"/>
          </p:nvPr>
        </p:nvSpPr>
        <p:spPr/>
        <p:txBody>
          <a:bodyPr/>
          <a:lstStyle/>
          <a:p>
            <a:fld id="{3363E8B8-1557-594C-B4EF-A9861E91BE09}" type="datetime1">
              <a:rPr lang="en-US" smtClean="0"/>
              <a:t>11/1/19</a:t>
            </a:fld>
            <a:endParaRPr lang="en-US"/>
          </a:p>
        </p:txBody>
      </p:sp>
      <p:sp>
        <p:nvSpPr>
          <p:cNvPr id="5" name="Footer Placeholder 4">
            <a:extLst>
              <a:ext uri="{FF2B5EF4-FFF2-40B4-BE49-F238E27FC236}">
                <a16:creationId xmlns:a16="http://schemas.microsoft.com/office/drawing/2014/main" id="{E84C42E2-C640-FC4F-8E5B-7D0D866A64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3A4BF-50E2-794E-9E06-5787929BAC40}"/>
              </a:ext>
            </a:extLst>
          </p:cNvPr>
          <p:cNvSpPr>
            <a:spLocks noGrp="1"/>
          </p:cNvSpPr>
          <p:nvPr>
            <p:ph type="sldNum" sz="quarter" idx="12"/>
          </p:nvPr>
        </p:nvSpPr>
        <p:spPr/>
        <p:txBody>
          <a:bodyPr/>
          <a:lstStyle/>
          <a:p>
            <a:fld id="{EF8684F2-4466-0740-A199-D73B47E8AFC0}" type="slidenum">
              <a:rPr lang="en-US" smtClean="0"/>
              <a:t>‹#›</a:t>
            </a:fld>
            <a:endParaRPr lang="en-US"/>
          </a:p>
        </p:txBody>
      </p:sp>
    </p:spTree>
    <p:extLst>
      <p:ext uri="{BB962C8B-B14F-4D97-AF65-F5344CB8AC3E}">
        <p14:creationId xmlns:p14="http://schemas.microsoft.com/office/powerpoint/2010/main" val="3280002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79D16-6B65-1A40-92A6-508083AC4E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4967ED-0AB4-144E-BE07-07B20605B8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70C524-E1BC-9548-B0B2-E8EFC9E1C5E4}"/>
              </a:ext>
            </a:extLst>
          </p:cNvPr>
          <p:cNvSpPr>
            <a:spLocks noGrp="1"/>
          </p:cNvSpPr>
          <p:nvPr>
            <p:ph type="dt" sz="half" idx="10"/>
          </p:nvPr>
        </p:nvSpPr>
        <p:spPr/>
        <p:txBody>
          <a:bodyPr/>
          <a:lstStyle/>
          <a:p>
            <a:fld id="{AE50F69C-34C1-A644-98C6-8DC189D190FC}" type="datetime1">
              <a:rPr lang="en-US" smtClean="0"/>
              <a:t>11/1/19</a:t>
            </a:fld>
            <a:endParaRPr lang="en-US"/>
          </a:p>
        </p:txBody>
      </p:sp>
      <p:sp>
        <p:nvSpPr>
          <p:cNvPr id="5" name="Footer Placeholder 4">
            <a:extLst>
              <a:ext uri="{FF2B5EF4-FFF2-40B4-BE49-F238E27FC236}">
                <a16:creationId xmlns:a16="http://schemas.microsoft.com/office/drawing/2014/main" id="{A0CDA218-5414-7140-B188-86A6AA4205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3D8C5-5348-1641-9DDE-0BBC1FD69C78}"/>
              </a:ext>
            </a:extLst>
          </p:cNvPr>
          <p:cNvSpPr>
            <a:spLocks noGrp="1"/>
          </p:cNvSpPr>
          <p:nvPr>
            <p:ph type="sldNum" sz="quarter" idx="12"/>
          </p:nvPr>
        </p:nvSpPr>
        <p:spPr/>
        <p:txBody>
          <a:bodyPr/>
          <a:lstStyle/>
          <a:p>
            <a:fld id="{EF8684F2-4466-0740-A199-D73B47E8AFC0}" type="slidenum">
              <a:rPr lang="en-US" smtClean="0"/>
              <a:t>‹#›</a:t>
            </a:fld>
            <a:endParaRPr lang="en-US"/>
          </a:p>
        </p:txBody>
      </p:sp>
    </p:spTree>
    <p:extLst>
      <p:ext uri="{BB962C8B-B14F-4D97-AF65-F5344CB8AC3E}">
        <p14:creationId xmlns:p14="http://schemas.microsoft.com/office/powerpoint/2010/main" val="297528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08724-B565-A240-BA8C-0578D2EDE0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7A2F51-F32E-964C-9BC8-CEBE43F7D8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07FCE5-119A-F343-9BB0-483895CF53C8}"/>
              </a:ext>
            </a:extLst>
          </p:cNvPr>
          <p:cNvSpPr>
            <a:spLocks noGrp="1"/>
          </p:cNvSpPr>
          <p:nvPr>
            <p:ph type="dt" sz="half" idx="10"/>
          </p:nvPr>
        </p:nvSpPr>
        <p:spPr/>
        <p:txBody>
          <a:bodyPr/>
          <a:lstStyle/>
          <a:p>
            <a:fld id="{8C36D8F9-017C-2646-B20C-03153D5BADEC}" type="datetime1">
              <a:rPr lang="en-US" smtClean="0"/>
              <a:t>11/1/19</a:t>
            </a:fld>
            <a:endParaRPr lang="en-US"/>
          </a:p>
        </p:txBody>
      </p:sp>
      <p:sp>
        <p:nvSpPr>
          <p:cNvPr id="5" name="Footer Placeholder 4">
            <a:extLst>
              <a:ext uri="{FF2B5EF4-FFF2-40B4-BE49-F238E27FC236}">
                <a16:creationId xmlns:a16="http://schemas.microsoft.com/office/drawing/2014/main" id="{7D09CDAE-EAD0-C94D-A75F-E5972109E2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9EA585-6E2A-EA4C-A69C-285F70DFFC1B}"/>
              </a:ext>
            </a:extLst>
          </p:cNvPr>
          <p:cNvSpPr>
            <a:spLocks noGrp="1"/>
          </p:cNvSpPr>
          <p:nvPr>
            <p:ph type="sldNum" sz="quarter" idx="12"/>
          </p:nvPr>
        </p:nvSpPr>
        <p:spPr/>
        <p:txBody>
          <a:bodyPr/>
          <a:lstStyle/>
          <a:p>
            <a:fld id="{EF8684F2-4466-0740-A199-D73B47E8AFC0}" type="slidenum">
              <a:rPr lang="en-US" smtClean="0"/>
              <a:t>‹#›</a:t>
            </a:fld>
            <a:endParaRPr lang="en-US"/>
          </a:p>
        </p:txBody>
      </p:sp>
    </p:spTree>
    <p:extLst>
      <p:ext uri="{BB962C8B-B14F-4D97-AF65-F5344CB8AC3E}">
        <p14:creationId xmlns:p14="http://schemas.microsoft.com/office/powerpoint/2010/main" val="1043351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8DFA5-44CD-0F45-825B-D16966445F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B96BA6-0EA4-BD4D-8FE4-577929D722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E66C75-AC48-0643-977D-7A123D5BB8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7842F2-0C03-4E43-88AD-E047D8579725}"/>
              </a:ext>
            </a:extLst>
          </p:cNvPr>
          <p:cNvSpPr>
            <a:spLocks noGrp="1"/>
          </p:cNvSpPr>
          <p:nvPr>
            <p:ph type="dt" sz="half" idx="10"/>
          </p:nvPr>
        </p:nvSpPr>
        <p:spPr/>
        <p:txBody>
          <a:bodyPr/>
          <a:lstStyle/>
          <a:p>
            <a:fld id="{5BF35E4B-3248-0E41-B778-EFA4FA61975C}" type="datetime1">
              <a:rPr lang="en-US" smtClean="0"/>
              <a:t>11/1/19</a:t>
            </a:fld>
            <a:endParaRPr lang="en-US"/>
          </a:p>
        </p:txBody>
      </p:sp>
      <p:sp>
        <p:nvSpPr>
          <p:cNvPr id="6" name="Footer Placeholder 5">
            <a:extLst>
              <a:ext uri="{FF2B5EF4-FFF2-40B4-BE49-F238E27FC236}">
                <a16:creationId xmlns:a16="http://schemas.microsoft.com/office/drawing/2014/main" id="{A4266506-275A-2F44-A83F-0424957CC4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4374E1-1DD5-DA4D-B473-7D2CB388CF9B}"/>
              </a:ext>
            </a:extLst>
          </p:cNvPr>
          <p:cNvSpPr>
            <a:spLocks noGrp="1"/>
          </p:cNvSpPr>
          <p:nvPr>
            <p:ph type="sldNum" sz="quarter" idx="12"/>
          </p:nvPr>
        </p:nvSpPr>
        <p:spPr/>
        <p:txBody>
          <a:bodyPr/>
          <a:lstStyle/>
          <a:p>
            <a:fld id="{EF8684F2-4466-0740-A199-D73B47E8AFC0}" type="slidenum">
              <a:rPr lang="en-US" smtClean="0"/>
              <a:t>‹#›</a:t>
            </a:fld>
            <a:endParaRPr lang="en-US"/>
          </a:p>
        </p:txBody>
      </p:sp>
    </p:spTree>
    <p:extLst>
      <p:ext uri="{BB962C8B-B14F-4D97-AF65-F5344CB8AC3E}">
        <p14:creationId xmlns:p14="http://schemas.microsoft.com/office/powerpoint/2010/main" val="280301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8CDAF-8DCC-5B40-992B-AC743B004B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8C496B-FC55-F148-A0C3-2741EB4031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81B3F7-9F9C-EA42-80D5-08423561CE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E4F311-E9B5-E440-B155-1E90AFCBDE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6ADDC6-1A31-6A41-9AF1-FCE75B0032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9C2C82-C554-1A4E-A739-0C1CCB931842}"/>
              </a:ext>
            </a:extLst>
          </p:cNvPr>
          <p:cNvSpPr>
            <a:spLocks noGrp="1"/>
          </p:cNvSpPr>
          <p:nvPr>
            <p:ph type="dt" sz="half" idx="10"/>
          </p:nvPr>
        </p:nvSpPr>
        <p:spPr/>
        <p:txBody>
          <a:bodyPr/>
          <a:lstStyle/>
          <a:p>
            <a:fld id="{56EC255C-431A-E047-A784-50C680994F95}" type="datetime1">
              <a:rPr lang="en-US" smtClean="0"/>
              <a:t>11/1/19</a:t>
            </a:fld>
            <a:endParaRPr lang="en-US"/>
          </a:p>
        </p:txBody>
      </p:sp>
      <p:sp>
        <p:nvSpPr>
          <p:cNvPr id="8" name="Footer Placeholder 7">
            <a:extLst>
              <a:ext uri="{FF2B5EF4-FFF2-40B4-BE49-F238E27FC236}">
                <a16:creationId xmlns:a16="http://schemas.microsoft.com/office/drawing/2014/main" id="{8F117B5A-ABA0-054D-8FAA-1D31E5E806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0769FD-B92C-524E-A7D7-9846C406DBA6}"/>
              </a:ext>
            </a:extLst>
          </p:cNvPr>
          <p:cNvSpPr>
            <a:spLocks noGrp="1"/>
          </p:cNvSpPr>
          <p:nvPr>
            <p:ph type="sldNum" sz="quarter" idx="12"/>
          </p:nvPr>
        </p:nvSpPr>
        <p:spPr/>
        <p:txBody>
          <a:bodyPr/>
          <a:lstStyle/>
          <a:p>
            <a:fld id="{EF8684F2-4466-0740-A199-D73B47E8AFC0}" type="slidenum">
              <a:rPr lang="en-US" smtClean="0"/>
              <a:t>‹#›</a:t>
            </a:fld>
            <a:endParaRPr lang="en-US"/>
          </a:p>
        </p:txBody>
      </p:sp>
    </p:spTree>
    <p:extLst>
      <p:ext uri="{BB962C8B-B14F-4D97-AF65-F5344CB8AC3E}">
        <p14:creationId xmlns:p14="http://schemas.microsoft.com/office/powerpoint/2010/main" val="1482054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6A29F-2BDD-B549-A7B1-6879774003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E56CEA-EE91-2B4C-81C6-0347BA0EF7D7}"/>
              </a:ext>
            </a:extLst>
          </p:cNvPr>
          <p:cNvSpPr>
            <a:spLocks noGrp="1"/>
          </p:cNvSpPr>
          <p:nvPr>
            <p:ph type="dt" sz="half" idx="10"/>
          </p:nvPr>
        </p:nvSpPr>
        <p:spPr/>
        <p:txBody>
          <a:bodyPr/>
          <a:lstStyle/>
          <a:p>
            <a:fld id="{EA8896D4-27D6-254B-A89C-644C1CA548A3}" type="datetime1">
              <a:rPr lang="en-US" smtClean="0"/>
              <a:t>11/1/19</a:t>
            </a:fld>
            <a:endParaRPr lang="en-US"/>
          </a:p>
        </p:txBody>
      </p:sp>
      <p:sp>
        <p:nvSpPr>
          <p:cNvPr id="4" name="Footer Placeholder 3">
            <a:extLst>
              <a:ext uri="{FF2B5EF4-FFF2-40B4-BE49-F238E27FC236}">
                <a16:creationId xmlns:a16="http://schemas.microsoft.com/office/drawing/2014/main" id="{92E13AB8-0AFE-BB48-816F-E46162174F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D74FDD-5014-6D44-80E6-47BFB64B897E}"/>
              </a:ext>
            </a:extLst>
          </p:cNvPr>
          <p:cNvSpPr>
            <a:spLocks noGrp="1"/>
          </p:cNvSpPr>
          <p:nvPr>
            <p:ph type="sldNum" sz="quarter" idx="12"/>
          </p:nvPr>
        </p:nvSpPr>
        <p:spPr/>
        <p:txBody>
          <a:bodyPr/>
          <a:lstStyle/>
          <a:p>
            <a:fld id="{EF8684F2-4466-0740-A199-D73B47E8AFC0}" type="slidenum">
              <a:rPr lang="en-US" smtClean="0"/>
              <a:t>‹#›</a:t>
            </a:fld>
            <a:endParaRPr lang="en-US"/>
          </a:p>
        </p:txBody>
      </p:sp>
    </p:spTree>
    <p:extLst>
      <p:ext uri="{BB962C8B-B14F-4D97-AF65-F5344CB8AC3E}">
        <p14:creationId xmlns:p14="http://schemas.microsoft.com/office/powerpoint/2010/main" val="355115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832E08-ECB1-1346-8413-8316089F9CAD}"/>
              </a:ext>
            </a:extLst>
          </p:cNvPr>
          <p:cNvSpPr>
            <a:spLocks noGrp="1"/>
          </p:cNvSpPr>
          <p:nvPr>
            <p:ph type="dt" sz="half" idx="10"/>
          </p:nvPr>
        </p:nvSpPr>
        <p:spPr/>
        <p:txBody>
          <a:bodyPr/>
          <a:lstStyle/>
          <a:p>
            <a:fld id="{31F2A168-B8A3-A54F-8A5A-10F201DE8046}" type="datetime1">
              <a:rPr lang="en-US" smtClean="0"/>
              <a:t>11/1/19</a:t>
            </a:fld>
            <a:endParaRPr lang="en-US"/>
          </a:p>
        </p:txBody>
      </p:sp>
      <p:sp>
        <p:nvSpPr>
          <p:cNvPr id="3" name="Footer Placeholder 2">
            <a:extLst>
              <a:ext uri="{FF2B5EF4-FFF2-40B4-BE49-F238E27FC236}">
                <a16:creationId xmlns:a16="http://schemas.microsoft.com/office/drawing/2014/main" id="{AD12AB4F-7044-2943-85DD-2827917613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6386EF-EA89-AB4A-B4DA-BC1AE108E74E}"/>
              </a:ext>
            </a:extLst>
          </p:cNvPr>
          <p:cNvSpPr>
            <a:spLocks noGrp="1"/>
          </p:cNvSpPr>
          <p:nvPr>
            <p:ph type="sldNum" sz="quarter" idx="12"/>
          </p:nvPr>
        </p:nvSpPr>
        <p:spPr/>
        <p:txBody>
          <a:bodyPr/>
          <a:lstStyle/>
          <a:p>
            <a:fld id="{EF8684F2-4466-0740-A199-D73B47E8AFC0}" type="slidenum">
              <a:rPr lang="en-US" smtClean="0"/>
              <a:t>‹#›</a:t>
            </a:fld>
            <a:endParaRPr lang="en-US"/>
          </a:p>
        </p:txBody>
      </p:sp>
    </p:spTree>
    <p:extLst>
      <p:ext uri="{BB962C8B-B14F-4D97-AF65-F5344CB8AC3E}">
        <p14:creationId xmlns:p14="http://schemas.microsoft.com/office/powerpoint/2010/main" val="1324223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1F528-9E40-BB48-9211-EB13FF3465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9E70B5-EA69-1745-AE54-CCFD48709B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A06200-F1FF-0E4E-A514-7A45669F91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77AAF2-AFC5-0E47-8DC7-5401766D9DE7}"/>
              </a:ext>
            </a:extLst>
          </p:cNvPr>
          <p:cNvSpPr>
            <a:spLocks noGrp="1"/>
          </p:cNvSpPr>
          <p:nvPr>
            <p:ph type="dt" sz="half" idx="10"/>
          </p:nvPr>
        </p:nvSpPr>
        <p:spPr/>
        <p:txBody>
          <a:bodyPr/>
          <a:lstStyle/>
          <a:p>
            <a:fld id="{D4225B19-BBA0-7C4D-877B-6333E7B2316B}" type="datetime1">
              <a:rPr lang="en-US" smtClean="0"/>
              <a:t>11/1/19</a:t>
            </a:fld>
            <a:endParaRPr lang="en-US"/>
          </a:p>
        </p:txBody>
      </p:sp>
      <p:sp>
        <p:nvSpPr>
          <p:cNvPr id="6" name="Footer Placeholder 5">
            <a:extLst>
              <a:ext uri="{FF2B5EF4-FFF2-40B4-BE49-F238E27FC236}">
                <a16:creationId xmlns:a16="http://schemas.microsoft.com/office/drawing/2014/main" id="{2FB77543-052B-AC4A-B68A-BA991144BA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2CC03B-7C44-CC49-AC4B-728E204663D5}"/>
              </a:ext>
            </a:extLst>
          </p:cNvPr>
          <p:cNvSpPr>
            <a:spLocks noGrp="1"/>
          </p:cNvSpPr>
          <p:nvPr>
            <p:ph type="sldNum" sz="quarter" idx="12"/>
          </p:nvPr>
        </p:nvSpPr>
        <p:spPr/>
        <p:txBody>
          <a:bodyPr/>
          <a:lstStyle/>
          <a:p>
            <a:fld id="{EF8684F2-4466-0740-A199-D73B47E8AFC0}" type="slidenum">
              <a:rPr lang="en-US" smtClean="0"/>
              <a:t>‹#›</a:t>
            </a:fld>
            <a:endParaRPr lang="en-US"/>
          </a:p>
        </p:txBody>
      </p:sp>
    </p:spTree>
    <p:extLst>
      <p:ext uri="{BB962C8B-B14F-4D97-AF65-F5344CB8AC3E}">
        <p14:creationId xmlns:p14="http://schemas.microsoft.com/office/powerpoint/2010/main" val="3814301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EF8D8-9D57-634F-9EB5-7A2799ED17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B47566-AE59-EC40-8B66-4DA8055930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226017-BBE1-394E-AAA2-7D5463EEE7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0D7CBC-EB62-E046-9994-04FDAF170F59}"/>
              </a:ext>
            </a:extLst>
          </p:cNvPr>
          <p:cNvSpPr>
            <a:spLocks noGrp="1"/>
          </p:cNvSpPr>
          <p:nvPr>
            <p:ph type="dt" sz="half" idx="10"/>
          </p:nvPr>
        </p:nvSpPr>
        <p:spPr/>
        <p:txBody>
          <a:bodyPr/>
          <a:lstStyle/>
          <a:p>
            <a:fld id="{7912BEED-F9FA-ED42-A412-F61DE75FE7BD}" type="datetime1">
              <a:rPr lang="en-US" smtClean="0"/>
              <a:t>11/1/19</a:t>
            </a:fld>
            <a:endParaRPr lang="en-US"/>
          </a:p>
        </p:txBody>
      </p:sp>
      <p:sp>
        <p:nvSpPr>
          <p:cNvPr id="6" name="Footer Placeholder 5">
            <a:extLst>
              <a:ext uri="{FF2B5EF4-FFF2-40B4-BE49-F238E27FC236}">
                <a16:creationId xmlns:a16="http://schemas.microsoft.com/office/drawing/2014/main" id="{9FB9E84F-2B3E-AE40-B1E1-1C08E1DAD1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BF2610-92A4-2747-A178-755A28BF6033}"/>
              </a:ext>
            </a:extLst>
          </p:cNvPr>
          <p:cNvSpPr>
            <a:spLocks noGrp="1"/>
          </p:cNvSpPr>
          <p:nvPr>
            <p:ph type="sldNum" sz="quarter" idx="12"/>
          </p:nvPr>
        </p:nvSpPr>
        <p:spPr/>
        <p:txBody>
          <a:bodyPr/>
          <a:lstStyle/>
          <a:p>
            <a:fld id="{EF8684F2-4466-0740-A199-D73B47E8AFC0}" type="slidenum">
              <a:rPr lang="en-US" smtClean="0"/>
              <a:t>‹#›</a:t>
            </a:fld>
            <a:endParaRPr lang="en-US"/>
          </a:p>
        </p:txBody>
      </p:sp>
    </p:spTree>
    <p:extLst>
      <p:ext uri="{BB962C8B-B14F-4D97-AF65-F5344CB8AC3E}">
        <p14:creationId xmlns:p14="http://schemas.microsoft.com/office/powerpoint/2010/main" val="18458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A8F644-3476-CC45-B795-7C78ADA4F5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BE66AE-FF8D-904C-B812-B9F8E7C190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016F2D-E1D5-214A-9768-684027C214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D6AFA-C3C9-EC42-AF8C-D990E44B9C91}" type="datetime1">
              <a:rPr lang="en-US" smtClean="0"/>
              <a:t>11/1/19</a:t>
            </a:fld>
            <a:endParaRPr lang="en-US"/>
          </a:p>
        </p:txBody>
      </p:sp>
      <p:sp>
        <p:nvSpPr>
          <p:cNvPr id="5" name="Footer Placeholder 4">
            <a:extLst>
              <a:ext uri="{FF2B5EF4-FFF2-40B4-BE49-F238E27FC236}">
                <a16:creationId xmlns:a16="http://schemas.microsoft.com/office/drawing/2014/main" id="{24054195-81C3-2346-BD6D-C130B36F2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D34BD9-3838-E349-A6E8-23AF74AC3F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684F2-4466-0740-A199-D73B47E8AFC0}" type="slidenum">
              <a:rPr lang="en-US" smtClean="0"/>
              <a:t>‹#›</a:t>
            </a:fld>
            <a:endParaRPr lang="en-US"/>
          </a:p>
        </p:txBody>
      </p:sp>
    </p:spTree>
    <p:extLst>
      <p:ext uri="{BB962C8B-B14F-4D97-AF65-F5344CB8AC3E}">
        <p14:creationId xmlns:p14="http://schemas.microsoft.com/office/powerpoint/2010/main" val="3186441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D3AEE42-1031-0F44-AA3F-E5B66AF5E075}"/>
              </a:ext>
            </a:extLst>
          </p:cNvPr>
          <p:cNvSpPr>
            <a:spLocks noGrp="1"/>
          </p:cNvSpPr>
          <p:nvPr>
            <p:ph type="ctrTitle"/>
          </p:nvPr>
        </p:nvSpPr>
        <p:spPr>
          <a:xfrm>
            <a:off x="588567" y="4513730"/>
            <a:ext cx="6801321" cy="1737360"/>
          </a:xfrm>
        </p:spPr>
        <p:txBody>
          <a:bodyPr anchor="ctr">
            <a:normAutofit fontScale="90000"/>
          </a:bodyPr>
          <a:lstStyle/>
          <a:p>
            <a:pPr algn="r"/>
            <a:r>
              <a:rPr lang="en-US" sz="6000" b="1" dirty="0"/>
              <a:t>Zeroing In:</a:t>
            </a:r>
            <a:br>
              <a:rPr lang="en-US" sz="6000" b="1" dirty="0"/>
            </a:br>
            <a:r>
              <a:rPr lang="en-US" sz="6000" b="1" dirty="0"/>
              <a:t> Focusing on Teen Needs</a:t>
            </a:r>
            <a:endParaRPr lang="en-US" sz="6000" dirty="0"/>
          </a:p>
        </p:txBody>
      </p:sp>
      <p:sp>
        <p:nvSpPr>
          <p:cNvPr id="3" name="Subtitle 2">
            <a:extLst>
              <a:ext uri="{FF2B5EF4-FFF2-40B4-BE49-F238E27FC236}">
                <a16:creationId xmlns:a16="http://schemas.microsoft.com/office/drawing/2014/main" id="{AD6036D4-B3A0-184F-A804-3A85B4309D5C}"/>
              </a:ext>
            </a:extLst>
          </p:cNvPr>
          <p:cNvSpPr>
            <a:spLocks noGrp="1"/>
          </p:cNvSpPr>
          <p:nvPr>
            <p:ph type="subTitle" idx="1"/>
          </p:nvPr>
        </p:nvSpPr>
        <p:spPr>
          <a:xfrm>
            <a:off x="7840451" y="4589942"/>
            <a:ext cx="2423285" cy="1737360"/>
          </a:xfrm>
        </p:spPr>
        <p:txBody>
          <a:bodyPr anchor="ctr">
            <a:normAutofit/>
          </a:bodyPr>
          <a:lstStyle/>
          <a:p>
            <a:pPr algn="l"/>
            <a:r>
              <a:rPr lang="en-US" sz="1200" dirty="0"/>
              <a:t>Abigail L. Phillips, PhD </a:t>
            </a:r>
          </a:p>
          <a:p>
            <a:pPr algn="l"/>
            <a:r>
              <a:rPr lang="en-US" sz="1200" dirty="0"/>
              <a:t>Assistant Professor</a:t>
            </a:r>
          </a:p>
          <a:p>
            <a:pPr algn="l"/>
            <a:r>
              <a:rPr lang="en-US" sz="1200" dirty="0"/>
              <a:t>University of Wisconsin-Milwaukee </a:t>
            </a:r>
          </a:p>
          <a:p>
            <a:pPr algn="l"/>
            <a:r>
              <a:rPr lang="en-US" sz="1200" dirty="0"/>
              <a:t>Twitter: @</a:t>
            </a:r>
            <a:r>
              <a:rPr lang="en-US" sz="1200" dirty="0" err="1"/>
              <a:t>abigailleigh</a:t>
            </a:r>
            <a:r>
              <a:rPr lang="en-US" sz="1200" dirty="0"/>
              <a:t> </a:t>
            </a:r>
            <a:r>
              <a:rPr lang="en-US" sz="1000" dirty="0"/>
              <a:t>			</a:t>
            </a:r>
          </a:p>
        </p:txBody>
      </p:sp>
      <p:sp>
        <p:nvSpPr>
          <p:cNvPr id="15"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Subtitle 2">
            <a:extLst>
              <a:ext uri="{FF2B5EF4-FFF2-40B4-BE49-F238E27FC236}">
                <a16:creationId xmlns:a16="http://schemas.microsoft.com/office/drawing/2014/main" id="{459FB9E5-0569-2743-842D-537D129CE4C1}"/>
              </a:ext>
            </a:extLst>
          </p:cNvPr>
          <p:cNvSpPr txBox="1">
            <a:spLocks/>
          </p:cNvSpPr>
          <p:nvPr/>
        </p:nvSpPr>
        <p:spPr>
          <a:xfrm>
            <a:off x="10379256" y="4394229"/>
            <a:ext cx="1772383" cy="197636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1200" dirty="0"/>
              <a:t>Amelia M. Anderson, PhD</a:t>
            </a:r>
          </a:p>
          <a:p>
            <a:pPr algn="l">
              <a:lnSpc>
                <a:spcPct val="100000"/>
              </a:lnSpc>
            </a:pPr>
            <a:r>
              <a:rPr lang="en-US" sz="1200" dirty="0"/>
              <a:t>Assistant Professor</a:t>
            </a:r>
          </a:p>
          <a:p>
            <a:pPr algn="l">
              <a:lnSpc>
                <a:spcPct val="100000"/>
              </a:lnSpc>
            </a:pPr>
            <a:r>
              <a:rPr lang="en-US" sz="1200" dirty="0"/>
              <a:t>Old Dominion University</a:t>
            </a:r>
          </a:p>
          <a:p>
            <a:pPr algn="l">
              <a:lnSpc>
                <a:spcPct val="100000"/>
              </a:lnSpc>
            </a:pPr>
            <a:r>
              <a:rPr lang="en-US" sz="1200" dirty="0"/>
              <a:t>Twitter: @</a:t>
            </a:r>
            <a:r>
              <a:rPr lang="en-US" sz="1200" dirty="0" err="1"/>
              <a:t>ameliamaclay</a:t>
            </a:r>
            <a:endParaRPr lang="en-US" sz="1200" dirty="0"/>
          </a:p>
        </p:txBody>
      </p:sp>
    </p:spTree>
    <p:extLst>
      <p:ext uri="{BB962C8B-B14F-4D97-AF65-F5344CB8AC3E}">
        <p14:creationId xmlns:p14="http://schemas.microsoft.com/office/powerpoint/2010/main" val="499156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0" name="Group 1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3" name="Group 4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44" name="Rectangle 4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Rectangle 4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A118A43E-E22A-2245-8A69-71A7C6A0F956}"/>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Thank you!</a:t>
            </a:r>
            <a:br>
              <a:rPr lang="en-US" sz="4000">
                <a:solidFill>
                  <a:srgbClr val="FFFFFF"/>
                </a:solidFill>
              </a:rPr>
            </a:br>
            <a:br>
              <a:rPr lang="en-US" sz="4000">
                <a:solidFill>
                  <a:srgbClr val="FFFFFF"/>
                </a:solidFill>
              </a:rPr>
            </a:br>
            <a:r>
              <a:rPr lang="en-US" sz="4000">
                <a:solidFill>
                  <a:srgbClr val="FFFFFF"/>
                </a:solidFill>
              </a:rPr>
              <a:t>Contact Us!</a:t>
            </a:r>
          </a:p>
        </p:txBody>
      </p:sp>
      <p:sp>
        <p:nvSpPr>
          <p:cNvPr id="4" name="Slide Number Placeholder 3">
            <a:extLst>
              <a:ext uri="{FF2B5EF4-FFF2-40B4-BE49-F238E27FC236}">
                <a16:creationId xmlns:a16="http://schemas.microsoft.com/office/drawing/2014/main" id="{D73A4892-7301-364D-8C4E-4FDE0A6FE53B}"/>
              </a:ext>
            </a:extLst>
          </p:cNvPr>
          <p:cNvSpPr>
            <a:spLocks noGrp="1"/>
          </p:cNvSpPr>
          <p:nvPr>
            <p:ph type="sldNum" sz="quarter" idx="12"/>
          </p:nvPr>
        </p:nvSpPr>
        <p:spPr>
          <a:xfrm>
            <a:off x="10577994" y="6297153"/>
            <a:ext cx="914400" cy="320040"/>
          </a:xfrm>
        </p:spPr>
        <p:txBody>
          <a:bodyPr>
            <a:normAutofit/>
          </a:bodyPr>
          <a:lstStyle/>
          <a:p>
            <a:pPr>
              <a:spcAft>
                <a:spcPts val="600"/>
              </a:spcAft>
            </a:pPr>
            <a:fld id="{EF8684F2-4466-0740-A199-D73B47E8AFC0}" type="slidenum">
              <a:rPr lang="en-US" sz="1200">
                <a:solidFill>
                  <a:schemeClr val="tx1">
                    <a:lumMod val="50000"/>
                    <a:lumOff val="50000"/>
                  </a:schemeClr>
                </a:solidFill>
              </a:rPr>
              <a:pPr>
                <a:spcAft>
                  <a:spcPts val="600"/>
                </a:spcAft>
              </a:pPr>
              <a:t>9</a:t>
            </a:fld>
            <a:endParaRPr lang="en-US" sz="1200" dirty="0">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1D6E36F3-41B6-B144-96CE-9573901C5AFA}"/>
              </a:ext>
            </a:extLst>
          </p:cNvPr>
          <p:cNvSpPr>
            <a:spLocks noGrp="1"/>
          </p:cNvSpPr>
          <p:nvPr>
            <p:ph idx="1"/>
          </p:nvPr>
        </p:nvSpPr>
        <p:spPr>
          <a:xfrm>
            <a:off x="5120640" y="804672"/>
            <a:ext cx="6281928" cy="5248656"/>
          </a:xfrm>
        </p:spPr>
        <p:txBody>
          <a:bodyPr anchor="ctr">
            <a:normAutofit/>
          </a:bodyPr>
          <a:lstStyle/>
          <a:p>
            <a:pPr marL="0" indent="0">
              <a:buNone/>
            </a:pPr>
            <a:r>
              <a:rPr lang="en-US" sz="2400" dirty="0"/>
              <a:t>Abigail Phillips, PhD</a:t>
            </a:r>
          </a:p>
          <a:p>
            <a:pPr marL="0" indent="0">
              <a:buNone/>
            </a:pPr>
            <a:r>
              <a:rPr lang="en-US" sz="2400" dirty="0"/>
              <a:t>University of Wisconsin-Milwaukee</a:t>
            </a:r>
          </a:p>
          <a:p>
            <a:pPr marL="0" indent="0">
              <a:buNone/>
            </a:pPr>
            <a:r>
              <a:rPr lang="en-US" sz="2400" dirty="0" err="1"/>
              <a:t>abileigh@uwm.edu</a:t>
            </a:r>
            <a:endParaRPr lang="en-US" sz="2400" dirty="0"/>
          </a:p>
          <a:p>
            <a:pPr marL="0" indent="0">
              <a:buNone/>
            </a:pPr>
            <a:r>
              <a:rPr lang="en-US" sz="2400" dirty="0"/>
              <a:t>@</a:t>
            </a:r>
            <a:r>
              <a:rPr lang="en-US" sz="2400" dirty="0" err="1"/>
              <a:t>abileigh</a:t>
            </a:r>
            <a:endParaRPr lang="en-US" sz="2400" dirty="0"/>
          </a:p>
          <a:p>
            <a:pPr marL="0" indent="0">
              <a:buNone/>
            </a:pPr>
            <a:endParaRPr lang="en-US" sz="2400" dirty="0"/>
          </a:p>
          <a:p>
            <a:pPr marL="0" indent="0">
              <a:buNone/>
            </a:pPr>
            <a:r>
              <a:rPr lang="en-US" sz="2400" dirty="0"/>
              <a:t>Amelia Anderson, PhD</a:t>
            </a:r>
          </a:p>
          <a:p>
            <a:pPr marL="0" indent="0">
              <a:buNone/>
            </a:pPr>
            <a:r>
              <a:rPr lang="en-US" sz="2400" dirty="0"/>
              <a:t>Old Dominion University</a:t>
            </a:r>
          </a:p>
          <a:p>
            <a:pPr marL="0" indent="0">
              <a:buNone/>
            </a:pPr>
            <a:r>
              <a:rPr lang="en-US" sz="2400" dirty="0" err="1"/>
              <a:t>amanders@odu.edu</a:t>
            </a:r>
            <a:endParaRPr lang="en-US" sz="2400" dirty="0"/>
          </a:p>
          <a:p>
            <a:pPr marL="0" indent="0">
              <a:buNone/>
            </a:pPr>
            <a:r>
              <a:rPr lang="en-US" sz="2400" dirty="0"/>
              <a:t>@</a:t>
            </a:r>
            <a:r>
              <a:rPr lang="en-US" sz="2400" dirty="0" err="1"/>
              <a:t>ameliamaclay</a:t>
            </a:r>
            <a:endParaRPr lang="en-US" sz="2400" dirty="0"/>
          </a:p>
        </p:txBody>
      </p:sp>
      <p:sp>
        <p:nvSpPr>
          <p:cNvPr id="5" name="TextBox 4">
            <a:extLst>
              <a:ext uri="{FF2B5EF4-FFF2-40B4-BE49-F238E27FC236}">
                <a16:creationId xmlns:a16="http://schemas.microsoft.com/office/drawing/2014/main" id="{DADBC987-46C6-C743-BFBA-FC76B3517B96}"/>
              </a:ext>
            </a:extLst>
          </p:cNvPr>
          <p:cNvSpPr txBox="1"/>
          <p:nvPr/>
        </p:nvSpPr>
        <p:spPr>
          <a:xfrm>
            <a:off x="551015" y="5973987"/>
            <a:ext cx="4071307" cy="646331"/>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Thank you to YALSA!</a:t>
            </a:r>
          </a:p>
          <a:p>
            <a:r>
              <a:rPr lang="en-US" dirty="0"/>
              <a:t>Funding from Frances </a:t>
            </a:r>
            <a:r>
              <a:rPr lang="en-US" dirty="0" err="1"/>
              <a:t>Henne</a:t>
            </a:r>
            <a:r>
              <a:rPr lang="en-US" dirty="0"/>
              <a:t> Grant, 2018</a:t>
            </a:r>
          </a:p>
        </p:txBody>
      </p:sp>
    </p:spTree>
    <p:extLst>
      <p:ext uri="{BB962C8B-B14F-4D97-AF65-F5344CB8AC3E}">
        <p14:creationId xmlns:p14="http://schemas.microsoft.com/office/powerpoint/2010/main" val="646125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2">
            <a:extLst>
              <a:ext uri="{FF2B5EF4-FFF2-40B4-BE49-F238E27FC236}">
                <a16:creationId xmlns:a16="http://schemas.microsoft.com/office/drawing/2014/main" id="{469689DC-23DD-4C41-ACC2-CC0761FD8857}"/>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References (in lovely APA)</a:t>
            </a:r>
          </a:p>
        </p:txBody>
      </p:sp>
      <p:sp>
        <p:nvSpPr>
          <p:cNvPr id="4" name="Content Placeholder 3">
            <a:extLst>
              <a:ext uri="{FF2B5EF4-FFF2-40B4-BE49-F238E27FC236}">
                <a16:creationId xmlns:a16="http://schemas.microsoft.com/office/drawing/2014/main" id="{80C46FEF-6998-F54F-A922-D42C235057ED}"/>
              </a:ext>
            </a:extLst>
          </p:cNvPr>
          <p:cNvSpPr>
            <a:spLocks noGrp="1"/>
          </p:cNvSpPr>
          <p:nvPr>
            <p:ph idx="1"/>
          </p:nvPr>
        </p:nvSpPr>
        <p:spPr>
          <a:xfrm>
            <a:off x="1179226" y="3092970"/>
            <a:ext cx="9833548" cy="2693976"/>
          </a:xfrm>
        </p:spPr>
        <p:txBody>
          <a:bodyPr>
            <a:normAutofit/>
          </a:bodyPr>
          <a:lstStyle/>
          <a:p>
            <a:pPr marL="0" indent="-457200">
              <a:buNone/>
            </a:pPr>
            <a:r>
              <a:rPr lang="en-US" sz="1400" dirty="0">
                <a:solidFill>
                  <a:srgbClr val="000000"/>
                </a:solidFill>
              </a:rPr>
              <a:t>Anderson, A., &amp;. Phillips, A</a:t>
            </a:r>
            <a:r>
              <a:rPr lang="en-US" sz="1400" b="1" dirty="0">
                <a:solidFill>
                  <a:srgbClr val="000000"/>
                </a:solidFill>
              </a:rPr>
              <a:t>.</a:t>
            </a:r>
            <a:r>
              <a:rPr lang="en-US" sz="1400" dirty="0">
                <a:solidFill>
                  <a:srgbClr val="000000"/>
                </a:solidFill>
              </a:rPr>
              <a:t> (to appear). “Getting basic information isn't actually as helpful as the nuanced advice we can give each 	other”: Teens with autism on digital citizenship education. </a:t>
            </a:r>
            <a:r>
              <a:rPr lang="en-US" sz="1400" i="1" dirty="0">
                <a:solidFill>
                  <a:srgbClr val="000000"/>
                </a:solidFill>
              </a:rPr>
              <a:t>Journal of Research on Libraries and Young Adults.</a:t>
            </a:r>
            <a:endParaRPr lang="en-US" sz="1400" dirty="0">
              <a:solidFill>
                <a:srgbClr val="000000"/>
              </a:solidFill>
            </a:endParaRPr>
          </a:p>
          <a:p>
            <a:pPr marL="0" indent="-457200">
              <a:buNone/>
            </a:pPr>
            <a:r>
              <a:rPr lang="en-US" sz="1400" dirty="0">
                <a:solidFill>
                  <a:srgbClr val="000000"/>
                </a:solidFill>
              </a:rPr>
              <a:t>Anderson, A. &amp; Phillips, A. (2019). Meeting teens where they are: Video ethnography as research approach. Paper presented at</a:t>
            </a:r>
            <a:r>
              <a:rPr lang="en-US" sz="1400" i="1" dirty="0">
                <a:solidFill>
                  <a:srgbClr val="000000"/>
                </a:solidFill>
              </a:rPr>
              <a:t> 	</a:t>
            </a:r>
            <a:r>
              <a:rPr lang="en-US" sz="1400" i="1" dirty="0" err="1">
                <a:solidFill>
                  <a:srgbClr val="000000"/>
                </a:solidFill>
              </a:rPr>
              <a:t>iConference</a:t>
            </a:r>
            <a:r>
              <a:rPr lang="en-US" sz="1400" i="1" dirty="0">
                <a:solidFill>
                  <a:srgbClr val="000000"/>
                </a:solidFill>
              </a:rPr>
              <a:t> 2019: Inform. Include. Inspire</a:t>
            </a:r>
            <a:r>
              <a:rPr lang="en-US" sz="1400" dirty="0">
                <a:solidFill>
                  <a:srgbClr val="000000"/>
                </a:solidFill>
              </a:rPr>
              <a:t>. Washington, D.C.</a:t>
            </a:r>
          </a:p>
          <a:p>
            <a:pPr marL="0" indent="-457200">
              <a:buNone/>
            </a:pPr>
            <a:r>
              <a:rPr lang="en-US" sz="1400" dirty="0" err="1">
                <a:solidFill>
                  <a:srgbClr val="000000"/>
                </a:solidFill>
              </a:rPr>
              <a:t>boyd</a:t>
            </a:r>
            <a:r>
              <a:rPr lang="en-US" sz="1400" dirty="0">
                <a:solidFill>
                  <a:srgbClr val="000000"/>
                </a:solidFill>
              </a:rPr>
              <a:t>, d. (2014). </a:t>
            </a:r>
            <a:r>
              <a:rPr lang="en-US" sz="1400" i="1" dirty="0">
                <a:solidFill>
                  <a:srgbClr val="000000"/>
                </a:solidFill>
              </a:rPr>
              <a:t>It's complicated: The social lives of networked teens</a:t>
            </a:r>
            <a:r>
              <a:rPr lang="en-US" sz="1400" dirty="0">
                <a:solidFill>
                  <a:srgbClr val="000000"/>
                </a:solidFill>
              </a:rPr>
              <a:t>. New Haven, CT: Yale University Press. </a:t>
            </a:r>
          </a:p>
          <a:p>
            <a:pPr marL="0" indent="-457200">
              <a:buNone/>
            </a:pPr>
            <a:r>
              <a:rPr lang="en-US" sz="1400" dirty="0">
                <a:solidFill>
                  <a:srgbClr val="000000"/>
                </a:solidFill>
              </a:rPr>
              <a:t>Phillips, A., &amp; Anderson, A. (to appear). Cyberbullying, digital citizenship, and youth with Autism: LIS education as a piece in the 	puzzle. </a:t>
            </a:r>
            <a:r>
              <a:rPr lang="en-US" sz="1400" i="1" dirty="0">
                <a:solidFill>
                  <a:srgbClr val="000000"/>
                </a:solidFill>
              </a:rPr>
              <a:t>Library Quarterly</a:t>
            </a:r>
            <a:r>
              <a:rPr lang="en-US" sz="1400" dirty="0">
                <a:solidFill>
                  <a:srgbClr val="000000"/>
                </a:solidFill>
              </a:rPr>
              <a:t>. </a:t>
            </a:r>
          </a:p>
          <a:p>
            <a:pPr marL="0" indent="0">
              <a:buNone/>
            </a:pPr>
            <a:r>
              <a:rPr lang="en-US" sz="1400" dirty="0">
                <a:solidFill>
                  <a:srgbClr val="000000"/>
                </a:solidFill>
              </a:rPr>
              <a:t>Phillips, A</a:t>
            </a:r>
            <a:r>
              <a:rPr lang="en-US" sz="1400" b="1" dirty="0">
                <a:solidFill>
                  <a:srgbClr val="000000"/>
                </a:solidFill>
              </a:rPr>
              <a:t>. </a:t>
            </a:r>
            <a:r>
              <a:rPr lang="en-US" sz="1400" dirty="0">
                <a:solidFill>
                  <a:srgbClr val="000000"/>
                </a:solidFill>
              </a:rPr>
              <a:t>(2017). Understanding empathetic services:</a:t>
            </a:r>
            <a:r>
              <a:rPr lang="en-US" sz="1400" b="1" dirty="0">
                <a:solidFill>
                  <a:srgbClr val="000000"/>
                </a:solidFill>
              </a:rPr>
              <a:t> </a:t>
            </a:r>
            <a:r>
              <a:rPr lang="en-US" sz="1400" dirty="0">
                <a:solidFill>
                  <a:srgbClr val="000000"/>
                </a:solidFill>
              </a:rPr>
              <a:t>The role of empathy in everyday library work. </a:t>
            </a:r>
            <a:r>
              <a:rPr lang="en-US" sz="1400" i="1" dirty="0">
                <a:solidFill>
                  <a:srgbClr val="000000"/>
                </a:solidFill>
              </a:rPr>
              <a:t>Journal of Research on 	Libraries and Young Adults, 8</a:t>
            </a:r>
            <a:r>
              <a:rPr lang="en-US" sz="1400" dirty="0">
                <a:solidFill>
                  <a:srgbClr val="000000"/>
                </a:solidFill>
              </a:rPr>
              <a:t>(1). </a:t>
            </a:r>
          </a:p>
          <a:p>
            <a:pPr marL="0" indent="0">
              <a:buNone/>
            </a:pPr>
            <a:endParaRPr lang="en-US" sz="1400" dirty="0">
              <a:solidFill>
                <a:srgbClr val="000000"/>
              </a:solidFill>
            </a:endParaRPr>
          </a:p>
        </p:txBody>
      </p:sp>
      <p:sp>
        <p:nvSpPr>
          <p:cNvPr id="2" name="Slide Number Placeholder 1">
            <a:extLst>
              <a:ext uri="{FF2B5EF4-FFF2-40B4-BE49-F238E27FC236}">
                <a16:creationId xmlns:a16="http://schemas.microsoft.com/office/drawing/2014/main" id="{81B68652-3D29-414B-8C56-8BF51770FB94}"/>
              </a:ext>
            </a:extLst>
          </p:cNvPr>
          <p:cNvSpPr>
            <a:spLocks noGrp="1"/>
          </p:cNvSpPr>
          <p:nvPr>
            <p:ph type="sldNum" sz="quarter" idx="12"/>
          </p:nvPr>
        </p:nvSpPr>
        <p:spPr>
          <a:xfrm>
            <a:off x="10825930" y="6223702"/>
            <a:ext cx="570728" cy="314067"/>
          </a:xfrm>
        </p:spPr>
        <p:txBody>
          <a:bodyPr>
            <a:normAutofit/>
          </a:bodyPr>
          <a:lstStyle/>
          <a:p>
            <a:pPr>
              <a:spcAft>
                <a:spcPts val="600"/>
              </a:spcAft>
            </a:pPr>
            <a:fld id="{EF8684F2-4466-0740-A199-D73B47E8AFC0}" type="slidenum">
              <a:rPr lang="en-US" sz="1000">
                <a:solidFill>
                  <a:srgbClr val="898989"/>
                </a:solidFill>
              </a:rPr>
              <a:pPr>
                <a:spcAft>
                  <a:spcPts val="600"/>
                </a:spcAft>
              </a:pPr>
              <a:t>10</a:t>
            </a:fld>
            <a:endParaRPr lang="en-US" sz="1000">
              <a:solidFill>
                <a:srgbClr val="898989"/>
              </a:solidFill>
            </a:endParaRPr>
          </a:p>
        </p:txBody>
      </p:sp>
    </p:spTree>
    <p:extLst>
      <p:ext uri="{BB962C8B-B14F-4D97-AF65-F5344CB8AC3E}">
        <p14:creationId xmlns:p14="http://schemas.microsoft.com/office/powerpoint/2010/main" val="317427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solidFill>
            <a:srgbClr val="583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a:extLst>
              <a:ext uri="{FF2B5EF4-FFF2-40B4-BE49-F238E27FC236}">
                <a16:creationId xmlns:a16="http://schemas.microsoft.com/office/drawing/2014/main" id="{9DA2EF19-C2D2-624C-B9F3-81F6A3B9BB8E}"/>
              </a:ext>
            </a:extLst>
          </p:cNvPr>
          <p:cNvSpPr>
            <a:spLocks noGrp="1"/>
          </p:cNvSpPr>
          <p:nvPr>
            <p:ph type="sldNum" sz="quarter" idx="12"/>
          </p:nvPr>
        </p:nvSpPr>
        <p:spPr>
          <a:xfrm>
            <a:off x="8610600" y="6356350"/>
            <a:ext cx="2743200" cy="365125"/>
          </a:xfrm>
        </p:spPr>
        <p:txBody>
          <a:bodyPr>
            <a:normAutofit/>
          </a:bodyPr>
          <a:lstStyle/>
          <a:p>
            <a:pPr>
              <a:spcAft>
                <a:spcPts val="600"/>
              </a:spcAft>
            </a:pPr>
            <a:fld id="{EF8684F2-4466-0740-A199-D73B47E8AFC0}" type="slidenum">
              <a:rPr lang="en-US" sz="1200" smtClean="0"/>
              <a:pPr>
                <a:spcAft>
                  <a:spcPts val="600"/>
                </a:spcAft>
              </a:pPr>
              <a:t>11</a:t>
            </a:fld>
            <a:endParaRPr lang="en-US" sz="1200" dirty="0"/>
          </a:p>
        </p:txBody>
      </p:sp>
      <p:sp>
        <p:nvSpPr>
          <p:cNvPr id="21" name="Freeform: Shape 20">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descr="business-cat-meme-generator-business-can-wait-now-it-s-time-for-your-questions-e5d61c.jpg">
            <a:extLst>
              <a:ext uri="{FF2B5EF4-FFF2-40B4-BE49-F238E27FC236}">
                <a16:creationId xmlns:a16="http://schemas.microsoft.com/office/drawing/2014/main" id="{35703219-B429-E747-AF2C-80CAEDB9A4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3381" y="1176793"/>
            <a:ext cx="4548146" cy="4548146"/>
          </a:xfrm>
          <a:prstGeom prst="rect">
            <a:avLst/>
          </a:prstGeom>
        </p:spPr>
        <p:style>
          <a:lnRef idx="2">
            <a:schemeClr val="dk1"/>
          </a:lnRef>
          <a:fillRef idx="1">
            <a:schemeClr val="lt1"/>
          </a:fillRef>
          <a:effectRef idx="0">
            <a:schemeClr val="dk1"/>
          </a:effectRef>
          <a:fontRef idx="minor">
            <a:schemeClr val="dk1"/>
          </a:fontRef>
        </p:style>
      </p:pic>
      <p:sp>
        <p:nvSpPr>
          <p:cNvPr id="11" name="TextBox 10">
            <a:extLst>
              <a:ext uri="{FF2B5EF4-FFF2-40B4-BE49-F238E27FC236}">
                <a16:creationId xmlns:a16="http://schemas.microsoft.com/office/drawing/2014/main" id="{E45B8AFC-E472-1E4B-B843-E897C32622A1}"/>
              </a:ext>
            </a:extLst>
          </p:cNvPr>
          <p:cNvSpPr txBox="1"/>
          <p:nvPr/>
        </p:nvSpPr>
        <p:spPr>
          <a:xfrm>
            <a:off x="326383" y="6171684"/>
            <a:ext cx="2281831" cy="400110"/>
          </a:xfrm>
          <a:prstGeom prst="rect">
            <a:avLst/>
          </a:prstGeom>
          <a:noFill/>
        </p:spPr>
        <p:txBody>
          <a:bodyPr wrap="square" rtlCol="0">
            <a:spAutoFit/>
          </a:bodyPr>
          <a:lstStyle/>
          <a:p>
            <a:r>
              <a:rPr lang="en-US" dirty="0"/>
              <a:t>#</a:t>
            </a:r>
            <a:r>
              <a:rPr lang="en-US" sz="2000" dirty="0" err="1">
                <a:latin typeface="+mj-lt"/>
              </a:rPr>
              <a:t>twogoodfriends</a:t>
            </a:r>
            <a:endParaRPr lang="en-US" sz="2000" dirty="0">
              <a:latin typeface="+mj-lt"/>
            </a:endParaRPr>
          </a:p>
        </p:txBody>
      </p:sp>
    </p:spTree>
    <p:extLst>
      <p:ext uri="{BB962C8B-B14F-4D97-AF65-F5344CB8AC3E}">
        <p14:creationId xmlns:p14="http://schemas.microsoft.com/office/powerpoint/2010/main" val="4034940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F8980C-8DB3-A646-9E23-278C9C6BA210}"/>
              </a:ext>
            </a:extLst>
          </p:cNvPr>
          <p:cNvSpPr>
            <a:spLocks noGrp="1"/>
          </p:cNvSpPr>
          <p:nvPr>
            <p:ph type="sldNum" sz="quarter" idx="12"/>
          </p:nvPr>
        </p:nvSpPr>
        <p:spPr/>
        <p:txBody>
          <a:bodyPr/>
          <a:lstStyle/>
          <a:p>
            <a:fld id="{EF8684F2-4466-0740-A199-D73B47E8AFC0}" type="slidenum">
              <a:rPr lang="en-US" smtClean="0"/>
              <a:t>12</a:t>
            </a:fld>
            <a:endParaRPr lang="en-US"/>
          </a:p>
        </p:txBody>
      </p:sp>
      <p:sp>
        <p:nvSpPr>
          <p:cNvPr id="3" name="Rectangle 2">
            <a:extLst>
              <a:ext uri="{FF2B5EF4-FFF2-40B4-BE49-F238E27FC236}">
                <a16:creationId xmlns:a16="http://schemas.microsoft.com/office/drawing/2014/main" id="{A2C019E1-930A-1C41-A791-0144B002C273}"/>
              </a:ext>
            </a:extLst>
          </p:cNvPr>
          <p:cNvSpPr/>
          <p:nvPr/>
        </p:nvSpPr>
        <p:spPr>
          <a:xfrm>
            <a:off x="3048000" y="1443841"/>
            <a:ext cx="6096000" cy="3970318"/>
          </a:xfrm>
          <a:prstGeom prst="rect">
            <a:avLst/>
          </a:prstGeom>
        </p:spPr>
        <p:txBody>
          <a:bodyPr>
            <a:spAutoFit/>
          </a:bodyPr>
          <a:lstStyle/>
          <a:p>
            <a:r>
              <a:rPr lang="en-US" b="0" i="0" dirty="0">
                <a:solidFill>
                  <a:srgbClr val="494949"/>
                </a:solidFill>
                <a:effectLst/>
                <a:latin typeface="Arial" panose="020B0604020202020204" pitchFamily="34" charset="0"/>
              </a:rPr>
              <a:t>Many school and public libraries are being asked to do more with less. Identifying and honing in on teens’ greatest needs can help prioritize service and mobilize resources. While teen needs often vary from community to community, all teens can benefit from building social and emotional skills that will help them succeed in school, college, and future careers. Libraries can leverage collections, services, programs, community partnerships and more to help teens build skills around self-awareness, self-management, responsible decision-making, relationships, and social awareness. In this session, we will explore how libraries can best support teens’ social and emotional learning to help them effectively navigate a challenging world.</a:t>
            </a:r>
            <a:endParaRPr lang="en-US" dirty="0"/>
          </a:p>
        </p:txBody>
      </p:sp>
    </p:spTree>
    <p:extLst>
      <p:ext uri="{BB962C8B-B14F-4D97-AF65-F5344CB8AC3E}">
        <p14:creationId xmlns:p14="http://schemas.microsoft.com/office/powerpoint/2010/main" val="52644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526053-BDAA-2D4A-8F8E-2872A151D0C5}"/>
              </a:ext>
            </a:extLst>
          </p:cNvPr>
          <p:cNvSpPr>
            <a:spLocks noGrp="1"/>
          </p:cNvSpPr>
          <p:nvPr>
            <p:ph type="title"/>
          </p:nvPr>
        </p:nvSpPr>
        <p:spPr>
          <a:xfrm>
            <a:off x="838200" y="963877"/>
            <a:ext cx="3494362" cy="4930246"/>
          </a:xfrm>
        </p:spPr>
        <p:txBody>
          <a:bodyPr>
            <a:normAutofit/>
          </a:bodyPr>
          <a:lstStyle/>
          <a:p>
            <a:pPr algn="r"/>
            <a:r>
              <a:rPr lang="en-US" sz="4400" dirty="0">
                <a:solidFill>
                  <a:schemeClr val="accent1"/>
                </a:solidFill>
              </a:rPr>
              <a:t>Why We Submitted </a:t>
            </a:r>
            <a:r>
              <a:rPr lang="en-US" dirty="0">
                <a:solidFill>
                  <a:schemeClr val="accent1"/>
                </a:solidFill>
              </a:rPr>
              <a:t>T</a:t>
            </a:r>
            <a:r>
              <a:rPr lang="en-US" sz="4400" dirty="0">
                <a:solidFill>
                  <a:schemeClr val="accent1"/>
                </a:solidFill>
              </a:rPr>
              <a:t>his Proposal</a:t>
            </a:r>
          </a:p>
        </p:txBody>
      </p:sp>
      <p:cxnSp>
        <p:nvCxnSpPr>
          <p:cNvPr id="19" name="Straight Connector 18">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BEEFD57-BB61-2E40-9562-47D0C78236DD}"/>
              </a:ext>
            </a:extLst>
          </p:cNvPr>
          <p:cNvSpPr>
            <a:spLocks noGrp="1"/>
          </p:cNvSpPr>
          <p:nvPr>
            <p:ph idx="1"/>
          </p:nvPr>
        </p:nvSpPr>
        <p:spPr>
          <a:xfrm>
            <a:off x="4976031" y="963877"/>
            <a:ext cx="6377769" cy="4930246"/>
          </a:xfrm>
        </p:spPr>
        <p:txBody>
          <a:bodyPr anchor="ctr">
            <a:normAutofit/>
          </a:bodyPr>
          <a:lstStyle/>
          <a:p>
            <a:r>
              <a:rPr lang="en-US" sz="2400" dirty="0"/>
              <a:t>Our research focuses (for the most part) on underserved, neurodivergent, at-risk youth. </a:t>
            </a:r>
          </a:p>
          <a:p>
            <a:pPr lvl="1"/>
            <a:r>
              <a:rPr lang="en-US" sz="2000" dirty="0"/>
              <a:t>Share useful and practical findings </a:t>
            </a:r>
          </a:p>
          <a:p>
            <a:r>
              <a:rPr lang="en-US" sz="2400" dirty="0"/>
              <a:t>Practitioner-geared research</a:t>
            </a:r>
            <a:endParaRPr lang="en-US" sz="1600" dirty="0"/>
          </a:p>
          <a:p>
            <a:r>
              <a:rPr lang="en-US" sz="2400" dirty="0"/>
              <a:t> Social-emotional learning, support, mentorship</a:t>
            </a:r>
          </a:p>
          <a:p>
            <a:r>
              <a:rPr lang="en-US" sz="2400" dirty="0"/>
              <a:t>Teens will become emerging adults – what are their needs?</a:t>
            </a:r>
          </a:p>
        </p:txBody>
      </p:sp>
      <p:sp>
        <p:nvSpPr>
          <p:cNvPr id="4" name="Slide Number Placeholder 3">
            <a:extLst>
              <a:ext uri="{FF2B5EF4-FFF2-40B4-BE49-F238E27FC236}">
                <a16:creationId xmlns:a16="http://schemas.microsoft.com/office/drawing/2014/main" id="{760D474D-F141-4542-BF5B-FE4DFDAF5CE5}"/>
              </a:ext>
            </a:extLst>
          </p:cNvPr>
          <p:cNvSpPr>
            <a:spLocks noGrp="1"/>
          </p:cNvSpPr>
          <p:nvPr>
            <p:ph type="sldNum" sz="quarter" idx="12"/>
          </p:nvPr>
        </p:nvSpPr>
        <p:spPr>
          <a:xfrm>
            <a:off x="10571516" y="6033479"/>
            <a:ext cx="782283" cy="365125"/>
          </a:xfrm>
        </p:spPr>
        <p:txBody>
          <a:bodyPr>
            <a:normAutofit/>
          </a:bodyPr>
          <a:lstStyle/>
          <a:p>
            <a:pPr>
              <a:spcAft>
                <a:spcPts val="600"/>
              </a:spcAft>
            </a:pPr>
            <a:fld id="{EF8684F2-4466-0740-A199-D73B47E8AFC0}" type="slidenum">
              <a:rPr lang="en-US" sz="1050">
                <a:solidFill>
                  <a:schemeClr val="tx1">
                    <a:alpha val="80000"/>
                  </a:schemeClr>
                </a:solidFill>
              </a:rPr>
              <a:pPr>
                <a:spcAft>
                  <a:spcPts val="600"/>
                </a:spcAft>
              </a:pPr>
              <a:t>1</a:t>
            </a:fld>
            <a:endParaRPr lang="en-US" sz="1050">
              <a:solidFill>
                <a:schemeClr val="tx1">
                  <a:alpha val="80000"/>
                </a:schemeClr>
              </a:solidFill>
            </a:endParaRPr>
          </a:p>
        </p:txBody>
      </p:sp>
    </p:spTree>
    <p:extLst>
      <p:ext uri="{BB962C8B-B14F-4D97-AF65-F5344CB8AC3E}">
        <p14:creationId xmlns:p14="http://schemas.microsoft.com/office/powerpoint/2010/main" val="2247982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2" name="Picture 11">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3" name="Oval 12">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D57315DF-0E0F-064D-B7BD-C9C9CA6CE527}"/>
              </a:ext>
            </a:extLst>
          </p:cNvPr>
          <p:cNvSpPr>
            <a:spLocks noGrp="1"/>
          </p:cNvSpPr>
          <p:nvPr>
            <p:ph type="title"/>
          </p:nvPr>
        </p:nvSpPr>
        <p:spPr>
          <a:xfrm>
            <a:off x="619593" y="5204633"/>
            <a:ext cx="11932171" cy="941553"/>
          </a:xfrm>
        </p:spPr>
        <p:txBody>
          <a:bodyPr>
            <a:noAutofit/>
          </a:bodyPr>
          <a:lstStyle/>
          <a:p>
            <a:r>
              <a:rPr lang="en-US" sz="3600" dirty="0">
                <a:solidFill>
                  <a:srgbClr val="3F3F3F"/>
                </a:solidFill>
              </a:rPr>
              <a:t>Research Informing Practice; Practice Informing Research   </a:t>
            </a:r>
          </a:p>
        </p:txBody>
      </p:sp>
      <p:sp>
        <p:nvSpPr>
          <p:cNvPr id="3" name="Content Placeholder 2">
            <a:extLst>
              <a:ext uri="{FF2B5EF4-FFF2-40B4-BE49-F238E27FC236}">
                <a16:creationId xmlns:a16="http://schemas.microsoft.com/office/drawing/2014/main" id="{A902F9BC-953F-504F-BD02-D4D2B9B0B302}"/>
              </a:ext>
            </a:extLst>
          </p:cNvPr>
          <p:cNvSpPr>
            <a:spLocks noGrp="1"/>
          </p:cNvSpPr>
          <p:nvPr>
            <p:ph idx="1"/>
          </p:nvPr>
        </p:nvSpPr>
        <p:spPr>
          <a:xfrm>
            <a:off x="1179226" y="872045"/>
            <a:ext cx="9833548" cy="3215255"/>
          </a:xfrm>
        </p:spPr>
        <p:txBody>
          <a:bodyPr anchor="ctr">
            <a:normAutofit/>
          </a:bodyPr>
          <a:lstStyle/>
          <a:p>
            <a:r>
              <a:rPr lang="en-US" sz="2400" dirty="0">
                <a:solidFill>
                  <a:srgbClr val="FFFFFF"/>
                </a:solidFill>
              </a:rPr>
              <a:t>Highlights of Research (to date)</a:t>
            </a:r>
          </a:p>
          <a:p>
            <a:pPr lvl="1"/>
            <a:r>
              <a:rPr lang="en-US" sz="2000" dirty="0">
                <a:solidFill>
                  <a:srgbClr val="FFFFFF"/>
                </a:solidFill>
              </a:rPr>
              <a:t>Librarian empowering youth with ASD and other neurodivergent youth (programming, services, etc.)  (Philips &amp; Anderson, to appear (a))</a:t>
            </a:r>
          </a:p>
          <a:p>
            <a:pPr lvl="1"/>
            <a:r>
              <a:rPr lang="en-US" sz="2000" dirty="0">
                <a:solidFill>
                  <a:srgbClr val="FFFFFF"/>
                </a:solidFill>
              </a:rPr>
              <a:t>Programming and tailored services for neurotypical and neurodivergent youth (Anderson &amp; Phillips, to appear (b))</a:t>
            </a:r>
          </a:p>
          <a:p>
            <a:pPr lvl="1"/>
            <a:r>
              <a:rPr lang="en-US" sz="2000" dirty="0">
                <a:solidFill>
                  <a:srgbClr val="FFFFFF"/>
                </a:solidFill>
              </a:rPr>
              <a:t>Youth librarians and library staff demonstrating empathy as an everyday practice (Phillips, 2017)</a:t>
            </a:r>
          </a:p>
          <a:p>
            <a:pPr lvl="1"/>
            <a:r>
              <a:rPr lang="en-US" sz="2000" dirty="0">
                <a:solidFill>
                  <a:srgbClr val="FFFFFF"/>
                </a:solidFill>
              </a:rPr>
              <a:t>Meeting teens where they are (Anderson &amp; Phillips, 2019)</a:t>
            </a:r>
          </a:p>
          <a:p>
            <a:pPr lvl="1"/>
            <a:r>
              <a:rPr lang="en-US" sz="2000" dirty="0">
                <a:solidFill>
                  <a:srgbClr val="FFFFFF"/>
                </a:solidFill>
              </a:rPr>
              <a:t>Learning from the experiences, reflections, and insights from librarians</a:t>
            </a:r>
          </a:p>
          <a:p>
            <a:pPr lvl="1"/>
            <a:endParaRPr lang="en-US" sz="2000" dirty="0">
              <a:solidFill>
                <a:srgbClr val="FFFFFF"/>
              </a:solidFill>
            </a:endParaRPr>
          </a:p>
        </p:txBody>
      </p:sp>
      <p:sp>
        <p:nvSpPr>
          <p:cNvPr id="4" name="Slide Number Placeholder 3">
            <a:extLst>
              <a:ext uri="{FF2B5EF4-FFF2-40B4-BE49-F238E27FC236}">
                <a16:creationId xmlns:a16="http://schemas.microsoft.com/office/drawing/2014/main" id="{60D141B2-E496-9F43-A840-83886240546C}"/>
              </a:ext>
            </a:extLst>
          </p:cNvPr>
          <p:cNvSpPr>
            <a:spLocks noGrp="1"/>
          </p:cNvSpPr>
          <p:nvPr>
            <p:ph type="sldNum" sz="quarter" idx="12"/>
          </p:nvPr>
        </p:nvSpPr>
        <p:spPr>
          <a:xfrm>
            <a:off x="10825930" y="6223702"/>
            <a:ext cx="570728" cy="314067"/>
          </a:xfrm>
        </p:spPr>
        <p:txBody>
          <a:bodyPr>
            <a:normAutofit/>
          </a:bodyPr>
          <a:lstStyle/>
          <a:p>
            <a:pPr>
              <a:spcAft>
                <a:spcPts val="600"/>
              </a:spcAft>
            </a:pPr>
            <a:fld id="{EF8684F2-4466-0740-A199-D73B47E8AFC0}" type="slidenum">
              <a:rPr lang="en-US" sz="1000">
                <a:solidFill>
                  <a:srgbClr val="898989"/>
                </a:solidFill>
              </a:rPr>
              <a:pPr>
                <a:spcAft>
                  <a:spcPts val="600"/>
                </a:spcAft>
              </a:pPr>
              <a:t>2</a:t>
            </a:fld>
            <a:endParaRPr lang="en-US" sz="1000">
              <a:solidFill>
                <a:srgbClr val="898989"/>
              </a:solidFill>
            </a:endParaRPr>
          </a:p>
        </p:txBody>
      </p:sp>
    </p:spTree>
    <p:extLst>
      <p:ext uri="{BB962C8B-B14F-4D97-AF65-F5344CB8AC3E}">
        <p14:creationId xmlns:p14="http://schemas.microsoft.com/office/powerpoint/2010/main" val="279334008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33E7081A-3381-CA42-9C95-B2BBA3D136ED}"/>
              </a:ext>
            </a:extLst>
          </p:cNvPr>
          <p:cNvSpPr/>
          <p:nvPr/>
        </p:nvSpPr>
        <p:spPr>
          <a:xfrm>
            <a:off x="1848465" y="3298722"/>
            <a:ext cx="8495070" cy="1784402"/>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6000" kern="1200" dirty="0">
                <a:solidFill>
                  <a:srgbClr val="FFFFFF"/>
                </a:solidFill>
                <a:latin typeface="+mj-lt"/>
                <a:ea typeface="+mj-ea"/>
                <a:cs typeface="+mj-cs"/>
              </a:rPr>
              <a:t>LISTENING TO TEENS!</a:t>
            </a:r>
          </a:p>
        </p:txBody>
      </p:sp>
      <p:sp>
        <p:nvSpPr>
          <p:cNvPr id="29" name="Oval 28">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Graphic 14" descr="Chat">
            <a:extLst>
              <a:ext uri="{FF2B5EF4-FFF2-40B4-BE49-F238E27FC236}">
                <a16:creationId xmlns:a16="http://schemas.microsoft.com/office/drawing/2014/main" id="{47E54A78-A640-4088-A9F2-729E6A8DF1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08264" y="1371601"/>
            <a:ext cx="1175474" cy="1175474"/>
          </a:xfrm>
          <a:prstGeom prst="rect">
            <a:avLst/>
          </a:prstGeom>
        </p:spPr>
      </p:pic>
      <p:sp>
        <p:nvSpPr>
          <p:cNvPr id="4" name="Slide Number Placeholder 3">
            <a:extLst>
              <a:ext uri="{FF2B5EF4-FFF2-40B4-BE49-F238E27FC236}">
                <a16:creationId xmlns:a16="http://schemas.microsoft.com/office/drawing/2014/main" id="{0BAB83B8-52D2-6D43-A778-77FD719562C6}"/>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EF8684F2-4466-0740-A199-D73B47E8AFC0}" type="slidenum">
              <a:rPr lang="en-US" sz="1200" kern="1200">
                <a:solidFill>
                  <a:prstClr val="white"/>
                </a:solidFill>
                <a:latin typeface="+mn-lt"/>
                <a:ea typeface="+mn-ea"/>
                <a:cs typeface="+mn-cs"/>
              </a:rPr>
              <a:pPr>
                <a:spcAft>
                  <a:spcPts val="600"/>
                </a:spcAft>
              </a:pPr>
              <a:t>3</a:t>
            </a:fld>
            <a:endParaRPr lang="en-US" sz="1200" kern="1200">
              <a:solidFill>
                <a:prstClr val="white"/>
              </a:solidFill>
              <a:latin typeface="+mn-lt"/>
              <a:ea typeface="+mn-ea"/>
              <a:cs typeface="+mn-cs"/>
            </a:endParaRPr>
          </a:p>
        </p:txBody>
      </p:sp>
    </p:spTree>
    <p:extLst>
      <p:ext uri="{BB962C8B-B14F-4D97-AF65-F5344CB8AC3E}">
        <p14:creationId xmlns:p14="http://schemas.microsoft.com/office/powerpoint/2010/main" val="3874399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26B0969-DA2C-844B-BE68-281B970FEA66}"/>
              </a:ext>
            </a:extLst>
          </p:cNvPr>
          <p:cNvSpPr>
            <a:spLocks noGrp="1"/>
          </p:cNvSpPr>
          <p:nvPr>
            <p:ph type="title"/>
          </p:nvPr>
        </p:nvSpPr>
        <p:spPr>
          <a:xfrm>
            <a:off x="1149745" y="1813374"/>
            <a:ext cx="3659777" cy="2820908"/>
          </a:xfrm>
        </p:spPr>
        <p:txBody>
          <a:bodyPr>
            <a:normAutofit/>
          </a:bodyPr>
          <a:lstStyle/>
          <a:p>
            <a:r>
              <a:rPr lang="en-US" sz="4000" dirty="0">
                <a:solidFill>
                  <a:srgbClr val="FFFFFF"/>
                </a:solidFill>
              </a:rPr>
              <a:t>Emerging Themes</a:t>
            </a:r>
          </a:p>
        </p:txBody>
      </p:sp>
      <p:sp>
        <p:nvSpPr>
          <p:cNvPr id="5" name="Slide Number Placeholder 4">
            <a:extLst>
              <a:ext uri="{FF2B5EF4-FFF2-40B4-BE49-F238E27FC236}">
                <a16:creationId xmlns:a16="http://schemas.microsoft.com/office/drawing/2014/main" id="{92D169BC-2D9E-A943-991E-FB850B02CB4F}"/>
              </a:ext>
            </a:extLst>
          </p:cNvPr>
          <p:cNvSpPr>
            <a:spLocks noGrp="1"/>
          </p:cNvSpPr>
          <p:nvPr>
            <p:ph type="sldNum" sz="quarter" idx="12"/>
          </p:nvPr>
        </p:nvSpPr>
        <p:spPr>
          <a:xfrm>
            <a:off x="10825930" y="6223702"/>
            <a:ext cx="570728" cy="314067"/>
          </a:xfrm>
        </p:spPr>
        <p:txBody>
          <a:bodyPr>
            <a:normAutofit/>
          </a:bodyPr>
          <a:lstStyle/>
          <a:p>
            <a:pPr>
              <a:spcAft>
                <a:spcPts val="600"/>
              </a:spcAft>
            </a:pPr>
            <a:fld id="{EF8684F2-4466-0740-A199-D73B47E8AFC0}" type="slidenum">
              <a:rPr lang="en-US" sz="1000">
                <a:solidFill>
                  <a:srgbClr val="898989"/>
                </a:solidFill>
              </a:rPr>
              <a:pPr>
                <a:spcAft>
                  <a:spcPts val="600"/>
                </a:spcAft>
              </a:pPr>
              <a:t>4</a:t>
            </a:fld>
            <a:endParaRPr lang="en-US" sz="1000">
              <a:solidFill>
                <a:srgbClr val="898989"/>
              </a:solidFill>
            </a:endParaRPr>
          </a:p>
        </p:txBody>
      </p:sp>
      <p:graphicFrame>
        <p:nvGraphicFramePr>
          <p:cNvPr id="19" name="Content Placeholder 2">
            <a:extLst>
              <a:ext uri="{FF2B5EF4-FFF2-40B4-BE49-F238E27FC236}">
                <a16:creationId xmlns:a16="http://schemas.microsoft.com/office/drawing/2014/main" id="{F9E35FA3-12A8-41E0-B8AA-B5DB26A19CE8}"/>
              </a:ext>
            </a:extLst>
          </p:cNvPr>
          <p:cNvGraphicFramePr>
            <a:graphicFrameLocks noGrp="1"/>
          </p:cNvGraphicFramePr>
          <p:nvPr>
            <p:ph idx="1"/>
            <p:extLst>
              <p:ext uri="{D42A27DB-BD31-4B8C-83A1-F6EECF244321}">
                <p14:modId xmlns:p14="http://schemas.microsoft.com/office/powerpoint/2010/main" val="2657772916"/>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21588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32614-AF7F-B940-B83B-2FA16B27931F}"/>
              </a:ext>
            </a:extLst>
          </p:cNvPr>
          <p:cNvSpPr>
            <a:spLocks noGrp="1"/>
          </p:cNvSpPr>
          <p:nvPr>
            <p:ph type="title"/>
          </p:nvPr>
        </p:nvSpPr>
        <p:spPr>
          <a:xfrm>
            <a:off x="449705" y="365125"/>
            <a:ext cx="11572405" cy="1460500"/>
          </a:xfrm>
        </p:spPr>
        <p:txBody>
          <a:bodyPr>
            <a:normAutofit/>
          </a:bodyPr>
          <a:lstStyle/>
          <a:p>
            <a:r>
              <a:rPr lang="en-US" dirty="0"/>
              <a:t>Librarianship &amp; the Underserved, Overlooked Teen</a:t>
            </a:r>
          </a:p>
        </p:txBody>
      </p:sp>
      <p:sp>
        <p:nvSpPr>
          <p:cNvPr id="4" name="Slide Number Placeholder 3">
            <a:extLst>
              <a:ext uri="{FF2B5EF4-FFF2-40B4-BE49-F238E27FC236}">
                <a16:creationId xmlns:a16="http://schemas.microsoft.com/office/drawing/2014/main" id="{DECC5DA4-19B0-0849-8D45-F66B35F7F318}"/>
              </a:ext>
            </a:extLst>
          </p:cNvPr>
          <p:cNvSpPr>
            <a:spLocks noGrp="1"/>
          </p:cNvSpPr>
          <p:nvPr>
            <p:ph type="sldNum" sz="quarter" idx="12"/>
          </p:nvPr>
        </p:nvSpPr>
        <p:spPr>
          <a:xfrm>
            <a:off x="8610600" y="6356350"/>
            <a:ext cx="2743200" cy="365125"/>
          </a:xfrm>
        </p:spPr>
        <p:txBody>
          <a:bodyPr>
            <a:normAutofit/>
          </a:bodyPr>
          <a:lstStyle/>
          <a:p>
            <a:pPr>
              <a:spcAft>
                <a:spcPts val="600"/>
              </a:spcAft>
            </a:pPr>
            <a:fld id="{EF8684F2-4466-0740-A199-D73B47E8AFC0}" type="slidenum">
              <a:rPr lang="en-US" sz="1200" smtClean="0"/>
              <a:pPr>
                <a:spcAft>
                  <a:spcPts val="600"/>
                </a:spcAft>
              </a:pPr>
              <a:t>5</a:t>
            </a:fld>
            <a:endParaRPr lang="en-US" sz="1200"/>
          </a:p>
        </p:txBody>
      </p:sp>
      <p:graphicFrame>
        <p:nvGraphicFramePr>
          <p:cNvPr id="6" name="Content Placeholder 2">
            <a:extLst>
              <a:ext uri="{FF2B5EF4-FFF2-40B4-BE49-F238E27FC236}">
                <a16:creationId xmlns:a16="http://schemas.microsoft.com/office/drawing/2014/main" id="{1C3BDFE9-B88F-4B09-AB33-183A2682CF86}"/>
              </a:ext>
            </a:extLst>
          </p:cNvPr>
          <p:cNvGraphicFramePr>
            <a:graphicFrameLocks noGrp="1"/>
          </p:cNvGraphicFramePr>
          <p:nvPr>
            <p:ph idx="1"/>
            <p:extLst>
              <p:ext uri="{D42A27DB-BD31-4B8C-83A1-F6EECF244321}">
                <p14:modId xmlns:p14="http://schemas.microsoft.com/office/powerpoint/2010/main" val="132452684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786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70F7F4-EE86-C84C-9E83-9ABCD6457C21}"/>
              </a:ext>
            </a:extLst>
          </p:cNvPr>
          <p:cNvSpPr>
            <a:spLocks noGrp="1"/>
          </p:cNvSpPr>
          <p:nvPr>
            <p:ph type="sldNum" sz="quarter" idx="12"/>
          </p:nvPr>
        </p:nvSpPr>
        <p:spPr/>
        <p:txBody>
          <a:bodyPr/>
          <a:lstStyle/>
          <a:p>
            <a:fld id="{EF8684F2-4466-0740-A199-D73B47E8AFC0}" type="slidenum">
              <a:rPr lang="en-US" smtClean="0"/>
              <a:t>6</a:t>
            </a:fld>
            <a:endParaRPr lang="en-US"/>
          </a:p>
        </p:txBody>
      </p:sp>
      <p:sp>
        <p:nvSpPr>
          <p:cNvPr id="3" name="Rectangle 2">
            <a:extLst>
              <a:ext uri="{FF2B5EF4-FFF2-40B4-BE49-F238E27FC236}">
                <a16:creationId xmlns:a16="http://schemas.microsoft.com/office/drawing/2014/main" id="{F339C832-A8BA-654B-B150-3713B47B758D}"/>
              </a:ext>
            </a:extLst>
          </p:cNvPr>
          <p:cNvSpPr/>
          <p:nvPr/>
        </p:nvSpPr>
        <p:spPr>
          <a:xfrm>
            <a:off x="734518" y="1166842"/>
            <a:ext cx="9158990" cy="4893647"/>
          </a:xfrm>
          <a:prstGeom prst="rect">
            <a:avLst/>
          </a:prstGeom>
        </p:spPr>
        <p:txBody>
          <a:bodyPr wrap="square">
            <a:spAutoFit/>
          </a:bodyPr>
          <a:lstStyle/>
          <a:p>
            <a:pPr marL="1371600" algn="ctr"/>
            <a:r>
              <a:rPr lang="en-US" sz="2000" i="1" dirty="0">
                <a:solidFill>
                  <a:srgbClr val="000000"/>
                </a:solidFill>
                <a:latin typeface="+mj-lt"/>
              </a:rPr>
              <a:t>“So thinking about what this role is, as it keeps growing. You know, are librarians' social workers? Are we teachers? I would say there are aspects of social work in teaching, in our jobs, right. But then when it comes to our capacity, so not just our role, and what our role is, do we have support from our management to do or try new things that might not be in the typical scope of what being a librarian is. You know, do we have the capacity to continue on with all of these things, while we’re still doing summer reading. We’re still ordering books. We’re still helping the public. So you’re just balancing. Balancing to make sure we don’t over commit ourselves and we’re really trying to serve our community and align the library with what’s important in our community, and that could be different no matter what our communities are, across the country. “</a:t>
            </a:r>
            <a:endParaRPr lang="en-US" sz="2000" b="0" dirty="0">
              <a:effectLst/>
              <a:latin typeface="+mj-lt"/>
            </a:endParaRPr>
          </a:p>
          <a:p>
            <a:pPr marL="1371600" algn="ctr"/>
            <a:br>
              <a:rPr lang="en-US" b="0" dirty="0">
                <a:effectLst/>
                <a:latin typeface="+mj-lt"/>
              </a:rPr>
            </a:br>
            <a:r>
              <a:rPr lang="en-US" dirty="0">
                <a:solidFill>
                  <a:srgbClr val="000000"/>
                </a:solidFill>
                <a:latin typeface="+mj-lt"/>
              </a:rPr>
              <a:t>~Rachel*, Midwestern Public Librarian</a:t>
            </a:r>
            <a:endParaRPr lang="en-US" b="0" dirty="0">
              <a:effectLst/>
              <a:latin typeface="+mj-lt"/>
            </a:endParaRPr>
          </a:p>
          <a:p>
            <a:br>
              <a:rPr lang="en-US" dirty="0"/>
            </a:br>
            <a:endParaRPr lang="en-US" dirty="0"/>
          </a:p>
        </p:txBody>
      </p:sp>
      <p:sp>
        <p:nvSpPr>
          <p:cNvPr id="4" name="TextBox 3">
            <a:extLst>
              <a:ext uri="{FF2B5EF4-FFF2-40B4-BE49-F238E27FC236}">
                <a16:creationId xmlns:a16="http://schemas.microsoft.com/office/drawing/2014/main" id="{13013C39-E257-6042-B252-B8094ABE002F}"/>
              </a:ext>
            </a:extLst>
          </p:cNvPr>
          <p:cNvSpPr txBox="1"/>
          <p:nvPr/>
        </p:nvSpPr>
        <p:spPr>
          <a:xfrm>
            <a:off x="934387" y="6023754"/>
            <a:ext cx="1397498" cy="369332"/>
          </a:xfrm>
          <a:prstGeom prst="rect">
            <a:avLst/>
          </a:prstGeom>
          <a:noFill/>
        </p:spPr>
        <p:txBody>
          <a:bodyPr wrap="none" rtlCol="0">
            <a:spAutoFit/>
          </a:bodyPr>
          <a:lstStyle/>
          <a:p>
            <a:r>
              <a:rPr lang="en-US" dirty="0"/>
              <a:t>*pseudonym</a:t>
            </a:r>
          </a:p>
        </p:txBody>
      </p:sp>
    </p:spTree>
    <p:extLst>
      <p:ext uri="{BB962C8B-B14F-4D97-AF65-F5344CB8AC3E}">
        <p14:creationId xmlns:p14="http://schemas.microsoft.com/office/powerpoint/2010/main" val="1875001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54DB827D-AE88-4248-B6D0-4D68B3C31E19}"/>
              </a:ext>
            </a:extLst>
          </p:cNvPr>
          <p:cNvSpPr>
            <a:spLocks noGrp="1"/>
          </p:cNvSpPr>
          <p:nvPr>
            <p:ph type="title"/>
          </p:nvPr>
        </p:nvSpPr>
        <p:spPr>
          <a:xfrm>
            <a:off x="604445" y="821994"/>
            <a:ext cx="2936460" cy="1501481"/>
          </a:xfrm>
        </p:spPr>
        <p:txBody>
          <a:bodyPr anchor="t">
            <a:normAutofit/>
          </a:bodyPr>
          <a:lstStyle/>
          <a:p>
            <a:r>
              <a:rPr lang="en-US" sz="4000" dirty="0">
                <a:solidFill>
                  <a:srgbClr val="FFFFFF"/>
                </a:solidFill>
              </a:rPr>
              <a:t>Let’s Talk!</a:t>
            </a:r>
          </a:p>
        </p:txBody>
      </p:sp>
      <p:sp>
        <p:nvSpPr>
          <p:cNvPr id="4" name="Content Placeholder 3">
            <a:extLst>
              <a:ext uri="{FF2B5EF4-FFF2-40B4-BE49-F238E27FC236}">
                <a16:creationId xmlns:a16="http://schemas.microsoft.com/office/drawing/2014/main" id="{0F04DF7F-58CE-AE47-AE26-58F5EAA7D296}"/>
              </a:ext>
            </a:extLst>
          </p:cNvPr>
          <p:cNvSpPr>
            <a:spLocks noGrp="1"/>
          </p:cNvSpPr>
          <p:nvPr>
            <p:ph sz="half" idx="1"/>
          </p:nvPr>
        </p:nvSpPr>
        <p:spPr>
          <a:xfrm>
            <a:off x="5198993" y="1412489"/>
            <a:ext cx="2926080" cy="4363844"/>
          </a:xfrm>
          <a:custGeom>
            <a:avLst/>
            <a:gdLst>
              <a:gd name="connsiteX0" fmla="*/ 0 w 2926080"/>
              <a:gd name="connsiteY0" fmla="*/ 0 h 4363844"/>
              <a:gd name="connsiteX1" fmla="*/ 2926080 w 2926080"/>
              <a:gd name="connsiteY1" fmla="*/ 0 h 4363844"/>
              <a:gd name="connsiteX2" fmla="*/ 2926080 w 2926080"/>
              <a:gd name="connsiteY2" fmla="*/ 4363844 h 4363844"/>
              <a:gd name="connsiteX3" fmla="*/ 0 w 2926080"/>
              <a:gd name="connsiteY3" fmla="*/ 4363844 h 4363844"/>
              <a:gd name="connsiteX4" fmla="*/ 0 w 2926080"/>
              <a:gd name="connsiteY4" fmla="*/ 0 h 43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6080" h="4363844" fill="none" extrusionOk="0">
                <a:moveTo>
                  <a:pt x="0" y="0"/>
                </a:moveTo>
                <a:cubicBezTo>
                  <a:pt x="649289" y="-49533"/>
                  <a:pt x="2318604" y="-14809"/>
                  <a:pt x="2926080" y="0"/>
                </a:cubicBezTo>
                <a:cubicBezTo>
                  <a:pt x="3013719" y="723728"/>
                  <a:pt x="2853401" y="2992962"/>
                  <a:pt x="2926080" y="4363844"/>
                </a:cubicBezTo>
                <a:cubicBezTo>
                  <a:pt x="1876196" y="4315613"/>
                  <a:pt x="1285657" y="4448299"/>
                  <a:pt x="0" y="4363844"/>
                </a:cubicBezTo>
                <a:cubicBezTo>
                  <a:pt x="-38581" y="2757927"/>
                  <a:pt x="63341" y="2107052"/>
                  <a:pt x="0" y="0"/>
                </a:cubicBezTo>
                <a:close/>
              </a:path>
              <a:path w="2926080" h="4363844" stroke="0" extrusionOk="0">
                <a:moveTo>
                  <a:pt x="0" y="0"/>
                </a:moveTo>
                <a:cubicBezTo>
                  <a:pt x="1260066" y="118645"/>
                  <a:pt x="2075348" y="116012"/>
                  <a:pt x="2926080" y="0"/>
                </a:cubicBezTo>
                <a:cubicBezTo>
                  <a:pt x="2793198" y="1872449"/>
                  <a:pt x="3011031" y="3473211"/>
                  <a:pt x="2926080" y="4363844"/>
                </a:cubicBezTo>
                <a:cubicBezTo>
                  <a:pt x="2143587" y="4498444"/>
                  <a:pt x="758319" y="4206648"/>
                  <a:pt x="0" y="4363844"/>
                </a:cubicBezTo>
                <a:cubicBezTo>
                  <a:pt x="-20187" y="3077188"/>
                  <a:pt x="-152480" y="444649"/>
                  <a:pt x="0" y="0"/>
                </a:cubicBezTo>
                <a:close/>
              </a:path>
            </a:pathLst>
          </a:custGeom>
          <a:ln>
            <a:solidFill>
              <a:schemeClr val="dk1"/>
            </a:solidFill>
            <a:extLst>
              <a:ext uri="{C807C97D-BFC1-408E-A445-0C87EB9F89A2}">
                <ask:lineSketchStyleProps xmlns:ask="http://schemas.microsoft.com/office/drawing/2018/sketchyshapes" sd="1219033472">
                  <ask:type>
                    <ask:lineSketchCurved/>
                  </ask:type>
                </ask:lineSketchStyleProps>
              </a:ext>
            </a:extLst>
          </a:ln>
        </p:spPr>
        <p:txBody>
          <a:bodyPr>
            <a:normAutofit/>
          </a:bodyPr>
          <a:lstStyle/>
          <a:p>
            <a:r>
              <a:rPr lang="en-US" sz="2000" dirty="0"/>
              <a:t>Case studies from your libraries or experiences</a:t>
            </a:r>
          </a:p>
          <a:p>
            <a:r>
              <a:rPr lang="en-US" sz="2000" dirty="0"/>
              <a:t>Thinking beyond the Teen Space </a:t>
            </a:r>
          </a:p>
          <a:p>
            <a:r>
              <a:rPr lang="en-US" sz="2000" dirty="0"/>
              <a:t>Failures (learning opportunities)</a:t>
            </a:r>
          </a:p>
          <a:p>
            <a:r>
              <a:rPr lang="en-US" sz="2000" dirty="0"/>
              <a:t>Approaches to getting to know your teen patrons </a:t>
            </a:r>
          </a:p>
          <a:p>
            <a:r>
              <a:rPr lang="en-US" sz="2000" dirty="0"/>
              <a:t>Tough/sensitive topics</a:t>
            </a:r>
          </a:p>
          <a:p>
            <a:r>
              <a:rPr lang="en-US" sz="2000" dirty="0"/>
              <a:t>Community assessment </a:t>
            </a:r>
          </a:p>
        </p:txBody>
      </p:sp>
      <p:sp>
        <p:nvSpPr>
          <p:cNvPr id="5" name="Content Placeholder 4">
            <a:extLst>
              <a:ext uri="{FF2B5EF4-FFF2-40B4-BE49-F238E27FC236}">
                <a16:creationId xmlns:a16="http://schemas.microsoft.com/office/drawing/2014/main" id="{67E9525E-FEE5-1743-AE8A-B8ED2F1D1B1F}"/>
              </a:ext>
            </a:extLst>
          </p:cNvPr>
          <p:cNvSpPr>
            <a:spLocks noGrp="1"/>
          </p:cNvSpPr>
          <p:nvPr>
            <p:ph sz="half" idx="2"/>
          </p:nvPr>
        </p:nvSpPr>
        <p:spPr>
          <a:xfrm>
            <a:off x="8451604" y="1412489"/>
            <a:ext cx="2926080" cy="4363844"/>
          </a:xfrm>
          <a:custGeom>
            <a:avLst/>
            <a:gdLst>
              <a:gd name="connsiteX0" fmla="*/ 0 w 2926080"/>
              <a:gd name="connsiteY0" fmla="*/ 0 h 4363844"/>
              <a:gd name="connsiteX1" fmla="*/ 2926080 w 2926080"/>
              <a:gd name="connsiteY1" fmla="*/ 0 h 4363844"/>
              <a:gd name="connsiteX2" fmla="*/ 2926080 w 2926080"/>
              <a:gd name="connsiteY2" fmla="*/ 4363844 h 4363844"/>
              <a:gd name="connsiteX3" fmla="*/ 0 w 2926080"/>
              <a:gd name="connsiteY3" fmla="*/ 4363844 h 4363844"/>
              <a:gd name="connsiteX4" fmla="*/ 0 w 2926080"/>
              <a:gd name="connsiteY4" fmla="*/ 0 h 43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6080" h="4363844" fill="none" extrusionOk="0">
                <a:moveTo>
                  <a:pt x="0" y="0"/>
                </a:moveTo>
                <a:cubicBezTo>
                  <a:pt x="649289" y="-49533"/>
                  <a:pt x="2318604" y="-14809"/>
                  <a:pt x="2926080" y="0"/>
                </a:cubicBezTo>
                <a:cubicBezTo>
                  <a:pt x="3013719" y="723728"/>
                  <a:pt x="2853401" y="2992962"/>
                  <a:pt x="2926080" y="4363844"/>
                </a:cubicBezTo>
                <a:cubicBezTo>
                  <a:pt x="1876196" y="4315613"/>
                  <a:pt x="1285657" y="4448299"/>
                  <a:pt x="0" y="4363844"/>
                </a:cubicBezTo>
                <a:cubicBezTo>
                  <a:pt x="-38581" y="2757927"/>
                  <a:pt x="63341" y="2107052"/>
                  <a:pt x="0" y="0"/>
                </a:cubicBezTo>
                <a:close/>
              </a:path>
              <a:path w="2926080" h="4363844" stroke="0" extrusionOk="0">
                <a:moveTo>
                  <a:pt x="0" y="0"/>
                </a:moveTo>
                <a:cubicBezTo>
                  <a:pt x="1260066" y="118645"/>
                  <a:pt x="2075348" y="116012"/>
                  <a:pt x="2926080" y="0"/>
                </a:cubicBezTo>
                <a:cubicBezTo>
                  <a:pt x="2793198" y="1872449"/>
                  <a:pt x="3011031" y="3473211"/>
                  <a:pt x="2926080" y="4363844"/>
                </a:cubicBezTo>
                <a:cubicBezTo>
                  <a:pt x="2143587" y="4498444"/>
                  <a:pt x="758319" y="4206648"/>
                  <a:pt x="0" y="4363844"/>
                </a:cubicBezTo>
                <a:cubicBezTo>
                  <a:pt x="-20187" y="3077188"/>
                  <a:pt x="-152480" y="444649"/>
                  <a:pt x="0" y="0"/>
                </a:cubicBezTo>
                <a:close/>
              </a:path>
            </a:pathLst>
          </a:custGeom>
          <a:ln>
            <a:solidFill>
              <a:schemeClr val="dk1"/>
            </a:solidFill>
            <a:extLst>
              <a:ext uri="{C807C97D-BFC1-408E-A445-0C87EB9F89A2}">
                <ask:lineSketchStyleProps xmlns:ask="http://schemas.microsoft.com/office/drawing/2018/sketchyshapes" sd="1219033472">
                  <ask:type>
                    <ask:lineSketchCurved/>
                  </ask:type>
                </ask:lineSketchStyleProps>
              </a:ext>
            </a:extLst>
          </a:ln>
        </p:spPr>
        <p:txBody>
          <a:bodyPr>
            <a:normAutofit/>
          </a:bodyPr>
          <a:lstStyle/>
          <a:p>
            <a:r>
              <a:rPr lang="en-US" sz="2000" dirty="0"/>
              <a:t>Plans within your library for engaging with teens in forward focusing programs, services, etc.  </a:t>
            </a:r>
          </a:p>
          <a:p>
            <a:r>
              <a:rPr lang="en-US" sz="2000" dirty="0"/>
              <a:t>Managing the many, many roles</a:t>
            </a:r>
          </a:p>
          <a:p>
            <a:r>
              <a:rPr lang="en-US" sz="2000" dirty="0"/>
              <a:t>Taking of yourself</a:t>
            </a:r>
          </a:p>
          <a:p>
            <a:r>
              <a:rPr lang="en-US" sz="2000" dirty="0"/>
              <a:t>Best practices or what’s worked for you and your teens</a:t>
            </a:r>
          </a:p>
          <a:p>
            <a:r>
              <a:rPr lang="en-US" sz="2000" dirty="0"/>
              <a:t>Where do we go from here?</a:t>
            </a:r>
          </a:p>
        </p:txBody>
      </p:sp>
      <p:sp>
        <p:nvSpPr>
          <p:cNvPr id="2" name="Slide Number Placeholder 1">
            <a:extLst>
              <a:ext uri="{FF2B5EF4-FFF2-40B4-BE49-F238E27FC236}">
                <a16:creationId xmlns:a16="http://schemas.microsoft.com/office/drawing/2014/main" id="{2E0019BE-C6BA-184A-B7EF-44348AE7E824}"/>
              </a:ext>
            </a:extLst>
          </p:cNvPr>
          <p:cNvSpPr>
            <a:spLocks noGrp="1"/>
          </p:cNvSpPr>
          <p:nvPr>
            <p:ph type="sldNum" sz="quarter" idx="12"/>
          </p:nvPr>
        </p:nvSpPr>
        <p:spPr>
          <a:xfrm>
            <a:off x="10969461" y="6080241"/>
            <a:ext cx="548640" cy="548640"/>
          </a:xfrm>
          <a:prstGeom prst="ellipse">
            <a:avLst/>
          </a:prstGeom>
          <a:solidFill>
            <a:srgbClr val="7F7F7F"/>
          </a:solidFill>
        </p:spPr>
        <p:txBody>
          <a:bodyPr>
            <a:normAutofit/>
          </a:bodyPr>
          <a:lstStyle/>
          <a:p>
            <a:pPr algn="ctr">
              <a:spcAft>
                <a:spcPts val="600"/>
              </a:spcAft>
            </a:pPr>
            <a:fld id="{EF8684F2-4466-0740-A199-D73B47E8AFC0}" type="slidenum">
              <a:rPr lang="en-US" sz="1200">
                <a:solidFill>
                  <a:srgbClr val="FFFFFF"/>
                </a:solidFill>
              </a:rPr>
              <a:pPr algn="ctr">
                <a:spcAft>
                  <a:spcPts val="600"/>
                </a:spcAft>
              </a:pPr>
              <a:t>7</a:t>
            </a:fld>
            <a:endParaRPr lang="en-US" sz="1200">
              <a:solidFill>
                <a:srgbClr val="FFFFFF"/>
              </a:solidFill>
            </a:endParaRPr>
          </a:p>
        </p:txBody>
      </p:sp>
      <p:pic>
        <p:nvPicPr>
          <p:cNvPr id="7" name="Picture 6" descr="A close up of a logo&#10;&#10;Description automatically generated">
            <a:extLst>
              <a:ext uri="{FF2B5EF4-FFF2-40B4-BE49-F238E27FC236}">
                <a16:creationId xmlns:a16="http://schemas.microsoft.com/office/drawing/2014/main" id="{45C62AE6-9D52-2546-9946-FBB1FA169777}"/>
              </a:ext>
            </a:extLst>
          </p:cNvPr>
          <p:cNvPicPr>
            <a:picLocks noChangeAspect="1"/>
          </p:cNvPicPr>
          <p:nvPr/>
        </p:nvPicPr>
        <p:blipFill>
          <a:blip r:embed="rId3"/>
          <a:stretch>
            <a:fillRect/>
          </a:stretch>
        </p:blipFill>
        <p:spPr>
          <a:xfrm>
            <a:off x="537650" y="1900305"/>
            <a:ext cx="2311932" cy="2311932"/>
          </a:xfrm>
          <a:prstGeom prst="flowChartAlternateProcess">
            <a:avLst/>
          </a:prstGeom>
        </p:spPr>
      </p:pic>
    </p:spTree>
    <p:extLst>
      <p:ext uri="{BB962C8B-B14F-4D97-AF65-F5344CB8AC3E}">
        <p14:creationId xmlns:p14="http://schemas.microsoft.com/office/powerpoint/2010/main" val="525975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DB1AD3E-4C71-9848-A54A-338D04BB6063}"/>
              </a:ext>
            </a:extLst>
          </p:cNvPr>
          <p:cNvSpPr>
            <a:spLocks noGrp="1"/>
          </p:cNvSpPr>
          <p:nvPr>
            <p:ph type="sldNum" sz="quarter" idx="12"/>
          </p:nvPr>
        </p:nvSpPr>
        <p:spPr/>
        <p:txBody>
          <a:bodyPr/>
          <a:lstStyle/>
          <a:p>
            <a:fld id="{EF8684F2-4466-0740-A199-D73B47E8AFC0}" type="slidenum">
              <a:rPr lang="en-US" smtClean="0"/>
              <a:t>8</a:t>
            </a:fld>
            <a:endParaRPr lang="en-US"/>
          </a:p>
        </p:txBody>
      </p:sp>
      <p:sp>
        <p:nvSpPr>
          <p:cNvPr id="5" name="Rectangle 4">
            <a:extLst>
              <a:ext uri="{FF2B5EF4-FFF2-40B4-BE49-F238E27FC236}">
                <a16:creationId xmlns:a16="http://schemas.microsoft.com/office/drawing/2014/main" id="{70A095FE-3D1F-BF42-A4EB-4A78198D7669}"/>
              </a:ext>
            </a:extLst>
          </p:cNvPr>
          <p:cNvSpPr/>
          <p:nvPr/>
        </p:nvSpPr>
        <p:spPr>
          <a:xfrm>
            <a:off x="2231036" y="2057161"/>
            <a:ext cx="7729928" cy="2923877"/>
          </a:xfrm>
          <a:prstGeom prst="rect">
            <a:avLst/>
          </a:prstGeom>
        </p:spPr>
        <p:txBody>
          <a:bodyPr wrap="square">
            <a:spAutoFit/>
          </a:bodyPr>
          <a:lstStyle/>
          <a:p>
            <a:pPr algn="ctr"/>
            <a:r>
              <a:rPr lang="en-US" sz="2400" dirty="0">
                <a:latin typeface="+mj-lt"/>
                <a:ea typeface="MS Mincho" panose="02020609040205080304" pitchFamily="49" charset="-128"/>
                <a:cs typeface="Times New Roman" panose="02020603050405020304" pitchFamily="18" charset="0"/>
              </a:rPr>
              <a:t>In response to how librarians can help: “I think the most organic way is just conversation. You’ve got a kid that comes in on a weekly basis and you develop a relationship with that person. That’s the easiest way to go about being a kind of advocate or support system for that person if they’re dealing something” </a:t>
            </a:r>
          </a:p>
          <a:p>
            <a:pPr algn="ctr"/>
            <a:endParaRPr lang="en-US" sz="2000" dirty="0">
              <a:latin typeface="+mj-lt"/>
              <a:ea typeface="MS Mincho" panose="02020609040205080304" pitchFamily="49" charset="-128"/>
              <a:cs typeface="Times New Roman" panose="02020603050405020304" pitchFamily="18" charset="0"/>
            </a:endParaRPr>
          </a:p>
          <a:p>
            <a:pPr algn="ctr"/>
            <a:r>
              <a:rPr lang="en-US" sz="2000" dirty="0">
                <a:latin typeface="+mj-lt"/>
                <a:ea typeface="MS Mincho" panose="02020609040205080304" pitchFamily="49" charset="-128"/>
                <a:cs typeface="Times New Roman" panose="02020603050405020304" pitchFamily="18" charset="0"/>
              </a:rPr>
              <a:t>~David*, Southeastern Teen, 18</a:t>
            </a:r>
          </a:p>
        </p:txBody>
      </p:sp>
      <p:sp>
        <p:nvSpPr>
          <p:cNvPr id="6" name="TextBox 5">
            <a:extLst>
              <a:ext uri="{FF2B5EF4-FFF2-40B4-BE49-F238E27FC236}">
                <a16:creationId xmlns:a16="http://schemas.microsoft.com/office/drawing/2014/main" id="{C861083C-FE61-A44E-96E7-42990AE78D53}"/>
              </a:ext>
            </a:extLst>
          </p:cNvPr>
          <p:cNvSpPr txBox="1"/>
          <p:nvPr/>
        </p:nvSpPr>
        <p:spPr>
          <a:xfrm>
            <a:off x="659567" y="5987018"/>
            <a:ext cx="1397498" cy="369332"/>
          </a:xfrm>
          <a:prstGeom prst="rect">
            <a:avLst/>
          </a:prstGeom>
          <a:noFill/>
        </p:spPr>
        <p:txBody>
          <a:bodyPr wrap="none" rtlCol="0">
            <a:spAutoFit/>
          </a:bodyPr>
          <a:lstStyle/>
          <a:p>
            <a:r>
              <a:rPr lang="en-US" dirty="0"/>
              <a:t>*pseudonym</a:t>
            </a:r>
          </a:p>
        </p:txBody>
      </p:sp>
    </p:spTree>
    <p:extLst>
      <p:ext uri="{BB962C8B-B14F-4D97-AF65-F5344CB8AC3E}">
        <p14:creationId xmlns:p14="http://schemas.microsoft.com/office/powerpoint/2010/main" val="1631433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1242</Words>
  <Application>Microsoft Macintosh PowerPoint</Application>
  <PresentationFormat>Widescreen</PresentationFormat>
  <Paragraphs>126</Paragraphs>
  <Slides>13</Slides>
  <Notes>9</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Zeroing In:  Focusing on Teen Needs</vt:lpstr>
      <vt:lpstr>Why We Submitted This Proposal</vt:lpstr>
      <vt:lpstr>Research Informing Practice; Practice Informing Research   </vt:lpstr>
      <vt:lpstr>PowerPoint Presentation</vt:lpstr>
      <vt:lpstr>Emerging Themes</vt:lpstr>
      <vt:lpstr>Librarianship &amp; the Underserved, Overlooked Teen</vt:lpstr>
      <vt:lpstr>PowerPoint Presentation</vt:lpstr>
      <vt:lpstr>Let’s Talk!</vt:lpstr>
      <vt:lpstr>PowerPoint Presentation</vt:lpstr>
      <vt:lpstr>Thank you!  Contact Us!</vt:lpstr>
      <vt:lpstr>References (in lovely APA)</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Zeroing In:  Focusing on Teen Needs</dc:title>
  <dc:creator>Microsoft Office User</dc:creator>
  <cp:lastModifiedBy>Microsoft Office User</cp:lastModifiedBy>
  <cp:revision>8</cp:revision>
  <dcterms:created xsi:type="dcterms:W3CDTF">2019-11-02T15:16:19Z</dcterms:created>
  <dcterms:modified xsi:type="dcterms:W3CDTF">2019-11-02T17:50:07Z</dcterms:modified>
</cp:coreProperties>
</file>