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7"/>
  </p:notesMasterIdLst>
  <p:sldIdLst>
    <p:sldId id="260" r:id="rId5"/>
    <p:sldId id="262" r:id="rId6"/>
    <p:sldId id="261" r:id="rId7"/>
    <p:sldId id="263" r:id="rId8"/>
    <p:sldId id="264" r:id="rId9"/>
    <p:sldId id="267" r:id="rId10"/>
    <p:sldId id="280" r:id="rId11"/>
    <p:sldId id="283" r:id="rId12"/>
    <p:sldId id="268" r:id="rId13"/>
    <p:sldId id="270" r:id="rId14"/>
    <p:sldId id="272" r:id="rId15"/>
    <p:sldId id="274" r:id="rId16"/>
    <p:sldId id="275" r:id="rId17"/>
    <p:sldId id="276" r:id="rId18"/>
    <p:sldId id="277" r:id="rId19"/>
    <p:sldId id="286" r:id="rId20"/>
    <p:sldId id="287" r:id="rId21"/>
    <p:sldId id="269" r:id="rId22"/>
    <p:sldId id="281" r:id="rId23"/>
    <p:sldId id="265" r:id="rId24"/>
    <p:sldId id="279" r:id="rId25"/>
    <p:sldId id="285" r:id="rId26"/>
  </p:sldIdLst>
  <p:sldSz cx="9144000" cy="6858000" type="screen4x3"/>
  <p:notesSz cx="6858000" cy="160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112151"/>
    <a:srgbClr val="F68B1F"/>
    <a:srgbClr val="F9F9F9"/>
    <a:srgbClr val="D4CBC6"/>
    <a:srgbClr val="494285"/>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39" autoAdjust="0"/>
  </p:normalViewPr>
  <p:slideViewPr>
    <p:cSldViewPr snapToGrid="0">
      <p:cViewPr varScale="1">
        <p:scale>
          <a:sx n="64" d="100"/>
          <a:sy n="64" d="100"/>
        </p:scale>
        <p:origin x="106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BB066DC-CC52-4A6E-A474-CAD9C8768986}" type="datetimeFigureOut">
              <a:rPr lang="en-US"/>
              <a:t>11/5/2019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7BEFC78-5270-48C2-A645-76AABD047A4D}" type="slidenum">
              <a:rPr lang="en-US"/>
              <a:t>‹#›</a:t>
            </a:fld>
            <a:endParaRPr lang="en-US"/>
          </a:p>
        </p:txBody>
      </p:sp>
    </p:spTree>
    <p:extLst>
      <p:ext uri="{BB962C8B-B14F-4D97-AF65-F5344CB8AC3E}">
        <p14:creationId xmlns:p14="http://schemas.microsoft.com/office/powerpoint/2010/main" val="415926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rionpubliclibrary.org/teens/teen-program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https://marionpubliclibrary.org/teens/teen-programs</a:t>
            </a:r>
            <a:endParaRPr lang="en-US" dirty="0">
              <a:cs typeface="Calibri"/>
            </a:endParaRPr>
          </a:p>
        </p:txBody>
      </p:sp>
      <p:sp>
        <p:nvSpPr>
          <p:cNvPr id="4" name="Slide Number Placeholder 3"/>
          <p:cNvSpPr>
            <a:spLocks noGrp="1"/>
          </p:cNvSpPr>
          <p:nvPr>
            <p:ph type="sldNum" sz="quarter" idx="5"/>
          </p:nvPr>
        </p:nvSpPr>
        <p:spPr/>
        <p:txBody>
          <a:bodyPr/>
          <a:lstStyle/>
          <a:p>
            <a:fld id="{B7BEFC78-5270-48C2-A645-76AABD047A4D}" type="slidenum">
              <a:rPr lang="en-US"/>
              <a:t>1</a:t>
            </a:fld>
            <a:endParaRPr lang="en-US"/>
          </a:p>
        </p:txBody>
      </p:sp>
    </p:spTree>
    <p:extLst>
      <p:ext uri="{BB962C8B-B14F-4D97-AF65-F5344CB8AC3E}">
        <p14:creationId xmlns:p14="http://schemas.microsoft.com/office/powerpoint/2010/main" val="1087497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Describe the purpose:</a:t>
            </a:r>
            <a:r>
              <a:rPr lang="en-US" sz="1200" b="0" i="0" kern="1200" dirty="0">
                <a:solidFill>
                  <a:schemeClr val="tx1"/>
                </a:solidFill>
                <a:effectLst/>
                <a:latin typeface="+mn-lt"/>
                <a:ea typeface="+mn-ea"/>
                <a:cs typeface="+mn-cs"/>
              </a:rPr>
              <a:t> What’s the purpose of the circle? For YAK, it’s always to build connectedness, community, and kindness advocates through listening to each other and to our own thoughts. There’s a lot we can learn from each other! </a:t>
            </a:r>
          </a:p>
          <a:p>
            <a:pPr fontAlgn="base"/>
            <a:r>
              <a:rPr lang="en-US" sz="1200" b="1" i="0" kern="1200" dirty="0">
                <a:solidFill>
                  <a:schemeClr val="tx1"/>
                </a:solidFill>
                <a:effectLst/>
                <a:latin typeface="+mn-lt"/>
                <a:ea typeface="+mn-ea"/>
                <a:cs typeface="+mn-cs"/>
              </a:rPr>
              <a:t>Explain the</a:t>
            </a:r>
            <a:r>
              <a:rPr lang="en-US" b="1" dirty="0"/>
              <a:t> center</a:t>
            </a:r>
            <a:r>
              <a:rPr lang="en-US" sz="1200" b="1" i="0" kern="1200" dirty="0">
                <a:solidFill>
                  <a:schemeClr val="tx1"/>
                </a:solidFill>
                <a:effectLst/>
                <a:latin typeface="+mn-lt"/>
                <a:ea typeface="+mn-ea"/>
                <a:cs typeface="+mn-cs"/>
              </a:rPr>
              <a:t> object:</a:t>
            </a:r>
            <a:r>
              <a:rPr lang="en-US" sz="1200" b="0" i="0" kern="1200" dirty="0">
                <a:solidFill>
                  <a:schemeClr val="tx1"/>
                </a:solidFill>
                <a:effectLst/>
                <a:latin typeface="+mn-lt"/>
                <a:ea typeface="+mn-ea"/>
                <a:cs typeface="+mn-cs"/>
              </a:rPr>
              <a:t> Explain the purpose of the </a:t>
            </a:r>
            <a:r>
              <a:rPr lang="en-US" dirty="0"/>
              <a:t>centerpiece </a:t>
            </a:r>
            <a:r>
              <a:rPr lang="en-US" sz="1200" b="0" i="0" kern="1200" dirty="0">
                <a:solidFill>
                  <a:schemeClr val="tx1"/>
                </a:solidFill>
                <a:effectLst/>
                <a:latin typeface="+mn-lt"/>
                <a:ea typeface="+mn-ea"/>
                <a:cs typeface="+mn-cs"/>
              </a:rPr>
              <a:t>if you choose to have one. We have silk flowers to represent the growth we wish to see in our small YAK community and larger Marion community.</a:t>
            </a:r>
            <a:endParaRPr lang="en-US" sz="1200" b="0" i="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Starting</a:t>
            </a:r>
            <a:r>
              <a:rPr lang="en-US" sz="1200" b="1" i="0" kern="1200" dirty="0">
                <a:solidFill>
                  <a:schemeClr val="tx1"/>
                </a:solidFill>
                <a:effectLst/>
                <a:latin typeface="+mn-lt"/>
                <a:ea typeface="+mn-ea"/>
                <a:cs typeface="+mn-cs"/>
              </a:rPr>
              <a:t> quote</a:t>
            </a:r>
            <a:r>
              <a:rPr lang="en-US" sz="1200" b="0" i="0" kern="1200" dirty="0">
                <a:solidFill>
                  <a:schemeClr val="tx1"/>
                </a:solidFill>
                <a:effectLst/>
                <a:latin typeface="+mn-lt"/>
                <a:ea typeface="+mn-ea"/>
                <a:cs typeface="+mn-cs"/>
              </a:rPr>
              <a:t>, short story, or poem that sets the tone for the circle and the theme for the session</a:t>
            </a:r>
            <a:r>
              <a:rPr lang="en-US" dirty="0"/>
              <a:t>.</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7BEFC78-5270-48C2-A645-76AABD047A4D}" type="slidenum">
              <a:rPr lang="en-US" smtClean="0"/>
              <a:t>10</a:t>
            </a:fld>
            <a:endParaRPr lang="en-US"/>
          </a:p>
        </p:txBody>
      </p:sp>
    </p:spTree>
    <p:extLst>
      <p:ext uri="{BB962C8B-B14F-4D97-AF65-F5344CB8AC3E}">
        <p14:creationId xmlns:p14="http://schemas.microsoft.com/office/powerpoint/2010/main" val="1011781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Guidelines</a:t>
            </a:r>
            <a:endParaRPr lang="en-US" dirty="0"/>
          </a:p>
          <a:p>
            <a:pPr marL="285750" indent="-285750">
              <a:buFont typeface="Arial,Sans-Serif"/>
              <a:buChar char="•"/>
            </a:pPr>
            <a:r>
              <a:rPr lang="en-US" dirty="0"/>
              <a:t>Non-negotiable </a:t>
            </a:r>
            <a:endParaRPr lang="en-US" dirty="0">
              <a:cs typeface="Calibri"/>
            </a:endParaRPr>
          </a:p>
          <a:p>
            <a:pPr marL="285750" indent="-285750">
              <a:buFont typeface="Arial,Sans-Serif"/>
              <a:buChar char="•"/>
            </a:pPr>
            <a:r>
              <a:rPr lang="en-US" dirty="0"/>
              <a:t>Consistent throughout every circle session</a:t>
            </a:r>
            <a:endParaRPr lang="en-US" dirty="0">
              <a:cs typeface="Calibri"/>
            </a:endParaRPr>
          </a:p>
          <a:p>
            <a:pPr marL="285750" indent="-285750">
              <a:buFont typeface="Arial,Sans-Serif"/>
              <a:buChar char="•"/>
            </a:pPr>
            <a:r>
              <a:rPr lang="en-US" dirty="0"/>
              <a:t>Tie-in with library policy</a:t>
            </a:r>
            <a:endParaRPr lang="en-US" dirty="0">
              <a:cs typeface="Calibri"/>
            </a:endParaRPr>
          </a:p>
          <a:p>
            <a:pPr marL="285750" indent="-285750">
              <a:buFont typeface="Arial,Sans-Serif"/>
              <a:buChar char="•"/>
            </a:pPr>
            <a:r>
              <a:rPr lang="en-US" dirty="0"/>
              <a:t>Go over at every meeting</a:t>
            </a:r>
            <a:endParaRPr lang="en-US" dirty="0">
              <a:cs typeface="Calibri"/>
            </a:endParaRPr>
          </a:p>
          <a:p>
            <a:pPr marL="285750" indent="-285750">
              <a:buFont typeface="Arial,Sans-Serif"/>
              <a:buChar char="•"/>
            </a:pPr>
            <a:r>
              <a:rPr lang="en-US" dirty="0"/>
              <a:t>Clearly posted</a:t>
            </a:r>
          </a:p>
          <a:p>
            <a:endParaRPr lang="en-US" b="1" dirty="0"/>
          </a:p>
          <a:p>
            <a:r>
              <a:rPr lang="en-US" b="1" dirty="0"/>
              <a:t>Agreements</a:t>
            </a:r>
            <a:r>
              <a:rPr lang="en-US" dirty="0"/>
              <a:t>: Agreed upon by the group. Must be unanimous in order to be adopted. Reassess at every meeting. Also usually written on a whiteboard. Teen-suggested examples:</a:t>
            </a:r>
            <a:endParaRPr lang="en-US" dirty="0">
              <a:cs typeface="Calibri"/>
            </a:endParaRPr>
          </a:p>
          <a:p>
            <a:pPr marL="171450" indent="-171450">
              <a:buFont typeface="Arial"/>
              <a:buChar char="•"/>
            </a:pPr>
            <a:r>
              <a:rPr lang="en-US" dirty="0"/>
              <a:t>What is said here stays here </a:t>
            </a:r>
            <a:endParaRPr lang="en-US" dirty="0">
              <a:cs typeface="Calibri" panose="020F0502020204030204"/>
            </a:endParaRPr>
          </a:p>
          <a:p>
            <a:pPr marL="171450" indent="-171450">
              <a:buFont typeface="Arial"/>
              <a:buChar char="•"/>
            </a:pPr>
            <a:r>
              <a:rPr lang="en-US" dirty="0"/>
              <a:t>No technology except during breaks</a:t>
            </a:r>
            <a:endParaRPr lang="en-US" dirty="0">
              <a:cs typeface="Calibri" panose="020F0502020204030204"/>
            </a:endParaRPr>
          </a:p>
          <a:p>
            <a:endParaRPr lang="en-US" dirty="0"/>
          </a:p>
          <a:p>
            <a:endParaRPr lang="en-US" b="1" dirty="0">
              <a:latin typeface="Arial Black"/>
              <a:cs typeface="Calibri"/>
            </a:endParaRPr>
          </a:p>
        </p:txBody>
      </p:sp>
      <p:sp>
        <p:nvSpPr>
          <p:cNvPr id="4" name="Slide Number Placeholder 3"/>
          <p:cNvSpPr>
            <a:spLocks noGrp="1"/>
          </p:cNvSpPr>
          <p:nvPr>
            <p:ph type="sldNum" sz="quarter" idx="5"/>
          </p:nvPr>
        </p:nvSpPr>
        <p:spPr/>
        <p:txBody>
          <a:bodyPr/>
          <a:lstStyle/>
          <a:p>
            <a:fld id="{B7BEFC78-5270-48C2-A645-76AABD047A4D}" type="slidenum">
              <a:rPr lang="en-US" smtClean="0"/>
              <a:t>11</a:t>
            </a:fld>
            <a:endParaRPr lang="en-US"/>
          </a:p>
        </p:txBody>
      </p:sp>
    </p:spTree>
    <p:extLst>
      <p:ext uri="{BB962C8B-B14F-4D97-AF65-F5344CB8AC3E}">
        <p14:creationId xmlns:p14="http://schemas.microsoft.com/office/powerpoint/2010/main" val="1879527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Make your role known clearly</a:t>
            </a:r>
            <a:endParaRPr lang="en-US" dirty="0">
              <a:cs typeface="Calibri" panose="020F0502020204030204"/>
            </a:endParaRPr>
          </a:p>
          <a:p>
            <a:pPr marL="285750" indent="-285750">
              <a:buFont typeface="Arial"/>
              <a:buChar char="•"/>
            </a:pPr>
            <a:r>
              <a:rPr lang="en-US" dirty="0"/>
              <a:t>You’re the facilitator, you will help with enforcing guidelines and agreements, but it is the responsibility of everyone in the circle</a:t>
            </a:r>
            <a:endParaRPr lang="en-US" dirty="0">
              <a:cs typeface="+mn-lt"/>
            </a:endParaRPr>
          </a:p>
          <a:p>
            <a:pPr marL="285750" indent="-285750">
              <a:buFont typeface="Arial"/>
              <a:buChar char="•"/>
            </a:pPr>
            <a:r>
              <a:rPr lang="en-US" dirty="0"/>
              <a:t>Are you a mandatory reporter? Know your legal role and, more importantly, let teens know</a:t>
            </a:r>
            <a:endParaRPr lang="en-US" dirty="0">
              <a:cs typeface="+mn-lt"/>
            </a:endParaRPr>
          </a:p>
          <a:p>
            <a:pPr marL="285750" indent="-285750">
              <a:buFont typeface="Arial"/>
              <a:buChar char="•"/>
            </a:pPr>
            <a:r>
              <a:rPr lang="en-US" dirty="0"/>
              <a:t>Be vulnerable, but be professional and know appropriate boundaries</a:t>
            </a:r>
            <a:endParaRPr lang="en-US" dirty="0">
              <a:cs typeface="Calibri" panose="020F0502020204030204"/>
            </a:endParaRPr>
          </a:p>
          <a:p>
            <a:pPr marL="742950" lvl="1" indent="-285750">
              <a:buFont typeface="Arial" panose="020B0604020202020204" pitchFamily="34" charset="0"/>
              <a:buChar char="•"/>
            </a:pP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7BEFC78-5270-48C2-A645-76AABD047A4D}" type="slidenum">
              <a:rPr lang="en-US" smtClean="0"/>
              <a:t>12</a:t>
            </a:fld>
            <a:endParaRPr lang="en-US"/>
          </a:p>
        </p:txBody>
      </p:sp>
    </p:spTree>
    <p:extLst>
      <p:ext uri="{BB962C8B-B14F-4D97-AF65-F5344CB8AC3E}">
        <p14:creationId xmlns:p14="http://schemas.microsoft.com/office/powerpoint/2010/main" val="68776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14300"/>
            <a:r>
              <a:rPr lang="en-US" b="1" dirty="0"/>
              <a:t>Check-in round</a:t>
            </a:r>
            <a:endParaRPr lang="en-US" dirty="0">
              <a:cs typeface="Calibri" panose="020F0502020204030204"/>
            </a:endParaRPr>
          </a:p>
          <a:p>
            <a:pPr indent="-285750">
              <a:buFont typeface="Arial,Sans-Serif"/>
              <a:buChar char="•"/>
            </a:pPr>
            <a:r>
              <a:rPr lang="en-US" dirty="0"/>
              <a:t>Low-risk questions</a:t>
            </a:r>
            <a:endParaRPr lang="en-US" dirty="0">
              <a:cs typeface="Calibri" panose="020F0502020204030204"/>
            </a:endParaRPr>
          </a:p>
          <a:p>
            <a:pPr indent="-285750">
              <a:buFont typeface="Arial,Sans-Serif"/>
              <a:buChar char="•"/>
            </a:pPr>
            <a:r>
              <a:rPr lang="en-US" dirty="0"/>
              <a:t>"Emotional weather report"</a:t>
            </a:r>
            <a:endParaRPr lang="en-US" dirty="0">
              <a:cs typeface="Calibri" panose="020F0502020204030204"/>
            </a:endParaRPr>
          </a:p>
          <a:p>
            <a:pPr indent="-114300"/>
            <a:endParaRPr lang="en-US" b="1" dirty="0"/>
          </a:p>
          <a:p>
            <a:pPr indent="-114300"/>
            <a:r>
              <a:rPr lang="en-US" b="1" dirty="0"/>
              <a:t>Purpose</a:t>
            </a:r>
            <a:endParaRPr lang="en-US" dirty="0">
              <a:cs typeface="Calibri" panose="020F0502020204030204"/>
            </a:endParaRPr>
          </a:p>
          <a:p>
            <a:pPr indent="-285750">
              <a:buFont typeface="Arial,Sans-Serif"/>
              <a:buChar char="•"/>
            </a:pPr>
            <a:r>
              <a:rPr lang="en-US" dirty="0"/>
              <a:t>Introduces new teens to the structure</a:t>
            </a:r>
            <a:endParaRPr lang="en-US" dirty="0">
              <a:cs typeface="Calibri" panose="020F0502020204030204"/>
            </a:endParaRPr>
          </a:p>
          <a:p>
            <a:pPr indent="-285750">
              <a:buFont typeface="Arial,Sans-Serif"/>
              <a:buChar char="•"/>
            </a:pPr>
            <a:r>
              <a:rPr lang="en-US" dirty="0"/>
              <a:t>Creates a more comfortable environment</a:t>
            </a:r>
            <a:endParaRPr lang="en-US" dirty="0">
              <a:cs typeface="Calibri" panose="020F0502020204030204"/>
            </a:endParaRPr>
          </a:p>
          <a:p>
            <a:pPr indent="-285750">
              <a:buFont typeface="Arial,Sans-Serif"/>
              <a:buChar char="•"/>
            </a:pPr>
            <a:r>
              <a:rPr lang="en-US" dirty="0"/>
              <a:t>A chance for every teen to be heard (if they want to speak!)</a:t>
            </a:r>
            <a:endParaRPr lang="en-US" dirty="0">
              <a:cs typeface="Calibri" panose="020F0502020204030204"/>
            </a:endParaRPr>
          </a:p>
          <a:p>
            <a:pPr indent="-114300"/>
            <a:endParaRPr lang="en-US" dirty="0">
              <a:cs typeface="Calibri" panose="020F0502020204030204"/>
            </a:endParaRPr>
          </a:p>
          <a:p>
            <a:pPr indent="-114300"/>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B7BEFC78-5270-48C2-A645-76AABD047A4D}" type="slidenum">
              <a:rPr lang="en-US" smtClean="0"/>
              <a:t>13</a:t>
            </a:fld>
            <a:endParaRPr lang="en-US"/>
          </a:p>
        </p:txBody>
      </p:sp>
    </p:spTree>
    <p:extLst>
      <p:ext uri="{BB962C8B-B14F-4D97-AF65-F5344CB8AC3E}">
        <p14:creationId xmlns:p14="http://schemas.microsoft.com/office/powerpoint/2010/main" val="2610864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b="1" dirty="0"/>
              <a:t>Prompt that fits your purpose</a:t>
            </a:r>
            <a:r>
              <a:rPr lang="en-US" sz="2000" dirty="0"/>
              <a:t>, giving each teen the opportunity to respond or reflect:</a:t>
            </a:r>
            <a:endParaRPr lang="en-US" sz="2000" dirty="0">
              <a:cs typeface="Calibri" panose="020F0502020204030204"/>
            </a:endParaRPr>
          </a:p>
          <a:p>
            <a:pPr marL="342900" lvl="0" indent="-342900">
              <a:buFont typeface="Arial" panose="020B0604020202020204" pitchFamily="34" charset="0"/>
              <a:buChar char="•"/>
            </a:pPr>
            <a:r>
              <a:rPr lang="en-US" sz="2000" dirty="0"/>
              <a:t>Open-ended</a:t>
            </a:r>
            <a:endParaRPr lang="en-US" sz="2000" dirty="0">
              <a:cs typeface="Calibri" panose="020F0502020204030204"/>
            </a:endParaRPr>
          </a:p>
          <a:p>
            <a:pPr marL="342900" lvl="0" indent="-342900">
              <a:buFont typeface="Arial" panose="020B0604020202020204" pitchFamily="34" charset="0"/>
              <a:buChar char="•"/>
            </a:pPr>
            <a:r>
              <a:rPr lang="en-US" sz="2000" dirty="0"/>
              <a:t>Relevant</a:t>
            </a:r>
            <a:r>
              <a:rPr lang="en-US" sz="2000" dirty="0">
                <a:cs typeface="Calibri" panose="020F0502020204030204"/>
              </a:rPr>
              <a:t>/c</a:t>
            </a:r>
            <a:r>
              <a:rPr lang="en-US" sz="2000" dirty="0"/>
              <a:t>urrent events</a:t>
            </a:r>
            <a:endParaRPr lang="en-US" sz="2000" dirty="0">
              <a:cs typeface="Calibri" panose="020F0502020204030204"/>
            </a:endParaRPr>
          </a:p>
          <a:p>
            <a:pPr marL="342900" indent="-342900">
              <a:buFont typeface="Arial" panose="020B0604020202020204" pitchFamily="34" charset="0"/>
              <a:buChar char="•"/>
            </a:pPr>
            <a:r>
              <a:rPr lang="en-US" sz="2000" dirty="0"/>
              <a:t>Purpose isn't to prove a point—not "Tell me why bullying is bad“ but possibly “Talk about a time when you witnessed bullying”</a:t>
            </a:r>
          </a:p>
          <a:p>
            <a:pPr marL="342900" indent="-342900">
              <a:buFont typeface="Arial" panose="020B0604020202020204" pitchFamily="34" charset="0"/>
              <a:buChar char="•"/>
            </a:pPr>
            <a:r>
              <a:rPr lang="en-US" sz="2000" dirty="0"/>
              <a:t>Don’t have to be so serious or deep! Our first prompt: “What’s your favorite part about your name or nickname? What’s the story behind it?”</a:t>
            </a:r>
          </a:p>
        </p:txBody>
      </p:sp>
      <p:sp>
        <p:nvSpPr>
          <p:cNvPr id="4" name="Slide Number Placeholder 3"/>
          <p:cNvSpPr>
            <a:spLocks noGrp="1"/>
          </p:cNvSpPr>
          <p:nvPr>
            <p:ph type="sldNum" sz="quarter" idx="5"/>
          </p:nvPr>
        </p:nvSpPr>
        <p:spPr/>
        <p:txBody>
          <a:bodyPr/>
          <a:lstStyle/>
          <a:p>
            <a:fld id="{B7BEFC78-5270-48C2-A645-76AABD047A4D}" type="slidenum">
              <a:rPr lang="en-US" smtClean="0"/>
              <a:t>14</a:t>
            </a:fld>
            <a:endParaRPr lang="en-US"/>
          </a:p>
        </p:txBody>
      </p:sp>
    </p:spTree>
    <p:extLst>
      <p:ext uri="{BB962C8B-B14F-4D97-AF65-F5344CB8AC3E}">
        <p14:creationId xmlns:p14="http://schemas.microsoft.com/office/powerpoint/2010/main" val="2971833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t>Teens expressed desire to “popcorn” conversation in a more unstructured way, but still protected by guidelines and </a:t>
            </a:r>
            <a:r>
              <a:rPr lang="en-US" dirty="0"/>
              <a:t>agreements. In our program, this comprises last half of the session, after a short 5-minute break.</a:t>
            </a:r>
          </a:p>
          <a:p>
            <a:endParaRPr lang="en-US" dirty="0"/>
          </a:p>
          <a:p>
            <a:pPr fontAlgn="base"/>
            <a:r>
              <a:rPr lang="en-US" b="1" dirty="0"/>
              <a:t>With permission to share in this presentation, some of their "popcorn" conversation has included:</a:t>
            </a:r>
            <a:endParaRPr lang="en-US" sz="1200" b="1" i="0" kern="1200" dirty="0">
              <a:solidFill>
                <a:schemeClr val="tx1"/>
              </a:solidFill>
              <a:effectLst/>
              <a:latin typeface="+mn-lt"/>
              <a:cs typeface="Calibri"/>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New playground</a:t>
            </a:r>
            <a:r>
              <a:rPr lang="en-US" dirty="0"/>
              <a:t> equipment</a:t>
            </a:r>
            <a:r>
              <a:rPr lang="en-US" sz="1200" b="0" i="0" kern="1200" dirty="0">
                <a:solidFill>
                  <a:schemeClr val="tx1"/>
                </a:solidFill>
                <a:effectLst/>
                <a:latin typeface="+mn-lt"/>
                <a:ea typeface="+mn-ea"/>
                <a:cs typeface="+mn-cs"/>
              </a:rPr>
              <a:t> </a:t>
            </a:r>
            <a:endParaRPr lang="en-US" sz="1200" b="0" i="0" kern="1200" dirty="0">
              <a:solidFill>
                <a:schemeClr val="tx1"/>
              </a:solidFill>
              <a:effectLst/>
              <a:latin typeface="+mn-lt"/>
              <a:cs typeface="Calibri"/>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Coming out to their parents</a:t>
            </a:r>
            <a:endParaRPr lang="en-US" sz="1200" b="0" i="0" kern="1200" dirty="0">
              <a:solidFill>
                <a:schemeClr val="tx1"/>
              </a:solidFill>
              <a:effectLst/>
              <a:latin typeface="+mn-lt"/>
              <a:cs typeface="Calibri" panose="020F0502020204030204"/>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How the community </a:t>
            </a:r>
            <a:r>
              <a:rPr lang="en-US" dirty="0"/>
              <a:t>sees</a:t>
            </a:r>
            <a:r>
              <a:rPr lang="en-US" sz="1200" b="0" i="0" kern="1200" dirty="0">
                <a:solidFill>
                  <a:schemeClr val="tx1"/>
                </a:solidFill>
                <a:effectLst/>
                <a:latin typeface="+mn-lt"/>
                <a:ea typeface="+mn-ea"/>
                <a:cs typeface="+mn-cs"/>
              </a:rPr>
              <a:t> teens </a:t>
            </a:r>
            <a:endParaRPr lang="en-US" sz="1200" b="0" i="0" kern="1200" dirty="0">
              <a:solidFill>
                <a:schemeClr val="tx1"/>
              </a:solidFill>
              <a:effectLst/>
              <a:latin typeface="+mn-lt"/>
              <a:cs typeface="Calibri"/>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Teens have asked others directly for advice and </a:t>
            </a:r>
            <a:r>
              <a:rPr lang="en-US" dirty="0"/>
              <a:t>for the</a:t>
            </a:r>
            <a:r>
              <a:rPr lang="en-US" sz="1200" b="0" i="0" kern="1200" dirty="0">
                <a:solidFill>
                  <a:schemeClr val="tx1"/>
                </a:solidFill>
                <a:effectLst/>
                <a:latin typeface="+mn-lt"/>
                <a:ea typeface="+mn-ea"/>
                <a:cs typeface="+mn-cs"/>
              </a:rPr>
              <a:t> wisdom of the circle</a:t>
            </a:r>
            <a:endParaRPr lang="en-US" sz="1200" b="0" i="0" kern="1200" dirty="0">
              <a:solidFill>
                <a:schemeClr val="tx1"/>
              </a:solidFill>
              <a:effectLst/>
              <a:latin typeface="+mn-lt"/>
              <a:cs typeface="Calibri"/>
            </a:endParaRPr>
          </a:p>
          <a:p>
            <a:pPr rtl="0"/>
            <a:endParaRPr lang="en-US" sz="1200" dirty="0">
              <a:cs typeface="Calibri" panose="020F0502020204030204"/>
            </a:endParaRPr>
          </a:p>
        </p:txBody>
      </p:sp>
      <p:sp>
        <p:nvSpPr>
          <p:cNvPr id="4" name="Slide Number Placeholder 3"/>
          <p:cNvSpPr>
            <a:spLocks noGrp="1"/>
          </p:cNvSpPr>
          <p:nvPr>
            <p:ph type="sldNum" sz="quarter" idx="5"/>
          </p:nvPr>
        </p:nvSpPr>
        <p:spPr/>
        <p:txBody>
          <a:bodyPr/>
          <a:lstStyle/>
          <a:p>
            <a:fld id="{B7BEFC78-5270-48C2-A645-76AABD047A4D}" type="slidenum">
              <a:rPr lang="en-US" smtClean="0"/>
              <a:t>15</a:t>
            </a:fld>
            <a:endParaRPr lang="en-US"/>
          </a:p>
        </p:txBody>
      </p:sp>
    </p:spTree>
    <p:extLst>
      <p:ext uri="{BB962C8B-B14F-4D97-AF65-F5344CB8AC3E}">
        <p14:creationId xmlns:p14="http://schemas.microsoft.com/office/powerpoint/2010/main" val="2818344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285750">
              <a:buFont typeface="Arial,Sans-Serif"/>
              <a:buChar char="•"/>
            </a:pPr>
            <a:r>
              <a:rPr lang="en-US"/>
              <a:t>Describe your experience here: state 2-3 words describing experience in that session</a:t>
            </a:r>
            <a:endParaRPr lang="en-US">
              <a:cs typeface="+mn-lt"/>
            </a:endParaRPr>
          </a:p>
          <a:p>
            <a:pPr marL="0" lvl="1" indent="-285750">
              <a:buFont typeface="Arial,Sans-Serif"/>
              <a:buChar char="•"/>
            </a:pPr>
            <a:r>
              <a:rPr lang="en-US"/>
              <a:t>Quote/story/poem fitting the theme of the guided conversation</a:t>
            </a:r>
            <a:endParaRPr lang="en-US">
              <a:cs typeface="+mn-lt"/>
            </a:endParaRPr>
          </a:p>
          <a:p>
            <a:pPr marL="0" lvl="1" indent="-285750">
              <a:buFont typeface="Arial,Sans-Serif"/>
              <a:buChar char="•"/>
            </a:pPr>
            <a:r>
              <a:rPr lang="en-US"/>
              <a:t>Clearly state that the circle is closed, and the guidelines and agreements no longer apply (except library policy)</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B7BEFC78-5270-48C2-A645-76AABD047A4D}" type="slidenum">
              <a:rPr lang="en-US" smtClean="0"/>
              <a:t>16</a:t>
            </a:fld>
            <a:endParaRPr lang="en-US"/>
          </a:p>
        </p:txBody>
      </p:sp>
    </p:spTree>
    <p:extLst>
      <p:ext uri="{BB962C8B-B14F-4D97-AF65-F5344CB8AC3E}">
        <p14:creationId xmlns:p14="http://schemas.microsoft.com/office/powerpoint/2010/main" val="964782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US" dirty="0">
                <a:cs typeface="Calibri" panose="020F0502020204030204"/>
              </a:rPr>
              <a:t>What just happened in our example Talking Circle? COMMUNITY JUST HAPPENED!</a:t>
            </a:r>
          </a:p>
          <a:p>
            <a:pPr marL="457200"/>
            <a:r>
              <a:rPr lang="en-US" dirty="0">
                <a:cs typeface="Calibri" panose="020F0502020204030204"/>
              </a:rPr>
              <a:t>We got a chance to reflect on our experience this weekend (or about something else in your life) and were open to sharing that and/or listening to and learning from others. We started to build empathy! We’re already pretty empathetic people, working with teens, but engaging with our professional peers through a Talking Circle increases that empathy in a new and hopefully inspiring way.</a:t>
            </a:r>
          </a:p>
          <a:p>
            <a:pPr marL="457200"/>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7BEFC78-5270-48C2-A645-76AABD047A4D}" type="slidenum">
              <a:rPr lang="en-US" smtClean="0"/>
              <a:t>17</a:t>
            </a:fld>
            <a:endParaRPr lang="en-US"/>
          </a:p>
        </p:txBody>
      </p:sp>
    </p:spTree>
    <p:extLst>
      <p:ext uri="{BB962C8B-B14F-4D97-AF65-F5344CB8AC3E}">
        <p14:creationId xmlns:p14="http://schemas.microsoft.com/office/powerpoint/2010/main" val="237856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Arial" panose="020B0604020202020204" pitchFamily="34" charset="0"/>
            </a:pPr>
            <a:r>
              <a:rPr lang="en-US" sz="1200" b="1" i="0" kern="1200" dirty="0">
                <a:solidFill>
                  <a:schemeClr val="tx1"/>
                </a:solidFill>
                <a:effectLst/>
                <a:latin typeface="+mn-lt"/>
                <a:cs typeface="Calibri" panose="020F0502020204030204"/>
              </a:rPr>
              <a:t>The practical aspects of our program:</a:t>
            </a:r>
          </a:p>
          <a:p>
            <a:pPr rtl="0">
              <a:buFont typeface="Arial" panose="020B0604020202020204" pitchFamily="34" charset="0"/>
            </a:pPr>
            <a:endParaRPr lang="en-US" sz="1200" b="0" i="0" kern="1200" dirty="0">
              <a:solidFill>
                <a:schemeClr val="tx1"/>
              </a:solidFill>
              <a:effectLst/>
              <a:latin typeface="+mn-lt"/>
              <a:cs typeface="Calibri" panose="020F0502020204030204"/>
            </a:endParaRPr>
          </a:p>
          <a:p>
            <a:pPr marL="171450" indent="-171450" rtl="0">
              <a:buFont typeface="Arial" panose="020B0604020202020204" pitchFamily="34" charset="0"/>
              <a:buChar char="•"/>
            </a:pPr>
            <a:r>
              <a:rPr lang="en-US" sz="1200" b="0" i="0" kern="1200" dirty="0">
                <a:solidFill>
                  <a:schemeClr val="tx1"/>
                </a:solidFill>
                <a:effectLst/>
                <a:latin typeface="+mn-lt"/>
                <a:cs typeface="Calibri" panose="020F0502020204030204"/>
              </a:rPr>
              <a:t>Program length: 30 minutes</a:t>
            </a:r>
          </a:p>
          <a:p>
            <a:pPr marL="171450" indent="-171450" rtl="0">
              <a:buFont typeface="Arial" panose="020B0604020202020204" pitchFamily="34" charset="0"/>
              <a:buChar char="•"/>
            </a:pPr>
            <a:r>
              <a:rPr lang="en-US" sz="1200" b="0" i="0" kern="1200" dirty="0">
                <a:solidFill>
                  <a:schemeClr val="tx1"/>
                </a:solidFill>
                <a:effectLst/>
                <a:latin typeface="+mn-lt"/>
                <a:cs typeface="Calibri" panose="020F0502020204030204"/>
              </a:rPr>
              <a:t>Doors closed, locked from outside, “YAK in session” sign posted</a:t>
            </a:r>
          </a:p>
          <a:p>
            <a:pPr marL="171450" indent="-171450" rtl="0">
              <a:buFont typeface="Arial" panose="020B0604020202020204" pitchFamily="34" charset="0"/>
              <a:buChar char="•"/>
            </a:pPr>
            <a:r>
              <a:rPr lang="en-US" sz="1200" b="0" i="0" kern="1200" dirty="0">
                <a:solidFill>
                  <a:schemeClr val="tx1"/>
                </a:solidFill>
                <a:effectLst/>
                <a:latin typeface="+mn-lt"/>
                <a:cs typeface="Calibri" panose="020F0502020204030204"/>
              </a:rPr>
              <a:t>We weren’t sure how many teens to expect our first year, so we had one long program for middle and high school students combined. We wanted to respect each age group’s unique needs, so we now have 1 session for middle schoolers and 1 session for high schoolers.</a:t>
            </a:r>
            <a:endParaRPr lang="en-US" dirty="0">
              <a:cs typeface="Calibri"/>
            </a:endParaRPr>
          </a:p>
          <a:p>
            <a:pPr marL="171450" lvl="0" indent="-171450">
              <a:buFont typeface="Arial" panose="020B0604020202020204" pitchFamily="34" charset="0"/>
              <a:buChar char="•"/>
            </a:pPr>
            <a:r>
              <a:rPr lang="en-US" dirty="0"/>
              <a:t>Community projects and special guests: Mikayla Hughes-Shaw *Miss Iowa 2018*</a:t>
            </a:r>
            <a:endParaRPr lang="en-US" dirty="0">
              <a:cs typeface="Calibri"/>
            </a:endParaRPr>
          </a:p>
          <a:p>
            <a:pPr marL="171450" lvl="0" indent="-171450">
              <a:buFont typeface="Arial" panose="020B0604020202020204" pitchFamily="34" charset="0"/>
              <a:buChar char="•"/>
            </a:pPr>
            <a:r>
              <a:rPr lang="en-US" dirty="0"/>
              <a:t>Opportunity for teen leadership</a:t>
            </a:r>
            <a:endParaRPr lang="en-US" dirty="0">
              <a:cs typeface="Calibri"/>
            </a:endParaRPr>
          </a:p>
          <a:p>
            <a:pPr marL="628650" lvl="1" indent="-171450">
              <a:buFont typeface="Arial" panose="020B0604020202020204" pitchFamily="34" charset="0"/>
              <a:buChar char="•"/>
            </a:pPr>
            <a:r>
              <a:rPr lang="en-US" dirty="0"/>
              <a:t>Helping state the guidelines</a:t>
            </a:r>
            <a:endParaRPr lang="en-US" dirty="0">
              <a:cs typeface="Calibri"/>
            </a:endParaRPr>
          </a:p>
          <a:p>
            <a:pPr marL="628650" lvl="1" indent="-171450">
              <a:buFont typeface="Arial" panose="020B0604020202020204" pitchFamily="34" charset="0"/>
              <a:buChar char="•"/>
            </a:pPr>
            <a:r>
              <a:rPr lang="en-US" dirty="0"/>
              <a:t>Setting up</a:t>
            </a:r>
            <a:endParaRPr lang="en-US" dirty="0">
              <a:cs typeface="Calibri"/>
            </a:endParaRPr>
          </a:p>
          <a:p>
            <a:pPr marL="628650" lvl="1" indent="-171450">
              <a:buFont typeface="Arial" panose="020B0604020202020204" pitchFamily="34" charset="0"/>
              <a:buChar char="•"/>
            </a:pPr>
            <a:r>
              <a:rPr lang="en-US" dirty="0"/>
              <a:t>Grabbing other teens to join</a:t>
            </a:r>
            <a:endParaRPr lang="en-US" dirty="0">
              <a:cs typeface="Calibri"/>
            </a:endParaRPr>
          </a:p>
          <a:p>
            <a:pPr marL="628650" lvl="1" indent="-171450">
              <a:buFont typeface="Arial" panose="020B0604020202020204" pitchFamily="34" charset="0"/>
              <a:buChar char="•"/>
            </a:pPr>
            <a:r>
              <a:rPr lang="en-US" dirty="0"/>
              <a:t>Suggested circle topics</a:t>
            </a:r>
            <a:endParaRPr lang="en-US" dirty="0">
              <a:cs typeface="Calibri"/>
            </a:endParaRPr>
          </a:p>
        </p:txBody>
      </p:sp>
      <p:sp>
        <p:nvSpPr>
          <p:cNvPr id="4" name="Slide Number Placeholder 3"/>
          <p:cNvSpPr>
            <a:spLocks noGrp="1"/>
          </p:cNvSpPr>
          <p:nvPr>
            <p:ph type="sldNum" sz="quarter" idx="5"/>
          </p:nvPr>
        </p:nvSpPr>
        <p:spPr/>
        <p:txBody>
          <a:bodyPr/>
          <a:lstStyle/>
          <a:p>
            <a:fld id="{B7BEFC78-5270-48C2-A645-76AABD047A4D}" type="slidenum">
              <a:rPr lang="en-US" smtClean="0"/>
              <a:t>18</a:t>
            </a:fld>
            <a:endParaRPr lang="en-US"/>
          </a:p>
        </p:txBody>
      </p:sp>
    </p:spTree>
    <p:extLst>
      <p:ext uri="{BB962C8B-B14F-4D97-AF65-F5344CB8AC3E}">
        <p14:creationId xmlns:p14="http://schemas.microsoft.com/office/powerpoint/2010/main" val="782023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I get teens to come? </a:t>
            </a:r>
            <a:endParaRPr lang="en-US" dirty="0"/>
          </a:p>
          <a:p>
            <a:pPr marL="285750" indent="-285750">
              <a:buFont typeface="Arial,Sans-Serif"/>
              <a:buChar char="•"/>
            </a:pPr>
            <a:r>
              <a:rPr lang="en-US" dirty="0"/>
              <a:t>Food: “I’m just here for the snacks” gives protection for teens who feel pressured to say they want to come to Y.A.K. </a:t>
            </a:r>
            <a:endParaRPr lang="en-US" dirty="0">
              <a:cs typeface="Calibri"/>
            </a:endParaRPr>
          </a:p>
          <a:p>
            <a:pPr marL="285750" indent="-285750">
              <a:buFont typeface="Arial,Sans-Serif"/>
              <a:buChar char="•"/>
            </a:pPr>
            <a:r>
              <a:rPr lang="en-US" dirty="0"/>
              <a:t>Word of mouth: teens inviting friends who may be experiencing hardships and feelings of isolation </a:t>
            </a:r>
            <a:endParaRPr lang="en-US" dirty="0">
              <a:cs typeface="Calibri"/>
            </a:endParaRPr>
          </a:p>
          <a:p>
            <a:pPr marL="285750" indent="-285750">
              <a:buFont typeface="Arial,Sans-Serif"/>
              <a:buChar char="•"/>
            </a:pPr>
            <a:r>
              <a:rPr lang="en-US" dirty="0"/>
              <a:t>Personal invitations given out by librarians</a:t>
            </a:r>
            <a:endParaRPr lang="en-US" dirty="0">
              <a:cs typeface="Calibri"/>
            </a:endParaRPr>
          </a:p>
          <a:p>
            <a:endParaRPr lang="en-US" b="1" dirty="0"/>
          </a:p>
          <a:p>
            <a:r>
              <a:rPr lang="en-US" sz="1200" b="1" i="0" kern="1200" dirty="0">
                <a:solidFill>
                  <a:schemeClr val="tx1"/>
                </a:solidFill>
                <a:effectLst/>
                <a:latin typeface="+mn-lt"/>
                <a:ea typeface="+mn-ea"/>
                <a:cs typeface="+mn-cs"/>
              </a:rPr>
              <a:t>People aren’t talking</a:t>
            </a:r>
            <a:r>
              <a:rPr lang="en-US" b="1" dirty="0"/>
              <a:t>?</a:t>
            </a:r>
            <a:endParaRPr lang="en-US" dirty="0">
              <a:cs typeface="Calibri"/>
            </a:endParaRPr>
          </a:p>
          <a:p>
            <a:pPr marL="285750" indent="-285750">
              <a:buFont typeface="Arial"/>
              <a:buChar char="•"/>
            </a:pPr>
            <a:r>
              <a:rPr lang="en-US" dirty="0"/>
              <a:t>Not</a:t>
            </a:r>
            <a:r>
              <a:rPr lang="en-US" sz="1200" b="0" i="0" kern="1200" dirty="0">
                <a:solidFill>
                  <a:schemeClr val="tx1"/>
                </a:solidFill>
                <a:effectLst/>
                <a:latin typeface="+mn-lt"/>
                <a:ea typeface="+mn-ea"/>
                <a:cs typeface="+mn-cs"/>
              </a:rPr>
              <a:t> necessarily a bad thing: lean into the silence! Check your own impulses!</a:t>
            </a:r>
            <a:endParaRPr lang="en-US" dirty="0">
              <a:cs typeface="Calibri" panose="020F0502020204030204"/>
            </a:endParaRPr>
          </a:p>
          <a:p>
            <a:pPr marL="285750" indent="-285750" rtl="0" fontAlgn="base">
              <a:buFont typeface="Arial"/>
              <a:buChar char="•"/>
            </a:pPr>
            <a:r>
              <a:rPr lang="en-US" sz="1200" b="0" i="0" kern="1200" dirty="0">
                <a:solidFill>
                  <a:schemeClr val="tx1"/>
                </a:solidFill>
                <a:effectLst/>
                <a:latin typeface="+mn-lt"/>
                <a:ea typeface="+mn-ea"/>
                <a:cs typeface="+mn-cs"/>
              </a:rPr>
              <a:t>Split into smaller groups within the larger circle</a:t>
            </a:r>
            <a:endParaRPr lang="en-US" sz="1200" b="0" i="0" kern="1200" dirty="0">
              <a:solidFill>
                <a:schemeClr val="tx1"/>
              </a:solidFill>
              <a:effectLst/>
              <a:latin typeface="+mn-lt"/>
              <a:cs typeface="Calibri" panose="020F0502020204030204"/>
            </a:endParaRPr>
          </a:p>
          <a:p>
            <a:pPr marL="285750" indent="-285750" rtl="0" fontAlgn="base">
              <a:buFont typeface="Arial"/>
              <a:buChar char="•"/>
            </a:pPr>
            <a:r>
              <a:rPr lang="en-US" sz="1200" b="0" i="0" kern="1200" dirty="0">
                <a:solidFill>
                  <a:schemeClr val="tx1"/>
                </a:solidFill>
                <a:effectLst/>
                <a:latin typeface="+mn-lt"/>
                <a:ea typeface="+mn-ea"/>
                <a:cs typeface="+mn-cs"/>
              </a:rPr>
              <a:t>May need more community building first, or a lighter prompt</a:t>
            </a:r>
            <a:endParaRPr lang="en-US" sz="1200" b="0" i="0" kern="1200" dirty="0">
              <a:solidFill>
                <a:schemeClr val="tx1"/>
              </a:solidFill>
              <a:effectLst/>
              <a:latin typeface="+mn-lt"/>
              <a:cs typeface="Calibri" panose="020F0502020204030204"/>
            </a:endParaRPr>
          </a:p>
          <a:p>
            <a:pPr marL="285750" indent="-285750">
              <a:buFont typeface="Arial"/>
              <a:buChar char="•"/>
            </a:pPr>
            <a:endParaRPr lang="en-US" dirty="0">
              <a:cs typeface="Calibri" panose="020F0502020204030204"/>
            </a:endParaRPr>
          </a:p>
          <a:p>
            <a:r>
              <a:rPr lang="en-US" b="1" dirty="0"/>
              <a:t>What if one person is talking more?</a:t>
            </a:r>
            <a:endParaRPr lang="en-US" dirty="0">
              <a:cs typeface="Calibri" panose="020F0502020204030204"/>
            </a:endParaRPr>
          </a:p>
          <a:p>
            <a:pPr marL="171450" indent="-171450">
              <a:buFont typeface="Arial,Sans-Serif"/>
              <a:buChar char="•"/>
            </a:pPr>
            <a:r>
              <a:rPr lang="en-US" dirty="0"/>
              <a:t>Facilitator: “Thank you for sharing with the circle! Who else wants to add to the circle today?”</a:t>
            </a:r>
            <a:endParaRPr lang="en-US" dirty="0">
              <a:cs typeface="Calibri"/>
            </a:endParaRPr>
          </a:p>
          <a:p>
            <a:pPr marL="171450" indent="-171450">
              <a:buFont typeface="Arial,Sans-Serif"/>
              <a:buChar char="•"/>
            </a:pPr>
            <a:r>
              <a:rPr lang="en-US" dirty="0"/>
              <a:t>Understanding that teen may be going through a rough time</a:t>
            </a:r>
            <a:endParaRPr lang="en-US" dirty="0">
              <a:cs typeface="Calibri"/>
            </a:endParaRPr>
          </a:p>
          <a:p>
            <a:pPr marL="171450" indent="-171450">
              <a:buFont typeface="Arial,Sans-Serif"/>
              <a:buChar char="•"/>
            </a:pPr>
            <a:endParaRPr lang="en-US" dirty="0">
              <a:cs typeface="Calibri"/>
            </a:endParaRPr>
          </a:p>
          <a:p>
            <a:r>
              <a:rPr lang="en-US" b="1" dirty="0"/>
              <a:t>What if the Talking Circle turns into a gossip session?</a:t>
            </a:r>
            <a:endParaRPr lang="en-US" dirty="0">
              <a:cs typeface="Calibri" panose="020F0502020204030204"/>
            </a:endParaRPr>
          </a:p>
          <a:p>
            <a:pPr marL="171450" indent="-171450">
              <a:buFont typeface="Arial,Sans-Serif"/>
              <a:buChar char="•"/>
            </a:pPr>
            <a:r>
              <a:rPr lang="en-US" dirty="0"/>
              <a:t>Refer to your guidelines and agreements</a:t>
            </a:r>
          </a:p>
          <a:p>
            <a:pPr marL="171450" indent="-171450">
              <a:buFont typeface="Arial,Sans-Serif"/>
              <a:buChar char="•"/>
            </a:pPr>
            <a:r>
              <a:rPr lang="en-US" dirty="0"/>
              <a:t>Gentle reminder as facilitator: “Are we speaking about our own experiences and emotions?”</a:t>
            </a:r>
            <a:endParaRPr lang="en-US" dirty="0">
              <a:cs typeface="Calibri"/>
            </a:endParaRPr>
          </a:p>
          <a:p>
            <a:pPr marL="171450" indent="-171450">
              <a:buFont typeface="Arial,Sans-Serif"/>
              <a:buChar char="•"/>
            </a:pPr>
            <a:r>
              <a:rPr lang="en-US" dirty="0">
                <a:cs typeface="Calibri"/>
              </a:rPr>
              <a:t>Use pseudonyms to avoid naming people directly</a:t>
            </a:r>
          </a:p>
          <a:p>
            <a:pPr fontAlgn="base"/>
            <a:endParaRPr lang="en-US" dirty="0"/>
          </a:p>
          <a:p>
            <a:r>
              <a:rPr lang="en-US" b="1" dirty="0"/>
              <a:t>How can I help with emotional </a:t>
            </a:r>
            <a:r>
              <a:rPr lang="en-US" sz="1200" b="1" i="0" kern="1200" dirty="0">
                <a:solidFill>
                  <a:schemeClr val="tx1"/>
                </a:solidFill>
                <a:effectLst/>
                <a:latin typeface="+mn-lt"/>
                <a:ea typeface="+mn-ea"/>
                <a:cs typeface="+mn-cs"/>
              </a:rPr>
              <a:t>literacy? </a:t>
            </a:r>
            <a:endParaRPr lang="en-US" b="1" dirty="0">
              <a:cs typeface="Calibri"/>
            </a:endParaRPr>
          </a:p>
          <a:p>
            <a:pPr marL="285750" indent="-285750" fontAlgn="base">
              <a:buFont typeface="Arial"/>
              <a:buChar char="•"/>
            </a:pPr>
            <a:r>
              <a:rPr lang="en-US" sz="1200" b="0" i="0" kern="1200" dirty="0">
                <a:solidFill>
                  <a:schemeClr val="tx1"/>
                </a:solidFill>
                <a:effectLst/>
                <a:latin typeface="+mn-lt"/>
                <a:ea typeface="+mn-ea"/>
                <a:cs typeface="+mn-cs"/>
              </a:rPr>
              <a:t>Purchase GROK Cards or make your own</a:t>
            </a:r>
            <a:r>
              <a:rPr lang="en-US" dirty="0"/>
              <a:t>: emotions</a:t>
            </a:r>
            <a:r>
              <a:rPr lang="en-US" sz="1200" b="0" i="0" kern="1200" dirty="0">
                <a:solidFill>
                  <a:schemeClr val="tx1"/>
                </a:solidFill>
                <a:effectLst/>
                <a:latin typeface="+mn-lt"/>
                <a:ea typeface="+mn-ea"/>
                <a:cs typeface="+mn-cs"/>
              </a:rPr>
              <a:t> and needs cards for both youth and adults</a:t>
            </a:r>
            <a:endParaRPr lang="en-US" dirty="0">
              <a:cs typeface="Calibri" panose="020F0502020204030204"/>
            </a:endParaRPr>
          </a:p>
          <a:p>
            <a:pPr marL="285750" indent="-285750">
              <a:buFont typeface="Arial"/>
              <a:buChar char="•"/>
            </a:pPr>
            <a:r>
              <a:rPr lang="en-US" sz="1200" b="0" i="0" kern="1200" dirty="0">
                <a:solidFill>
                  <a:schemeClr val="tx1"/>
                </a:solidFill>
                <a:effectLst/>
                <a:latin typeface="+mn-lt"/>
                <a:ea typeface="+mn-ea"/>
                <a:cs typeface="+mn-cs"/>
              </a:rPr>
              <a:t>So powerful and have really </a:t>
            </a:r>
            <a:r>
              <a:rPr lang="en-US" dirty="0"/>
              <a:t>resonated</a:t>
            </a:r>
            <a:r>
              <a:rPr lang="en-US" sz="1200" b="0" i="0" kern="1200" dirty="0">
                <a:solidFill>
                  <a:schemeClr val="tx1"/>
                </a:solidFill>
                <a:effectLst/>
                <a:latin typeface="+mn-lt"/>
                <a:ea typeface="+mn-ea"/>
                <a:cs typeface="+mn-cs"/>
              </a:rPr>
              <a:t> with the teens </a:t>
            </a:r>
            <a:endParaRPr lang="en-US" dirty="0">
              <a:cs typeface="Calibri"/>
            </a:endParaRPr>
          </a:p>
          <a:p>
            <a:pPr lvl="1">
              <a:buFont typeface="Arial" panose="020B0604020202020204" pitchFamily="34" charset="0"/>
            </a:pPr>
            <a:endParaRPr lang="en-US" dirty="0">
              <a:cs typeface="Calibri"/>
            </a:endParaRPr>
          </a:p>
          <a:p>
            <a:pPr marL="0" lvl="0" indent="0">
              <a:buFont typeface="Arial" panose="020B0604020202020204" pitchFamily="34" charset="0"/>
              <a:buNone/>
            </a:pPr>
            <a:r>
              <a:rPr lang="en-US" b="1" dirty="0"/>
              <a:t>What if someone wants to talk about Y.A.K. outside of Y.A.K.?</a:t>
            </a:r>
            <a:endParaRPr lang="en-US" dirty="0"/>
          </a:p>
          <a:p>
            <a:pPr marL="171450" indent="-171450">
              <a:buFont typeface="Arial" panose="020B0604020202020204" pitchFamily="34" charset="0"/>
              <a:buChar char="•"/>
            </a:pPr>
            <a:r>
              <a:rPr lang="en-US" dirty="0"/>
              <a:t>Ask permission: “Thank you for sharing that with me. Rachel would really know a lot about where to find resources for that. Would you be comfortable if I shared what you just told me with Rachel?"</a:t>
            </a:r>
            <a:endParaRPr lang="en-US" dirty="0">
              <a:cs typeface="Calibri"/>
            </a:endParaRPr>
          </a:p>
          <a:p>
            <a:pPr marL="171450" indent="-171450">
              <a:buFont typeface="Arial" panose="020B0604020202020204" pitchFamily="34" charset="0"/>
              <a:buChar char="•"/>
            </a:pPr>
            <a:r>
              <a:rPr lang="en-US" dirty="0">
                <a:cs typeface="Calibri"/>
              </a:rPr>
              <a:t>Keep it centered on your experiences, keep it general: “Hey, I just had this really great conversation and I learned this about myself.”</a:t>
            </a:r>
            <a:endParaRPr lang="en-US" dirty="0"/>
          </a:p>
          <a:p>
            <a:pPr marL="171450" indent="-171450">
              <a:buFont typeface="Arial" panose="020B0604020202020204" pitchFamily="34" charset="0"/>
              <a:buChar char="•"/>
            </a:pPr>
            <a:r>
              <a:rPr lang="en-US" dirty="0"/>
              <a:t>Teens can use general lessons learned, but they should respect guidelines and agreements because that's why they're there</a:t>
            </a:r>
            <a:endParaRPr lang="en-US" dirty="0">
              <a:cs typeface="Calibri"/>
            </a:endParaRPr>
          </a:p>
          <a:p>
            <a:pPr lvl="1" indent="0">
              <a:buFont typeface="Arial" panose="020B0604020202020204" pitchFamily="34" charset="0"/>
              <a:buNone/>
            </a:pPr>
            <a:endParaRPr lang="en-US" dirty="0">
              <a:cs typeface="Calibri"/>
            </a:endParaRPr>
          </a:p>
          <a:p>
            <a:pPr indent="0">
              <a:buFont typeface="Arial" panose="020B0604020202020204" pitchFamily="34" charset="0"/>
              <a:buNone/>
            </a:pPr>
            <a:endParaRPr lang="en-US" b="1" dirty="0">
              <a:cs typeface="Calibri"/>
            </a:endParaRPr>
          </a:p>
          <a:p>
            <a:pPr indent="0">
              <a:buFontTx/>
              <a:buNone/>
            </a:pPr>
            <a:endParaRPr lang="en-US" dirty="0">
              <a:cs typeface="Calibri"/>
            </a:endParaRPr>
          </a:p>
        </p:txBody>
      </p:sp>
      <p:sp>
        <p:nvSpPr>
          <p:cNvPr id="4" name="Slide Number Placeholder 3"/>
          <p:cNvSpPr>
            <a:spLocks noGrp="1"/>
          </p:cNvSpPr>
          <p:nvPr>
            <p:ph type="sldNum" sz="quarter" idx="5"/>
          </p:nvPr>
        </p:nvSpPr>
        <p:spPr/>
        <p:txBody>
          <a:bodyPr/>
          <a:lstStyle/>
          <a:p>
            <a:fld id="{B7BEFC78-5270-48C2-A645-76AABD047A4D}" type="slidenum">
              <a:rPr lang="en-US" smtClean="0"/>
              <a:t>19</a:t>
            </a:fld>
            <a:endParaRPr lang="en-US"/>
          </a:p>
        </p:txBody>
      </p:sp>
    </p:spTree>
    <p:extLst>
      <p:ext uri="{BB962C8B-B14F-4D97-AF65-F5344CB8AC3E}">
        <p14:creationId xmlns:p14="http://schemas.microsoft.com/office/powerpoint/2010/main" val="263919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presentation about talking circles and their implementation in our public library programming for teens. Our specific program is called Y.A.K., which stands for “Youth Advocating Kindness.”</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7BEFC78-5270-48C2-A645-76AABD047A4D}" type="slidenum">
              <a:rPr lang="en-US" smtClean="0"/>
              <a:t>2</a:t>
            </a:fld>
            <a:endParaRPr lang="en-US"/>
          </a:p>
        </p:txBody>
      </p:sp>
    </p:spTree>
    <p:extLst>
      <p:ext uri="{BB962C8B-B14F-4D97-AF65-F5344CB8AC3E}">
        <p14:creationId xmlns:p14="http://schemas.microsoft.com/office/powerpoint/2010/main" val="863013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2400" b="1" dirty="0">
                <a:cs typeface="Calibri"/>
              </a:rPr>
              <a:t>Our program does not have to be your program! Figure out what works for you and your community.</a:t>
            </a:r>
            <a:endParaRPr lang="en-US" sz="2400" b="1" dirty="0"/>
          </a:p>
          <a:p>
            <a:endParaRPr lang="en-US" sz="2400" b="1" dirty="0"/>
          </a:p>
          <a:p>
            <a:r>
              <a:rPr lang="en-US" sz="2400" b="1" dirty="0"/>
              <a:t>Take inspiration and tailor it: </a:t>
            </a:r>
            <a:r>
              <a:rPr lang="en-US" dirty="0"/>
              <a:t>Our next step after learning about Talking Circles was reaching out to community partners who were using the Talking Circle model. I went to a faith-based organization and learned about the GROK cards. I learned about classroom talking circles and learned language from a residential facility. Essentially, we borrowed from everyone to make it work for us. So you can borrow from us to make it fit your community and your needs. There are also plenty of online resources, like this webinar we found on the YALSA site! It is free to view if you are a YALSA member. It was SUPER helpful for us because it was a specific example of the Talking Circle model used with teens in libraries.</a:t>
            </a:r>
            <a:endParaRPr lang="en-US" sz="2400" b="1" dirty="0">
              <a:cs typeface="+mn-lt"/>
            </a:endParaRPr>
          </a:p>
        </p:txBody>
      </p:sp>
      <p:sp>
        <p:nvSpPr>
          <p:cNvPr id="4" name="Slide Number Placeholder 3"/>
          <p:cNvSpPr>
            <a:spLocks noGrp="1"/>
          </p:cNvSpPr>
          <p:nvPr>
            <p:ph type="sldNum" sz="quarter" idx="5"/>
          </p:nvPr>
        </p:nvSpPr>
        <p:spPr/>
        <p:txBody>
          <a:bodyPr/>
          <a:lstStyle/>
          <a:p>
            <a:fld id="{B7BEFC78-5270-48C2-A645-76AABD047A4D}" type="slidenum">
              <a:rPr lang="en-US" smtClean="0"/>
              <a:t>20</a:t>
            </a:fld>
            <a:endParaRPr lang="en-US"/>
          </a:p>
        </p:txBody>
      </p:sp>
    </p:spTree>
    <p:extLst>
      <p:ext uri="{BB962C8B-B14F-4D97-AF65-F5344CB8AC3E}">
        <p14:creationId xmlns:p14="http://schemas.microsoft.com/office/powerpoint/2010/main" val="3825622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2000" b="1" dirty="0"/>
              <a:t>To summarize:</a:t>
            </a:r>
          </a:p>
          <a:p>
            <a:pPr marL="0" lvl="0" indent="0">
              <a:buFont typeface="Arial" panose="020B0604020202020204" pitchFamily="34" charset="0"/>
              <a:buNone/>
            </a:pPr>
            <a:endParaRPr lang="en-US" sz="2000" b="1" dirty="0"/>
          </a:p>
          <a:p>
            <a:pPr marL="0" lvl="0" indent="0">
              <a:buFont typeface="Arial" panose="020B0604020202020204" pitchFamily="34" charset="0"/>
              <a:buNone/>
            </a:pPr>
            <a:r>
              <a:rPr lang="en-US" sz="2000" b="1" dirty="0"/>
              <a:t>First few weeks are about…</a:t>
            </a:r>
          </a:p>
          <a:p>
            <a:pPr marL="342900" lvl="0" indent="-342900">
              <a:buFont typeface="Arial" panose="020B0604020202020204" pitchFamily="34" charset="0"/>
              <a:buChar char="•"/>
            </a:pPr>
            <a:r>
              <a:rPr lang="en-US" sz="2000" dirty="0"/>
              <a:t>Introduction to talking circles</a:t>
            </a:r>
            <a:endParaRPr lang="en-US" sz="2000" dirty="0">
              <a:cs typeface="Calibri"/>
            </a:endParaRPr>
          </a:p>
          <a:p>
            <a:pPr marL="342900" lvl="0" indent="-342900">
              <a:buFont typeface="Arial" panose="020B0604020202020204" pitchFamily="34" charset="0"/>
              <a:buChar char="•"/>
            </a:pPr>
            <a:r>
              <a:rPr lang="en-US" sz="2000" dirty="0"/>
              <a:t>Getting to know each other</a:t>
            </a:r>
            <a:endParaRPr lang="en-US" sz="2000" dirty="0">
              <a:cs typeface="Calibri"/>
            </a:endParaRPr>
          </a:p>
          <a:p>
            <a:pPr marL="342900" lvl="0" indent="-342900">
              <a:buFont typeface="Arial" panose="020B0604020202020204" pitchFamily="34" charset="0"/>
              <a:buChar char="•"/>
            </a:pPr>
            <a:r>
              <a:rPr lang="en-US" sz="2000" dirty="0"/>
              <a:t>Low risk prompts that are fun to answer</a:t>
            </a:r>
            <a:endParaRPr lang="en-US" sz="2000" dirty="0">
              <a:cs typeface="Calibri"/>
            </a:endParaRPr>
          </a:p>
          <a:p>
            <a:pPr marL="342900" lvl="0" indent="-342900">
              <a:buFont typeface="Arial" panose="020B0604020202020204" pitchFamily="34" charset="0"/>
              <a:buChar char="•"/>
            </a:pPr>
            <a:r>
              <a:rPr lang="en-US" sz="2000" dirty="0"/>
              <a:t>Building trust among each other</a:t>
            </a:r>
            <a:br>
              <a:rPr lang="en-US" sz="2000" dirty="0">
                <a:cs typeface="+mn-lt"/>
              </a:rPr>
            </a:br>
            <a:endParaRPr lang="en-US" sz="2000" dirty="0"/>
          </a:p>
          <a:p>
            <a:pPr marL="0" lvl="0" indent="0">
              <a:buFont typeface="Arial" panose="020B0604020202020204" pitchFamily="34" charset="0"/>
              <a:buNone/>
            </a:pPr>
            <a:r>
              <a:rPr lang="en-US" sz="2000" b="1" dirty="0">
                <a:cs typeface="Calibri"/>
              </a:rPr>
              <a:t>Which then…</a:t>
            </a:r>
          </a:p>
          <a:p>
            <a:pPr marL="342900" indent="-342900">
              <a:buFont typeface="Arial" panose="020B0604020202020204" pitchFamily="34" charset="0"/>
              <a:buChar char="•"/>
            </a:pPr>
            <a:r>
              <a:rPr lang="en-US" sz="2000" dirty="0"/>
              <a:t>Builds community and a place for vulnerability</a:t>
            </a:r>
            <a:endParaRPr lang="en-US" sz="2000" dirty="0">
              <a:cs typeface="Calibri"/>
            </a:endParaRPr>
          </a:p>
          <a:p>
            <a:pPr marL="342900" lvl="0" indent="-342900">
              <a:buFont typeface="Arial" panose="020B0604020202020204" pitchFamily="34" charset="0"/>
              <a:buChar char="•"/>
            </a:pPr>
            <a:r>
              <a:rPr lang="en-US" sz="2000" dirty="0"/>
              <a:t>Repairs harm if necessary</a:t>
            </a:r>
            <a:endParaRPr lang="en-US" sz="2000" dirty="0">
              <a:cs typeface="+mn-lt"/>
            </a:endParaRPr>
          </a:p>
          <a:p>
            <a:pPr marL="342900" indent="-342900">
              <a:buFont typeface="Arial" panose="020B0604020202020204" pitchFamily="34" charset="0"/>
              <a:buChar char="•"/>
            </a:pPr>
            <a:r>
              <a:rPr lang="en-US" sz="2000" dirty="0">
                <a:cs typeface="Calibri"/>
              </a:rPr>
              <a:t>Does preventative work</a:t>
            </a:r>
          </a:p>
          <a:p>
            <a:pPr marL="342900" indent="-342900">
              <a:buFont typeface="Arial" panose="020B0604020202020204" pitchFamily="34" charset="0"/>
              <a:buChar char="•"/>
            </a:pPr>
            <a:endParaRPr lang="en-US" sz="2000" dirty="0">
              <a:cs typeface="Calibri"/>
            </a:endParaRPr>
          </a:p>
          <a:p>
            <a:pPr marL="0" indent="0">
              <a:buFont typeface="Arial" panose="020B0604020202020204" pitchFamily="34" charset="0"/>
              <a:buNone/>
            </a:pPr>
            <a:r>
              <a:rPr lang="en-US" sz="2000" dirty="0">
                <a:cs typeface="Calibri"/>
              </a:rPr>
              <a:t>Having these relationships, this model of empathy and community, will naturally decrease negative behavior; when issues arise, Talking Circles give a structure and framework to talk about it. To have an open dialog, to speak real and listen real together. These skills impact teens not only in the library, but also beyond.</a:t>
            </a:r>
          </a:p>
          <a:p>
            <a:pPr marL="0" lvl="0" indent="0">
              <a:buFont typeface="Arial" panose="020B0604020202020204" pitchFamily="34" charset="0"/>
              <a:buNone/>
            </a:pPr>
            <a:endParaRPr lang="en-US" sz="2000"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7BEFC78-5270-48C2-A645-76AABD047A4D}" type="slidenum">
              <a:rPr lang="en-US" smtClean="0"/>
              <a:t>21</a:t>
            </a:fld>
            <a:endParaRPr lang="en-US"/>
          </a:p>
        </p:txBody>
      </p:sp>
    </p:spTree>
    <p:extLst>
      <p:ext uri="{BB962C8B-B14F-4D97-AF65-F5344CB8AC3E}">
        <p14:creationId xmlns:p14="http://schemas.microsoft.com/office/powerpoint/2010/main" val="78967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reach out with any questions or comments. Thank you!</a:t>
            </a:r>
          </a:p>
        </p:txBody>
      </p:sp>
      <p:sp>
        <p:nvSpPr>
          <p:cNvPr id="4" name="Slide Number Placeholder 3"/>
          <p:cNvSpPr>
            <a:spLocks noGrp="1"/>
          </p:cNvSpPr>
          <p:nvPr>
            <p:ph type="sldNum" sz="quarter" idx="5"/>
          </p:nvPr>
        </p:nvSpPr>
        <p:spPr/>
        <p:txBody>
          <a:bodyPr/>
          <a:lstStyle/>
          <a:p>
            <a:fld id="{B7BEFC78-5270-48C2-A645-76AABD047A4D}" type="slidenum">
              <a:rPr lang="en-US" smtClean="0"/>
              <a:t>22</a:t>
            </a:fld>
            <a:endParaRPr lang="en-US"/>
          </a:p>
        </p:txBody>
      </p:sp>
    </p:spTree>
    <p:extLst>
      <p:ext uri="{BB962C8B-B14F-4D97-AF65-F5344CB8AC3E}">
        <p14:creationId xmlns:p14="http://schemas.microsoft.com/office/powerpoint/2010/main" val="28445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necessary to acknowledge our perspectives. We're certainly not the experts, and our perspectives are limited to our life experiences.</a:t>
            </a:r>
          </a:p>
          <a:p>
            <a:r>
              <a:rPr lang="en-US" dirty="0">
                <a:cs typeface="Calibri"/>
              </a:rPr>
              <a:t>This is in contrast to our teens, who come from a variety of backgrounds, genders, abilities, and racial identities. Our Talking Circle program aims to build a space in which teens can be vulnerable, open, and honest. Having an understanding of our own privilege and authority in relation to our teens is SO important to consider in Talking Circles and in all aspects of librarianship. This is a continual process of unlearning biases, owning up to mistakes, seeking further education, and listening to community advocates.</a:t>
            </a:r>
          </a:p>
          <a:p>
            <a:endParaRPr lang="en-US" dirty="0">
              <a:cs typeface="Calibri"/>
            </a:endParaRPr>
          </a:p>
          <a:p>
            <a:r>
              <a:rPr lang="en-US" dirty="0">
                <a:cs typeface="Calibri"/>
              </a:rPr>
              <a:t>We’d also like to acknowledge that the</a:t>
            </a:r>
            <a:r>
              <a:rPr lang="en-US" sz="1200" b="0" i="0" kern="1200" dirty="0">
                <a:solidFill>
                  <a:schemeClr val="tx1"/>
                </a:solidFill>
                <a:effectLst/>
                <a:latin typeface="+mn-lt"/>
                <a:ea typeface="+mn-ea"/>
                <a:cs typeface="+mn-cs"/>
              </a:rPr>
              <a:t> Circle process that many non-Native people are using today is rooted in the tradition of talking Circles that Indigenous Peoples in North America use and have used for centuries. Different Native Peoples practice different forms of the Circle process. We want to respectfully acknowledge the origin of Circle history and implementation as we share how we interpret it in our community.</a:t>
            </a:r>
            <a:endParaRPr lang="en-US" dirty="0">
              <a:cs typeface="Calibri"/>
            </a:endParaRPr>
          </a:p>
          <a:p>
            <a:endParaRPr lang="en-US" dirty="0"/>
          </a:p>
          <a:p>
            <a:r>
              <a:rPr lang="en-US" sz="1200" b="0" i="0" kern="1200" dirty="0">
                <a:solidFill>
                  <a:schemeClr val="tx1"/>
                </a:solidFill>
                <a:effectLst/>
                <a:latin typeface="+mn-lt"/>
                <a:ea typeface="+mn-ea"/>
                <a:cs typeface="+mn-cs"/>
              </a:rPr>
              <a:t>We’d also like to respectfully acknowledge the Quapaw </a:t>
            </a:r>
            <a:r>
              <a:rPr lang="en-US" dirty="0"/>
              <a:t>and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Chikashsha</a:t>
            </a:r>
            <a:r>
              <a:rPr lang="en-US" dirty="0"/>
              <a:t> Yaki </a:t>
            </a:r>
            <a:r>
              <a:rPr lang="en-US" sz="1200" b="0" i="0" kern="1200" dirty="0">
                <a:solidFill>
                  <a:schemeClr val="tx1"/>
                </a:solidFill>
                <a:effectLst/>
                <a:latin typeface="+mn-lt"/>
                <a:ea typeface="+mn-ea"/>
                <a:cs typeface="+mn-cs"/>
              </a:rPr>
              <a:t>People, who have stewarded this land throughout the generations.</a:t>
            </a:r>
            <a:endParaRPr lang="en-US" dirty="0">
              <a:cs typeface="Calibri"/>
            </a:endParaRPr>
          </a:p>
        </p:txBody>
      </p:sp>
      <p:sp>
        <p:nvSpPr>
          <p:cNvPr id="4" name="Slide Number Placeholder 3"/>
          <p:cNvSpPr>
            <a:spLocks noGrp="1"/>
          </p:cNvSpPr>
          <p:nvPr>
            <p:ph type="sldNum" sz="quarter" idx="5"/>
          </p:nvPr>
        </p:nvSpPr>
        <p:spPr/>
        <p:txBody>
          <a:bodyPr/>
          <a:lstStyle/>
          <a:p>
            <a:fld id="{B7BEFC78-5270-48C2-A645-76AABD047A4D}" type="slidenum">
              <a:rPr lang="en-US" smtClean="0"/>
              <a:t>3</a:t>
            </a:fld>
            <a:endParaRPr lang="en-US"/>
          </a:p>
        </p:txBody>
      </p:sp>
    </p:spTree>
    <p:extLst>
      <p:ext uri="{BB962C8B-B14F-4D97-AF65-F5344CB8AC3E}">
        <p14:creationId xmlns:p14="http://schemas.microsoft.com/office/powerpoint/2010/main" val="316636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r>
              <a:rPr lang="en-US" dirty="0"/>
              <a:t>Marion Public Library</a:t>
            </a:r>
          </a:p>
          <a:p>
            <a:pPr marL="171450" indent="-171450">
              <a:buFont typeface="Arial" panose="020B0604020202020204" pitchFamily="34" charset="0"/>
              <a:buChar char="•"/>
            </a:pPr>
            <a:r>
              <a:rPr lang="en-US" dirty="0"/>
              <a:t>Marion, IA (service population: 40,000 -- doubled since 2000)</a:t>
            </a:r>
            <a:endParaRPr lang="en-US" dirty="0">
              <a:cs typeface="Calibri"/>
            </a:endParaRPr>
          </a:p>
          <a:p>
            <a:pPr marL="171450" indent="-171450">
              <a:buFont typeface="Arial" panose="020B0604020202020204" pitchFamily="34" charset="0"/>
              <a:buChar char="•"/>
            </a:pPr>
            <a:r>
              <a:rPr lang="en-US" dirty="0"/>
              <a:t>Adjacent to Cedar Rapids, IA and part of the Metro Library Network</a:t>
            </a:r>
            <a:endParaRPr lang="en-US" dirty="0">
              <a:cs typeface="Calibri" panose="020F0502020204030204"/>
            </a:endParaRPr>
          </a:p>
          <a:p>
            <a:pPr marL="171450" indent="-171450">
              <a:buFont typeface="Arial" panose="020B0604020202020204" pitchFamily="34" charset="0"/>
              <a:buChar char="•"/>
            </a:pPr>
            <a:r>
              <a:rPr lang="en-US" dirty="0"/>
              <a:t>About 1,000 patrons of all ages visit daily</a:t>
            </a:r>
            <a:endParaRPr lang="en-US" dirty="0">
              <a:cs typeface="Calibri"/>
            </a:endParaRPr>
          </a:p>
          <a:p>
            <a:pPr marL="0" indent="0">
              <a:buFont typeface="Arial,Sans-Serif"/>
              <a:buNone/>
            </a:pPr>
            <a:endParaRPr lang="en-US" dirty="0"/>
          </a:p>
          <a:p>
            <a:pPr marL="0" indent="0">
              <a:buFont typeface="Arial,Sans-Serif"/>
              <a:buNone/>
            </a:pPr>
            <a:r>
              <a:rPr lang="en-US" dirty="0"/>
              <a:t>Teens @ MPL</a:t>
            </a:r>
            <a:endParaRPr lang="en-US" dirty="0">
              <a:cs typeface="Calibri"/>
            </a:endParaRPr>
          </a:p>
          <a:p>
            <a:pPr marL="171450" indent="-171450">
              <a:buFont typeface="Arial" panose="020B0604020202020204" pitchFamily="34" charset="0"/>
              <a:buChar char="•"/>
            </a:pPr>
            <a:r>
              <a:rPr lang="en-US" dirty="0"/>
              <a:t>"Teens" = middle and high school </a:t>
            </a:r>
          </a:p>
          <a:p>
            <a:pPr marL="171450" indent="-171450">
              <a:buFont typeface="Arial" panose="020B0604020202020204" pitchFamily="34" charset="0"/>
              <a:buChar char="•"/>
            </a:pPr>
            <a:r>
              <a:rPr lang="en-US" dirty="0">
                <a:cs typeface="Calibri"/>
              </a:rPr>
              <a:t>Two school districts in Marion</a:t>
            </a:r>
          </a:p>
          <a:p>
            <a:pPr marL="171450" lvl="0" indent="-171450">
              <a:buFont typeface="Arial" panose="020B0604020202020204" pitchFamily="34" charset="0"/>
              <a:buChar char="•"/>
            </a:pPr>
            <a:r>
              <a:rPr lang="en-US" dirty="0"/>
              <a:t>2 blocks from Vernon Middle School</a:t>
            </a:r>
            <a:endParaRPr lang="en-US" dirty="0">
              <a:cs typeface="Calibri"/>
            </a:endParaRPr>
          </a:p>
          <a:p>
            <a:pPr marL="171450" lvl="0" indent="-171450">
              <a:buFont typeface="Arial" panose="020B0604020202020204" pitchFamily="34" charset="0"/>
              <a:buChar char="•"/>
            </a:pPr>
            <a:r>
              <a:rPr lang="en-US" dirty="0"/>
              <a:t>Before: daily, after-school programs </a:t>
            </a:r>
            <a:endParaRPr lang="en-US" dirty="0">
              <a:cs typeface="Calibri" panose="020F0502020204030204"/>
            </a:endParaRPr>
          </a:p>
          <a:p>
            <a:pPr marL="171450" lvl="0" indent="-171450">
              <a:buFont typeface="Arial" panose="020B0604020202020204" pitchFamily="34" charset="0"/>
              <a:buChar char="•"/>
            </a:pPr>
            <a:r>
              <a:rPr lang="en-US" dirty="0"/>
              <a:t>Now:</a:t>
            </a:r>
            <a:endParaRPr lang="en-US" dirty="0">
              <a:cs typeface="Calibri"/>
            </a:endParaRPr>
          </a:p>
          <a:p>
            <a:pPr marL="628650" lvl="1" indent="-171450">
              <a:buFont typeface="Arial" panose="020B0604020202020204" pitchFamily="34" charset="0"/>
              <a:buChar char="•"/>
            </a:pPr>
            <a:r>
              <a:rPr lang="en-US" dirty="0"/>
              <a:t>New Teen Space created May 2019</a:t>
            </a:r>
            <a:endParaRPr lang="en-US" dirty="0">
              <a:cs typeface="Calibri" panose="020F0502020204030204"/>
            </a:endParaRPr>
          </a:p>
          <a:p>
            <a:pPr marL="628650" lvl="1" indent="-171450">
              <a:buFont typeface="Arial" panose="020B0604020202020204" pitchFamily="34" charset="0"/>
              <a:buChar char="•"/>
            </a:pPr>
            <a:r>
              <a:rPr lang="en-US" dirty="0"/>
              <a:t>Average 20-40 teens every day after school</a:t>
            </a:r>
            <a:endParaRPr lang="en-US" dirty="0">
              <a:cs typeface="Calibri"/>
            </a:endParaRPr>
          </a:p>
          <a:p>
            <a:pPr marL="0" lvl="0" indent="0">
              <a:buFont typeface="Arial" panose="020B0604020202020204" pitchFamily="34" charset="0"/>
              <a:buNone/>
            </a:pPr>
            <a:endParaRPr lang="en-US" dirty="0"/>
          </a:p>
          <a:p>
            <a:pPr marL="1200150" lvl="2" indent="-285750">
              <a:buFont typeface="Wingdings,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7BEFC78-5270-48C2-A645-76AABD047A4D}" type="slidenum">
              <a:rPr lang="en-US"/>
              <a:t>4</a:t>
            </a:fld>
            <a:endParaRPr lang="en-US"/>
          </a:p>
        </p:txBody>
      </p:sp>
    </p:spTree>
    <p:extLst>
      <p:ext uri="{BB962C8B-B14F-4D97-AF65-F5344CB8AC3E}">
        <p14:creationId xmlns:p14="http://schemas.microsoft.com/office/powerpoint/2010/main" val="823687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teens = more amazingness… and more behavior, both positive and negative. Behavior included more minor offenses, such as being “too loud” or “rambunctious,” but also included physical fighting and racial slurs.</a:t>
            </a:r>
            <a:r>
              <a:rPr lang="en-US" dirty="0">
                <a:cs typeface="+mn-cs"/>
              </a:rPr>
              <a:t> </a:t>
            </a:r>
            <a:r>
              <a:rPr lang="en-US" dirty="0">
                <a:cs typeface="+mn-lt"/>
              </a:rPr>
              <a:t>Part of this was because there were only two free places in Marion for teens to hang out: the library and the park. What kind of message did this send to teens?</a:t>
            </a:r>
            <a:br>
              <a:rPr lang="en-US" dirty="0">
                <a:cs typeface="+mn-lt"/>
              </a:rPr>
            </a:br>
            <a:endParaRPr lang="en-US" dirty="0">
              <a:cs typeface="+mn-lt"/>
            </a:endParaRPr>
          </a:p>
          <a:p>
            <a:r>
              <a:rPr lang="en-US" dirty="0">
                <a:cs typeface="Calibri"/>
              </a:rPr>
              <a:t>Because of this, we wanted to find a program that would primarily focus on building community and relationships and carve out a space just for teen voices. Historically, there was a neutral to negative relationship between staff and teen patrons, and we wanted to rebuild some of those relationships. Also, as teens got more comfortable with teen staff, they told us about issues within their lives and feelings of isolation. They felt like they were the only ones who felt this way. Each teen's circumstances and experiences are unique, but we wanted a program that would allow teens to come together and meaningfully discuss issues, if they wanted.</a:t>
            </a:r>
          </a:p>
          <a:p>
            <a:endParaRPr lang="en-US" dirty="0">
              <a:cs typeface="Calibri"/>
            </a:endParaRPr>
          </a:p>
          <a:p>
            <a:r>
              <a:rPr lang="en-US" dirty="0"/>
              <a:t>So, in all of this, we were asking ourselves: How can we build an empathic community? How can we build and repair relationships at the library and beyond? And we found… TALKING CIRCLES!</a:t>
            </a:r>
            <a:endParaRPr lang="en-US" dirty="0">
              <a:cs typeface="Calibri"/>
            </a:endParaRPr>
          </a:p>
        </p:txBody>
      </p:sp>
      <p:sp>
        <p:nvSpPr>
          <p:cNvPr id="4" name="Slide Number Placeholder 3"/>
          <p:cNvSpPr>
            <a:spLocks noGrp="1"/>
          </p:cNvSpPr>
          <p:nvPr>
            <p:ph type="sldNum" sz="quarter" idx="5"/>
          </p:nvPr>
        </p:nvSpPr>
        <p:spPr/>
        <p:txBody>
          <a:bodyPr/>
          <a:lstStyle/>
          <a:p>
            <a:fld id="{B7BEFC78-5270-48C2-A645-76AABD047A4D}" type="slidenum">
              <a:rPr lang="en-US"/>
              <a:t>5</a:t>
            </a:fld>
            <a:endParaRPr lang="en-US"/>
          </a:p>
        </p:txBody>
      </p:sp>
    </p:spTree>
    <p:extLst>
      <p:ext uri="{BB962C8B-B14F-4D97-AF65-F5344CB8AC3E}">
        <p14:creationId xmlns:p14="http://schemas.microsoft.com/office/powerpoint/2010/main" val="3996176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this point, we asked for volunteers to participate in a Talking Circle.</a:t>
            </a:r>
          </a:p>
        </p:txBody>
      </p:sp>
      <p:sp>
        <p:nvSpPr>
          <p:cNvPr id="4" name="Slide Number Placeholder 3"/>
          <p:cNvSpPr>
            <a:spLocks noGrp="1"/>
          </p:cNvSpPr>
          <p:nvPr>
            <p:ph type="sldNum" sz="quarter" idx="5"/>
          </p:nvPr>
        </p:nvSpPr>
        <p:spPr/>
        <p:txBody>
          <a:bodyPr/>
          <a:lstStyle/>
          <a:p>
            <a:fld id="{B7BEFC78-5270-48C2-A645-76AABD047A4D}" type="slidenum">
              <a:rPr lang="en-US"/>
              <a:t>6</a:t>
            </a:fld>
            <a:endParaRPr lang="en-US"/>
          </a:p>
        </p:txBody>
      </p:sp>
    </p:spTree>
    <p:extLst>
      <p:ext uri="{BB962C8B-B14F-4D97-AF65-F5344CB8AC3E}">
        <p14:creationId xmlns:p14="http://schemas.microsoft.com/office/powerpoint/2010/main" val="330051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our program’s framework—not set in stone, but this is what works for us. Take and use or modify as needed.</a:t>
            </a:r>
            <a:endParaRPr lang="en-US" dirty="0"/>
          </a:p>
        </p:txBody>
      </p:sp>
      <p:sp>
        <p:nvSpPr>
          <p:cNvPr id="4" name="Slide Number Placeholder 3"/>
          <p:cNvSpPr>
            <a:spLocks noGrp="1"/>
          </p:cNvSpPr>
          <p:nvPr>
            <p:ph type="sldNum" sz="quarter" idx="5"/>
          </p:nvPr>
        </p:nvSpPr>
        <p:spPr/>
        <p:txBody>
          <a:bodyPr/>
          <a:lstStyle/>
          <a:p>
            <a:fld id="{B7BEFC78-5270-48C2-A645-76AABD047A4D}" type="slidenum">
              <a:rPr lang="en-US"/>
              <a:t>7</a:t>
            </a:fld>
            <a:endParaRPr lang="en-US"/>
          </a:p>
        </p:txBody>
      </p:sp>
    </p:spTree>
    <p:extLst>
      <p:ext uri="{BB962C8B-B14F-4D97-AF65-F5344CB8AC3E}">
        <p14:creationId xmlns:p14="http://schemas.microsoft.com/office/powerpoint/2010/main" val="90908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Space</a:t>
            </a:r>
          </a:p>
          <a:p>
            <a:pPr marL="342900" indent="-342900">
              <a:buFont typeface="Arial,Sans-Serif"/>
              <a:buChar char="•"/>
            </a:pPr>
            <a:r>
              <a:rPr lang="en-US" dirty="0"/>
              <a:t>Room that is as private as possible with as few distractions as possible</a:t>
            </a:r>
          </a:p>
          <a:p>
            <a:pPr marL="342900" indent="-342900">
              <a:buFont typeface="Arial,Sans-Serif"/>
              <a:buChar char="•"/>
            </a:pPr>
            <a:r>
              <a:rPr lang="en-US" dirty="0"/>
              <a:t>Don’t want other people to be able to see in, especially parents or peers </a:t>
            </a:r>
          </a:p>
          <a:p>
            <a:pPr marL="342900" indent="-342900">
              <a:buFont typeface="Arial,Sans-Serif"/>
              <a:buChar char="•"/>
            </a:pPr>
            <a:r>
              <a:rPr lang="en-US" dirty="0"/>
              <a:t>Create a zone if in large room</a:t>
            </a:r>
          </a:p>
          <a:p>
            <a:pPr marL="342900" indent="-342900">
              <a:buFont typeface="Arial,Sans-Serif"/>
              <a:buChar char="•"/>
            </a:pPr>
            <a:r>
              <a:rPr lang="en-US" dirty="0"/>
              <a:t>Dim lights if possible</a:t>
            </a:r>
          </a:p>
          <a:p>
            <a:pPr marL="342900" indent="-342900">
              <a:buFont typeface="Arial,Sans-Serif"/>
              <a:buChar char="•"/>
            </a:pPr>
            <a:r>
              <a:rPr lang="en-US" dirty="0"/>
              <a:t>Whiteboard, chalkboard</a:t>
            </a:r>
          </a:p>
          <a:p>
            <a:pPr marL="342900" indent="-342900">
              <a:buFont typeface="Arial,Sans-Serif"/>
              <a:buChar char="•"/>
            </a:pPr>
            <a:endParaRPr lang="en-US" dirty="0"/>
          </a:p>
          <a:p>
            <a:r>
              <a:rPr lang="en-US" dirty="0"/>
              <a:t>Circle</a:t>
            </a:r>
          </a:p>
          <a:p>
            <a:pPr marL="342900" indent="-342900">
              <a:buFont typeface="Arial,Sans-Serif"/>
              <a:buChar char="•"/>
            </a:pPr>
            <a:r>
              <a:rPr lang="en-US" dirty="0"/>
              <a:t>Form a circle with chairs, pillows, carpet squares, or indicate the space when teens arrive</a:t>
            </a:r>
          </a:p>
          <a:p>
            <a:pPr marL="342900" indent="-342900">
              <a:buFont typeface="Arial,Sans-Serif"/>
              <a:buChar char="•"/>
            </a:pPr>
            <a:r>
              <a:rPr lang="en-US" dirty="0"/>
              <a:t>Centerpiece in the middle</a:t>
            </a:r>
          </a:p>
          <a:p>
            <a:pPr marL="342900" indent="-342900">
              <a:buFont typeface="Arial,Sans-Serif"/>
              <a:buChar char="•"/>
            </a:pPr>
            <a:r>
              <a:rPr lang="en-US" dirty="0"/>
              <a:t>Line of sight for each person</a:t>
            </a:r>
          </a:p>
          <a:p>
            <a:endParaRPr lang="en-US" dirty="0"/>
          </a:p>
        </p:txBody>
      </p:sp>
      <p:sp>
        <p:nvSpPr>
          <p:cNvPr id="4" name="Slide Number Placeholder 3"/>
          <p:cNvSpPr>
            <a:spLocks noGrp="1"/>
          </p:cNvSpPr>
          <p:nvPr>
            <p:ph type="sldNum" sz="quarter" idx="5"/>
          </p:nvPr>
        </p:nvSpPr>
        <p:spPr/>
        <p:txBody>
          <a:bodyPr/>
          <a:lstStyle/>
          <a:p>
            <a:fld id="{B7BEFC78-5270-48C2-A645-76AABD047A4D}" type="slidenum">
              <a:rPr lang="en-US" smtClean="0"/>
              <a:t>8</a:t>
            </a:fld>
            <a:endParaRPr lang="en-US"/>
          </a:p>
        </p:txBody>
      </p:sp>
    </p:spTree>
    <p:extLst>
      <p:ext uri="{BB962C8B-B14F-4D97-AF65-F5344CB8AC3E}">
        <p14:creationId xmlns:p14="http://schemas.microsoft.com/office/powerpoint/2010/main" val="293955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Sans-Serif"/>
              <a:buChar char="•"/>
            </a:pPr>
            <a:r>
              <a:rPr lang="en-US" dirty="0"/>
              <a:t>Check in with yourself prior to starting the circle: it can be hard, but do an internal audit</a:t>
            </a:r>
          </a:p>
          <a:p>
            <a:pPr marL="342900" indent="-342900">
              <a:buFont typeface="Arial,Sans-Serif"/>
              <a:buChar char="•"/>
            </a:pPr>
            <a:r>
              <a:rPr lang="en-US" dirty="0"/>
              <a:t>Bring awareness to your physical presence in the circle and direct energy and attention</a:t>
            </a:r>
          </a:p>
          <a:p>
            <a:pPr marL="342900" indent="-342900">
              <a:buFont typeface="Arial,Sans-Serif"/>
              <a:buChar char="•"/>
            </a:pPr>
            <a:r>
              <a:rPr lang="en-US" dirty="0"/>
              <a:t>Breathing exercises—taking some deep breaths puts a load of serotonin in your gut</a:t>
            </a:r>
          </a:p>
          <a:p>
            <a:pPr marL="342900" indent="-342900">
              <a:buFont typeface="Arial,Sans-Serif"/>
              <a:buChar char="•"/>
            </a:pPr>
            <a:r>
              <a:rPr lang="en-US" dirty="0"/>
              <a:t>Cat/cow and other stretches</a:t>
            </a:r>
          </a:p>
          <a:p>
            <a:pPr marL="342900" indent="-342900">
              <a:buFont typeface="Arial,Sans-Serif"/>
              <a:buChar char="•"/>
            </a:pPr>
            <a:r>
              <a:rPr lang="en-US" dirty="0"/>
              <a:t>Make silly noises! Loosen up!</a:t>
            </a:r>
          </a:p>
        </p:txBody>
      </p:sp>
      <p:sp>
        <p:nvSpPr>
          <p:cNvPr id="4" name="Slide Number Placeholder 3"/>
          <p:cNvSpPr>
            <a:spLocks noGrp="1"/>
          </p:cNvSpPr>
          <p:nvPr>
            <p:ph type="sldNum" sz="quarter" idx="5"/>
          </p:nvPr>
        </p:nvSpPr>
        <p:spPr/>
        <p:txBody>
          <a:bodyPr/>
          <a:lstStyle/>
          <a:p>
            <a:fld id="{B7BEFC78-5270-48C2-A645-76AABD047A4D}" type="slidenum">
              <a:rPr lang="en-US" smtClean="0"/>
              <a:t>9</a:t>
            </a:fld>
            <a:endParaRPr lang="en-US"/>
          </a:p>
        </p:txBody>
      </p:sp>
    </p:spTree>
    <p:extLst>
      <p:ext uri="{BB962C8B-B14F-4D97-AF65-F5344CB8AC3E}">
        <p14:creationId xmlns:p14="http://schemas.microsoft.com/office/powerpoint/2010/main" val="1643934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743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267200"/>
            <a:ext cx="64008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B70163-23B8-472D-B359-B56878663CC3}"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1200" y="152400"/>
            <a:ext cx="4986528" cy="253288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B70163-23B8-472D-B359-B56878663CC3}"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3467" y="5756910"/>
            <a:ext cx="2800533" cy="10826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B70163-23B8-472D-B359-B56878663CC3}"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3467" y="5756910"/>
            <a:ext cx="2800533" cy="10826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6400"/>
            <a:ext cx="2057400" cy="4449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76400"/>
            <a:ext cx="6019800" cy="444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B70163-23B8-472D-B359-B56878663CC3}"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51B75-6CFC-4084-ABF9-E949B9F85A2D}"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3467" y="5756910"/>
            <a:ext cx="2800533" cy="10826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0416"/>
            <a:ext cx="9144000" cy="731838"/>
          </a:xfrm>
          <a:solidFill>
            <a:schemeClr val="accent1"/>
          </a:solidFill>
        </p:spPr>
        <p:txBody>
          <a:bodyPr>
            <a:noAutofit/>
          </a:bodyPr>
          <a:lstStyle>
            <a:lvl1pPr>
              <a:defRPr sz="360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87B70163-23B8-472D-B359-B56878663CC3}" type="datetimeFigureOut">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3467" y="5756910"/>
            <a:ext cx="2800533" cy="10826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31838"/>
          </a:xfrm>
          <a:solidFill>
            <a:schemeClr val="accent1"/>
          </a:solidFill>
        </p:spPr>
        <p:txBody>
          <a:bodyPr>
            <a:normAutofit/>
          </a:bodyPr>
          <a:lstStyle>
            <a:lvl1pPr>
              <a:defRPr sz="4000">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B70163-23B8-472D-B359-B56878663CC3}"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3467" y="5756910"/>
            <a:ext cx="2800533" cy="10826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B70163-23B8-472D-B359-B56878663CC3}"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3467" y="5756910"/>
            <a:ext cx="2800533" cy="10826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B70163-23B8-472D-B359-B56878663CC3}"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3467" y="5756910"/>
            <a:ext cx="2800533" cy="10826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B70163-23B8-472D-B359-B56878663CC3}" type="datetimeFigureOut">
              <a:rPr lang="en-US" smtClean="0"/>
              <a:pPr/>
              <a:t>11/5/2019</a:t>
            </a:fld>
            <a:endParaRPr lang="en-US"/>
          </a:p>
        </p:txBody>
      </p:sp>
      <p:sp>
        <p:nvSpPr>
          <p:cNvPr id="8" name="Footer Placeholder 7"/>
          <p:cNvSpPr>
            <a:spLocks noGrp="1"/>
          </p:cNvSpPr>
          <p:nvPr>
            <p:ph type="ftr" sz="quarter" idx="11"/>
          </p:nvPr>
        </p:nvSpPr>
        <p:spPr/>
        <p:txBody>
          <a:body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3467" y="5756910"/>
            <a:ext cx="2800533" cy="10826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B70163-23B8-472D-B359-B56878663CC3}" type="datetimeFigureOut">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3467" y="5756910"/>
            <a:ext cx="2800533" cy="10826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70163-23B8-472D-B359-B56878663CC3}" type="datetimeFigureOut">
              <a:rPr lang="en-US" smtClean="0"/>
              <a:pPr/>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51B75-6CFC-4084-ABF9-E949B9F85A2D}"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3467" y="5756910"/>
            <a:ext cx="2800533" cy="10826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3008313" cy="10668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B70163-23B8-472D-B359-B56878663CC3}"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3467" y="5756910"/>
            <a:ext cx="2800533" cy="10826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7318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70163-23B8-472D-B359-B56878663CC3}" type="datetimeFigureOut">
              <a:rPr lang="en-US" smtClean="0"/>
              <a:pPr/>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51B75-6CFC-4084-ABF9-E949B9F85A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44"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ala.org/yalsa/repair-harm-restorative-approaches-behavior-management-librari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0.sv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2.sv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869" y="2963352"/>
            <a:ext cx="7772400" cy="1470025"/>
          </a:xfrm>
        </p:spPr>
        <p:txBody>
          <a:bodyPr>
            <a:normAutofit fontScale="90000"/>
          </a:bodyPr>
          <a:lstStyle/>
          <a:p>
            <a:r>
              <a:rPr lang="en-US" sz="7200">
                <a:latin typeface="Arial Black" panose="020B0A04020102020204" pitchFamily="34" charset="0"/>
              </a:rPr>
              <a:t>Y</a:t>
            </a:r>
            <a:r>
              <a:rPr lang="en-US" sz="7200">
                <a:latin typeface="Arial Rounded MT Bold" panose="020F0704030504030204" pitchFamily="34" charset="0"/>
              </a:rPr>
              <a:t>.</a:t>
            </a:r>
            <a:r>
              <a:rPr lang="en-US" sz="7200">
                <a:latin typeface="Arial Black" panose="020B0A04020102020204" pitchFamily="34" charset="0"/>
              </a:rPr>
              <a:t>A</a:t>
            </a:r>
            <a:r>
              <a:rPr lang="en-US" sz="7200">
                <a:latin typeface="Arial Rounded MT Bold" panose="020F0704030504030204" pitchFamily="34" charset="0"/>
              </a:rPr>
              <a:t>.</a:t>
            </a:r>
            <a:r>
              <a:rPr lang="en-US" sz="7200">
                <a:latin typeface="Arial Black" panose="020B0A04020102020204" pitchFamily="34" charset="0"/>
              </a:rPr>
              <a:t>K</a:t>
            </a:r>
            <a:r>
              <a:rPr lang="en-US" sz="7200">
                <a:latin typeface="Arial Rounded MT Bold" panose="020F0704030504030204" pitchFamily="34" charset="0"/>
              </a:rPr>
              <a:t>.</a:t>
            </a:r>
            <a:r>
              <a:rPr lang="en-US" sz="7200">
                <a:latin typeface="Arial Black" panose="020B0A04020102020204" pitchFamily="34" charset="0"/>
              </a:rPr>
              <a:t> About It</a:t>
            </a:r>
            <a:r>
              <a:rPr lang="en-US" sz="7200">
                <a:latin typeface="Arial Rounded MT Bold" panose="020F0704030504030204" pitchFamily="34" charset="0"/>
              </a:rPr>
              <a:t>!</a:t>
            </a:r>
          </a:p>
        </p:txBody>
      </p:sp>
      <p:sp>
        <p:nvSpPr>
          <p:cNvPr id="3" name="Subtitle 2"/>
          <p:cNvSpPr>
            <a:spLocks noGrp="1"/>
          </p:cNvSpPr>
          <p:nvPr>
            <p:ph type="subTitle" idx="1"/>
          </p:nvPr>
        </p:nvSpPr>
        <p:spPr>
          <a:xfrm>
            <a:off x="1150684" y="4751638"/>
            <a:ext cx="6842631" cy="1307785"/>
          </a:xfrm>
        </p:spPr>
        <p:txBody>
          <a:bodyPr vert="horz" lIns="91440" tIns="45720" rIns="91440" bIns="45720" rtlCol="0" anchor="t">
            <a:noAutofit/>
          </a:bodyPr>
          <a:lstStyle/>
          <a:p>
            <a:r>
              <a:rPr lang="en-US" sz="3400">
                <a:solidFill>
                  <a:schemeClr val="tx1"/>
                </a:solidFill>
                <a:latin typeface="Arial"/>
                <a:cs typeface="Arial"/>
              </a:rPr>
              <a:t>Rachel </a:t>
            </a:r>
            <a:r>
              <a:rPr lang="en-US" sz="3400" err="1">
                <a:solidFill>
                  <a:schemeClr val="tx1"/>
                </a:solidFill>
                <a:latin typeface="Arial"/>
                <a:cs typeface="Arial"/>
              </a:rPr>
              <a:t>Pollari</a:t>
            </a:r>
            <a:r>
              <a:rPr lang="en-US" sz="3400">
                <a:solidFill>
                  <a:schemeClr val="tx1"/>
                </a:solidFill>
                <a:latin typeface="Arial"/>
                <a:cs typeface="Arial"/>
              </a:rPr>
              <a:t> &amp; </a:t>
            </a:r>
            <a:r>
              <a:rPr lang="en-US" sz="3400" err="1">
                <a:solidFill>
                  <a:schemeClr val="tx1"/>
                </a:solidFill>
                <a:latin typeface="Arial"/>
                <a:cs typeface="Arial"/>
              </a:rPr>
              <a:t>Shanel</a:t>
            </a:r>
            <a:r>
              <a:rPr lang="en-US" sz="3400">
                <a:solidFill>
                  <a:schemeClr val="tx1"/>
                </a:solidFill>
                <a:latin typeface="Arial"/>
                <a:cs typeface="Arial"/>
              </a:rPr>
              <a:t> Slater</a:t>
            </a:r>
          </a:p>
          <a:p>
            <a:r>
              <a:rPr lang="en-US" sz="3400">
                <a:solidFill>
                  <a:schemeClr val="tx1"/>
                </a:solidFill>
                <a:latin typeface="Arial"/>
                <a:cs typeface="Arial"/>
              </a:rPr>
              <a:t>Marion Public Library, Iowa</a:t>
            </a:r>
          </a:p>
        </p:txBody>
      </p:sp>
      <p:pic>
        <p:nvPicPr>
          <p:cNvPr id="6" name="Picture 6" descr="A picture containing vector graphics&#10;&#10;Description generated with high confidence">
            <a:extLst>
              <a:ext uri="{FF2B5EF4-FFF2-40B4-BE49-F238E27FC236}">
                <a16:creationId xmlns:a16="http://schemas.microsoft.com/office/drawing/2014/main" id="{525427DB-AE75-4EEE-9FD4-6D59CF992855}"/>
              </a:ext>
            </a:extLst>
          </p:cNvPr>
          <p:cNvPicPr>
            <a:picLocks noChangeAspect="1"/>
          </p:cNvPicPr>
          <p:nvPr/>
        </p:nvPicPr>
        <p:blipFill>
          <a:blip r:embed="rId3"/>
          <a:stretch>
            <a:fillRect/>
          </a:stretch>
        </p:blipFill>
        <p:spPr>
          <a:xfrm>
            <a:off x="1652954" y="405763"/>
            <a:ext cx="5829300" cy="2317747"/>
          </a:xfrm>
          <a:prstGeom prst="rect">
            <a:avLst/>
          </a:prstGeom>
        </p:spPr>
      </p:pic>
    </p:spTree>
    <p:extLst>
      <p:ext uri="{BB962C8B-B14F-4D97-AF65-F5344CB8AC3E}">
        <p14:creationId xmlns:p14="http://schemas.microsoft.com/office/powerpoint/2010/main" val="2983607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b="1">
                <a:latin typeface="Arial Rounded MT Bold" panose="020F0704030504030204" pitchFamily="34" charset="0"/>
              </a:rPr>
              <a:t>2. Open the Circle</a:t>
            </a:r>
          </a:p>
        </p:txBody>
      </p:sp>
      <p:sp>
        <p:nvSpPr>
          <p:cNvPr id="8" name="TextBox 7">
            <a:extLst>
              <a:ext uri="{FF2B5EF4-FFF2-40B4-BE49-F238E27FC236}">
                <a16:creationId xmlns:a16="http://schemas.microsoft.com/office/drawing/2014/main" id="{383F242F-7EBC-4839-8652-EFBF3DDDEF25}"/>
              </a:ext>
            </a:extLst>
          </p:cNvPr>
          <p:cNvSpPr txBox="1"/>
          <p:nvPr/>
        </p:nvSpPr>
        <p:spPr>
          <a:xfrm>
            <a:off x="3415945" y="2709927"/>
            <a:ext cx="5218176" cy="1846659"/>
          </a:xfrm>
          <a:prstGeom prst="rect">
            <a:avLst/>
          </a:prstGeom>
          <a:noFill/>
        </p:spPr>
        <p:txBody>
          <a:bodyPr wrap="square" rtlCol="0" anchor="t">
            <a:spAutoFit/>
          </a:bodyPr>
          <a:lstStyle/>
          <a:p>
            <a:r>
              <a:rPr lang="en-US" sz="2400" dirty="0">
                <a:latin typeface="Arial Black" panose="020B0A04020102020204" pitchFamily="34" charset="0"/>
                <a:cs typeface="Arial" panose="020B0604020202020204" pitchFamily="34" charset="0"/>
              </a:rPr>
              <a:t>Set the Tone</a:t>
            </a:r>
          </a:p>
          <a:p>
            <a:pPr marL="342900" indent="-342900">
              <a:buFont typeface="Arial" panose="020B0604020202020204" pitchFamily="34" charset="0"/>
              <a:buChar char="•"/>
            </a:pPr>
            <a:r>
              <a:rPr lang="en-US" sz="2400" dirty="0">
                <a:latin typeface="Arial"/>
                <a:cs typeface="Arial"/>
              </a:rPr>
              <a:t>Describe the purpose of the circle</a:t>
            </a:r>
            <a:endParaRPr lang="en-US" dirty="0"/>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Explain the center object</a:t>
            </a:r>
          </a:p>
          <a:p>
            <a:pPr marL="342900" indent="-342900">
              <a:buFont typeface="Arial" panose="020B0604020202020204" pitchFamily="34" charset="0"/>
              <a:buChar char="•"/>
            </a:pPr>
            <a:r>
              <a:rPr lang="en-US" sz="2400" dirty="0">
                <a:latin typeface="Arial"/>
                <a:cs typeface="Arial"/>
              </a:rPr>
              <a:t>Starting quote</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pic>
        <p:nvPicPr>
          <p:cNvPr id="5" name="Graphic 4" descr="Open quotation mark">
            <a:extLst>
              <a:ext uri="{FF2B5EF4-FFF2-40B4-BE49-F238E27FC236}">
                <a16:creationId xmlns:a16="http://schemas.microsoft.com/office/drawing/2014/main" id="{8B636EB0-DCBC-4C8E-8FFA-F07CA58409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256" y="1805940"/>
            <a:ext cx="3246120" cy="3246120"/>
          </a:xfrm>
          <a:prstGeom prst="rect">
            <a:avLst/>
          </a:prstGeom>
        </p:spPr>
      </p:pic>
    </p:spTree>
    <p:extLst>
      <p:ext uri="{BB962C8B-B14F-4D97-AF65-F5344CB8AC3E}">
        <p14:creationId xmlns:p14="http://schemas.microsoft.com/office/powerpoint/2010/main" val="1623895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E13044-DD87-49C8-8E0E-599B8B3BE6AD}"/>
              </a:ext>
            </a:extLst>
          </p:cNvPr>
          <p:cNvSpPr/>
          <p:nvPr/>
        </p:nvSpPr>
        <p:spPr>
          <a:xfrm>
            <a:off x="5815584" y="5516880"/>
            <a:ext cx="3243072" cy="118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51842"/>
            <a:ext cx="9144000" cy="731838"/>
          </a:xfrm>
          <a:solidFill>
            <a:schemeClr val="tx1"/>
          </a:solidFill>
        </p:spPr>
        <p:txBody>
          <a:bodyPr>
            <a:normAutofit/>
          </a:bodyPr>
          <a:lstStyle/>
          <a:p>
            <a:r>
              <a:rPr lang="en-US" b="1">
                <a:latin typeface="Arial Rounded MT Bold" panose="020F0704030504030204" pitchFamily="34" charset="0"/>
              </a:rPr>
              <a:t>3. Guidelines &amp; Agreements</a:t>
            </a:r>
          </a:p>
        </p:txBody>
      </p:sp>
      <p:pic>
        <p:nvPicPr>
          <p:cNvPr id="4" name="Picture 4" descr="Y.A.K. Guidelines&#10;Speak real and say just enough&#10;Listen real&#10;Does this serve the circle in a good way?&#10;No harassment, intimidation, or discrimination against anyone">
            <a:extLst>
              <a:ext uri="{FF2B5EF4-FFF2-40B4-BE49-F238E27FC236}">
                <a16:creationId xmlns:a16="http://schemas.microsoft.com/office/drawing/2014/main" id="{D9642B32-DAC5-49E9-B025-31E6D61A443C}"/>
              </a:ext>
            </a:extLst>
          </p:cNvPr>
          <p:cNvPicPr>
            <a:picLocks noChangeAspect="1"/>
          </p:cNvPicPr>
          <p:nvPr/>
        </p:nvPicPr>
        <p:blipFill>
          <a:blip r:embed="rId3"/>
          <a:stretch>
            <a:fillRect/>
          </a:stretch>
        </p:blipFill>
        <p:spPr>
          <a:xfrm>
            <a:off x="2942969" y="1336160"/>
            <a:ext cx="3640711" cy="5378584"/>
          </a:xfrm>
          <a:prstGeom prst="rect">
            <a:avLst/>
          </a:prstGeom>
        </p:spPr>
      </p:pic>
    </p:spTree>
    <p:extLst>
      <p:ext uri="{BB962C8B-B14F-4D97-AF65-F5344CB8AC3E}">
        <p14:creationId xmlns:p14="http://schemas.microsoft.com/office/powerpoint/2010/main" val="193981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b="1">
                <a:latin typeface="Arial Rounded MT Bold" panose="020F0704030504030204" pitchFamily="34" charset="0"/>
              </a:rPr>
              <a:t>4. Facilitator Role</a:t>
            </a:r>
          </a:p>
        </p:txBody>
      </p:sp>
      <p:sp>
        <p:nvSpPr>
          <p:cNvPr id="8" name="TextBox 7">
            <a:extLst>
              <a:ext uri="{FF2B5EF4-FFF2-40B4-BE49-F238E27FC236}">
                <a16:creationId xmlns:a16="http://schemas.microsoft.com/office/drawing/2014/main" id="{383F242F-7EBC-4839-8652-EFBF3DDDEF25}"/>
              </a:ext>
            </a:extLst>
          </p:cNvPr>
          <p:cNvSpPr txBox="1"/>
          <p:nvPr/>
        </p:nvSpPr>
        <p:spPr>
          <a:xfrm>
            <a:off x="4572000" y="1898369"/>
            <a:ext cx="4083668" cy="3416320"/>
          </a:xfrm>
          <a:prstGeom prst="rect">
            <a:avLst/>
          </a:prstGeom>
          <a:noFill/>
        </p:spPr>
        <p:txBody>
          <a:bodyPr wrap="square" rtlCol="0" anchor="t">
            <a:spAutoFit/>
          </a:bodyPr>
          <a:lstStyle/>
          <a:p>
            <a:r>
              <a:rPr lang="en-US" sz="2400" dirty="0">
                <a:latin typeface="Arial Black" panose="020B0A04020102020204" pitchFamily="34" charset="0"/>
                <a:cs typeface="Arial" panose="020B0604020202020204" pitchFamily="34" charset="0"/>
              </a:rPr>
              <a:t>Share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Enforcing guidelines and agreements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Mandatory reporter?</a:t>
            </a:r>
          </a:p>
          <a:p>
            <a:endParaRPr lang="en-US" sz="2400" dirty="0">
              <a:latin typeface="Arial" panose="020B0604020202020204" pitchFamily="34" charset="0"/>
              <a:cs typeface="Arial" panose="020B0604020202020204" pitchFamily="34" charset="0"/>
            </a:endParaRPr>
          </a:p>
          <a:p>
            <a:r>
              <a:rPr lang="en-US" sz="2400" dirty="0">
                <a:latin typeface="Arial Black" panose="020B0A04020102020204" pitchFamily="34" charset="0"/>
                <a:cs typeface="Arial" panose="020B0604020202020204" pitchFamily="34" charset="0"/>
              </a:rPr>
              <a:t>Be Aware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Vulnerable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Professional</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Boundaries</a:t>
            </a:r>
            <a:endParaRPr lang="en-US" sz="2000" dirty="0"/>
          </a:p>
        </p:txBody>
      </p:sp>
      <p:pic>
        <p:nvPicPr>
          <p:cNvPr id="4" name="Graphic 4" descr="Voice">
            <a:extLst>
              <a:ext uri="{FF2B5EF4-FFF2-40B4-BE49-F238E27FC236}">
                <a16:creationId xmlns:a16="http://schemas.microsoft.com/office/drawing/2014/main" id="{8B2589C9-B0A0-4780-8AF7-14929DD9B2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2428" y="2052049"/>
            <a:ext cx="3108960" cy="3108960"/>
          </a:xfrm>
          <a:prstGeom prst="rect">
            <a:avLst/>
          </a:prstGeom>
        </p:spPr>
      </p:pic>
    </p:spTree>
    <p:extLst>
      <p:ext uri="{BB962C8B-B14F-4D97-AF65-F5344CB8AC3E}">
        <p14:creationId xmlns:p14="http://schemas.microsoft.com/office/powerpoint/2010/main" val="1954614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b="1">
                <a:latin typeface="Arial Rounded MT Bold" panose="020F0704030504030204" pitchFamily="34" charset="0"/>
              </a:rPr>
              <a:t>5. Check-In</a:t>
            </a:r>
          </a:p>
        </p:txBody>
      </p:sp>
      <p:sp>
        <p:nvSpPr>
          <p:cNvPr id="8" name="TextBox 7">
            <a:extLst>
              <a:ext uri="{FF2B5EF4-FFF2-40B4-BE49-F238E27FC236}">
                <a16:creationId xmlns:a16="http://schemas.microsoft.com/office/drawing/2014/main" id="{383F242F-7EBC-4839-8652-EFBF3DDDEF25}"/>
              </a:ext>
            </a:extLst>
          </p:cNvPr>
          <p:cNvSpPr txBox="1"/>
          <p:nvPr/>
        </p:nvSpPr>
        <p:spPr>
          <a:xfrm>
            <a:off x="996660" y="2125177"/>
            <a:ext cx="4209185" cy="3231654"/>
          </a:xfrm>
          <a:prstGeom prst="rect">
            <a:avLst/>
          </a:prstGeom>
          <a:noFill/>
        </p:spPr>
        <p:txBody>
          <a:bodyPr wrap="square" rtlCol="0" anchor="t">
            <a:spAutoFit/>
          </a:bodyPr>
          <a:lstStyle/>
          <a:p>
            <a:r>
              <a:rPr lang="en-US" sz="2400">
                <a:latin typeface="Arial Black" panose="020B0A04020102020204" pitchFamily="34" charset="0"/>
              </a:rPr>
              <a:t>Self-Reflection</a:t>
            </a:r>
          </a:p>
          <a:p>
            <a:pPr marL="342900" indent="-342900">
              <a:buFont typeface="Arial" panose="020B0604020202020204" pitchFamily="34" charset="0"/>
              <a:buChar char="•"/>
            </a:pPr>
            <a:r>
              <a:rPr lang="en-US" sz="2400"/>
              <a:t>Sort through thoughts</a:t>
            </a:r>
          </a:p>
          <a:p>
            <a:pPr marL="342900" indent="-342900">
              <a:buFont typeface="Arial" panose="020B0604020202020204" pitchFamily="34" charset="0"/>
              <a:buChar char="•"/>
            </a:pPr>
            <a:r>
              <a:rPr lang="en-US" sz="2400"/>
              <a:t>Emotional weather report</a:t>
            </a:r>
          </a:p>
          <a:p>
            <a:endParaRPr lang="en-US" sz="2400">
              <a:latin typeface="Arial Black" panose="020B0A04020102020204" pitchFamily="34" charset="0"/>
            </a:endParaRPr>
          </a:p>
          <a:p>
            <a:r>
              <a:rPr lang="en-US" sz="2400">
                <a:latin typeface="Arial Black" panose="020B0A04020102020204" pitchFamily="34" charset="0"/>
              </a:rPr>
              <a:t>Purpose</a:t>
            </a:r>
          </a:p>
          <a:p>
            <a:pPr marL="342900" indent="-342900">
              <a:buFont typeface="Arial" panose="020B0604020202020204" pitchFamily="34" charset="0"/>
              <a:buChar char="•"/>
            </a:pPr>
            <a:r>
              <a:rPr lang="en-US" sz="2400"/>
              <a:t>Comfortable</a:t>
            </a:r>
          </a:p>
          <a:p>
            <a:pPr marL="342900" indent="-342900">
              <a:buFont typeface="Arial" panose="020B0604020202020204" pitchFamily="34" charset="0"/>
              <a:buChar char="•"/>
            </a:pPr>
            <a:r>
              <a:rPr lang="en-US" sz="2400"/>
              <a:t>Low-risk</a:t>
            </a:r>
          </a:p>
          <a:p>
            <a:pPr marL="742950" lvl="1"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pic>
        <p:nvPicPr>
          <p:cNvPr id="4" name="Graphic 4" descr="Partial sun">
            <a:extLst>
              <a:ext uri="{FF2B5EF4-FFF2-40B4-BE49-F238E27FC236}">
                <a16:creationId xmlns:a16="http://schemas.microsoft.com/office/drawing/2014/main" id="{94F80D15-82C8-4518-B9A2-2B94020C16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5845" y="2100089"/>
            <a:ext cx="2901661" cy="2901661"/>
          </a:xfrm>
          <a:prstGeom prst="rect">
            <a:avLst/>
          </a:prstGeom>
        </p:spPr>
      </p:pic>
    </p:spTree>
    <p:extLst>
      <p:ext uri="{BB962C8B-B14F-4D97-AF65-F5344CB8AC3E}">
        <p14:creationId xmlns:p14="http://schemas.microsoft.com/office/powerpoint/2010/main" val="361849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b="1">
                <a:latin typeface="Arial Rounded MT Bold" panose="020F0704030504030204" pitchFamily="34" charset="0"/>
              </a:rPr>
              <a:t>6. Guided Conversation </a:t>
            </a:r>
          </a:p>
        </p:txBody>
      </p:sp>
      <p:sp>
        <p:nvSpPr>
          <p:cNvPr id="8" name="TextBox 7">
            <a:extLst>
              <a:ext uri="{FF2B5EF4-FFF2-40B4-BE49-F238E27FC236}">
                <a16:creationId xmlns:a16="http://schemas.microsoft.com/office/drawing/2014/main" id="{383F242F-7EBC-4839-8652-EFBF3DDDEF25}"/>
              </a:ext>
            </a:extLst>
          </p:cNvPr>
          <p:cNvSpPr txBox="1"/>
          <p:nvPr/>
        </p:nvSpPr>
        <p:spPr>
          <a:xfrm>
            <a:off x="4678681" y="2607023"/>
            <a:ext cx="4072128" cy="1938992"/>
          </a:xfrm>
          <a:prstGeom prst="rect">
            <a:avLst/>
          </a:prstGeom>
          <a:noFill/>
        </p:spPr>
        <p:txBody>
          <a:bodyPr wrap="square" rtlCol="0" anchor="t">
            <a:spAutoFit/>
          </a:bodyPr>
          <a:lstStyle/>
          <a:p>
            <a:r>
              <a:rPr lang="en-US" sz="2400">
                <a:latin typeface="Arial Black" panose="020B0A04020102020204" pitchFamily="34" charset="0"/>
              </a:rPr>
              <a:t>Prompts</a:t>
            </a:r>
          </a:p>
          <a:p>
            <a:pPr marL="342900" indent="-342900">
              <a:buFont typeface="Arial" panose="020B0604020202020204" pitchFamily="34" charset="0"/>
              <a:buChar char="•"/>
            </a:pPr>
            <a:r>
              <a:rPr lang="en-US" sz="2400"/>
              <a:t>Reflect and respond</a:t>
            </a:r>
          </a:p>
          <a:p>
            <a:pPr marL="342900" indent="-342900">
              <a:buFont typeface="Arial" panose="020B0604020202020204" pitchFamily="34" charset="0"/>
              <a:buChar char="•"/>
            </a:pPr>
            <a:r>
              <a:rPr lang="en-US" sz="2400"/>
              <a:t>Open-ended</a:t>
            </a:r>
          </a:p>
          <a:p>
            <a:pPr marL="342900" indent="-342900">
              <a:buFont typeface="Arial" panose="020B0604020202020204" pitchFamily="34" charset="0"/>
              <a:buChar char="•"/>
            </a:pPr>
            <a:r>
              <a:rPr lang="en-US" sz="2400"/>
              <a:t>Relevant</a:t>
            </a:r>
          </a:p>
          <a:p>
            <a:pPr marL="342900" indent="-342900">
              <a:buFont typeface="Arial" panose="020B0604020202020204" pitchFamily="34" charset="0"/>
              <a:buChar char="•"/>
            </a:pPr>
            <a:r>
              <a:rPr lang="en-US" sz="2400"/>
              <a:t>Not trying to prove a point</a:t>
            </a:r>
          </a:p>
        </p:txBody>
      </p:sp>
      <p:pic>
        <p:nvPicPr>
          <p:cNvPr id="5" name="Graphic 4" descr="Chat">
            <a:extLst>
              <a:ext uri="{FF2B5EF4-FFF2-40B4-BE49-F238E27FC236}">
                <a16:creationId xmlns:a16="http://schemas.microsoft.com/office/drawing/2014/main" id="{930E5FA5-E18B-4E9B-9F7A-95FCAFD597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1" y="1988820"/>
            <a:ext cx="3246120" cy="3246120"/>
          </a:xfrm>
          <a:prstGeom prst="rect">
            <a:avLst/>
          </a:prstGeom>
        </p:spPr>
      </p:pic>
    </p:spTree>
    <p:extLst>
      <p:ext uri="{BB962C8B-B14F-4D97-AF65-F5344CB8AC3E}">
        <p14:creationId xmlns:p14="http://schemas.microsoft.com/office/powerpoint/2010/main" val="868381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b="1">
                <a:latin typeface="Arial Rounded MT Bold" panose="020F0704030504030204" pitchFamily="34" charset="0"/>
              </a:rPr>
              <a:t>7. Personal Conversation</a:t>
            </a:r>
          </a:p>
        </p:txBody>
      </p:sp>
      <p:pic>
        <p:nvPicPr>
          <p:cNvPr id="4" name="Graphic 4" descr="Popcorn">
            <a:extLst>
              <a:ext uri="{FF2B5EF4-FFF2-40B4-BE49-F238E27FC236}">
                <a16:creationId xmlns:a16="http://schemas.microsoft.com/office/drawing/2014/main" id="{DA7F78E8-2463-4172-AA97-FC10E57647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85444" y="1641578"/>
            <a:ext cx="4373111" cy="4373111"/>
          </a:xfrm>
          <a:prstGeom prst="rect">
            <a:avLst/>
          </a:prstGeom>
        </p:spPr>
      </p:pic>
    </p:spTree>
    <p:extLst>
      <p:ext uri="{BB962C8B-B14F-4D97-AF65-F5344CB8AC3E}">
        <p14:creationId xmlns:p14="http://schemas.microsoft.com/office/powerpoint/2010/main" val="2646840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b="1">
                <a:latin typeface="Arial Rounded MT Bold" panose="020F0704030504030204" pitchFamily="34" charset="0"/>
              </a:rPr>
              <a:t>8. Check Out</a:t>
            </a:r>
          </a:p>
        </p:txBody>
      </p:sp>
      <p:sp>
        <p:nvSpPr>
          <p:cNvPr id="8" name="TextBox 7">
            <a:extLst>
              <a:ext uri="{FF2B5EF4-FFF2-40B4-BE49-F238E27FC236}">
                <a16:creationId xmlns:a16="http://schemas.microsoft.com/office/drawing/2014/main" id="{383F242F-7EBC-4839-8652-EFBF3DDDEF25}"/>
              </a:ext>
            </a:extLst>
          </p:cNvPr>
          <p:cNvSpPr txBox="1"/>
          <p:nvPr/>
        </p:nvSpPr>
        <p:spPr>
          <a:xfrm>
            <a:off x="1497877" y="2932331"/>
            <a:ext cx="3952969" cy="1846659"/>
          </a:xfrm>
          <a:prstGeom prst="rect">
            <a:avLst/>
          </a:prstGeom>
          <a:noFill/>
        </p:spPr>
        <p:txBody>
          <a:bodyPr wrap="square" rtlCol="0" anchor="t">
            <a:spAutoFit/>
          </a:bodyPr>
          <a:lstStyle/>
          <a:p>
            <a:r>
              <a:rPr lang="en-US" sz="2400">
                <a:latin typeface="Arial Black" panose="020B0A04020102020204" pitchFamily="34" charset="0"/>
                <a:cs typeface="Arial" panose="020B0604020202020204" pitchFamily="34" charset="0"/>
              </a:rPr>
              <a:t>Concluding</a:t>
            </a:r>
            <a:endParaRPr lang="en-US"/>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Reflect on experience</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Closing quote</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“The circle is closed.”</a:t>
            </a:r>
          </a:p>
          <a:p>
            <a:pPr marL="285750" indent="-285750">
              <a:buFont typeface="Arial" panose="020B0604020202020204" pitchFamily="34" charset="0"/>
              <a:buChar char="•"/>
            </a:pPr>
            <a:endParaRPr lang="en-US"/>
          </a:p>
        </p:txBody>
      </p:sp>
      <p:pic>
        <p:nvPicPr>
          <p:cNvPr id="5" name="Graphic 4" descr="Open quotation mark">
            <a:extLst>
              <a:ext uri="{FF2B5EF4-FFF2-40B4-BE49-F238E27FC236}">
                <a16:creationId xmlns:a16="http://schemas.microsoft.com/office/drawing/2014/main" id="{8B636EB0-DCBC-4C8E-8FFA-F07CA58409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4751861" y="2062312"/>
            <a:ext cx="3246120" cy="3246120"/>
          </a:xfrm>
          <a:prstGeom prst="rect">
            <a:avLst/>
          </a:prstGeom>
        </p:spPr>
      </p:pic>
    </p:spTree>
    <p:extLst>
      <p:ext uri="{BB962C8B-B14F-4D97-AF65-F5344CB8AC3E}">
        <p14:creationId xmlns:p14="http://schemas.microsoft.com/office/powerpoint/2010/main" val="320736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b="1">
                <a:latin typeface="Arial Rounded MT Bold"/>
              </a:rPr>
              <a:t>What just happened?</a:t>
            </a:r>
            <a:endParaRPr lang="en-US"/>
          </a:p>
        </p:txBody>
      </p:sp>
      <p:pic>
        <p:nvPicPr>
          <p:cNvPr id="9" name="Graphic 9" descr="Heart">
            <a:extLst>
              <a:ext uri="{FF2B5EF4-FFF2-40B4-BE49-F238E27FC236}">
                <a16:creationId xmlns:a16="http://schemas.microsoft.com/office/drawing/2014/main" id="{573444E8-B453-4A92-96E4-31E05AE010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7064" y="1720970"/>
            <a:ext cx="3775494" cy="3732362"/>
          </a:xfrm>
          <a:prstGeom prst="rect">
            <a:avLst/>
          </a:prstGeom>
        </p:spPr>
      </p:pic>
    </p:spTree>
    <p:extLst>
      <p:ext uri="{BB962C8B-B14F-4D97-AF65-F5344CB8AC3E}">
        <p14:creationId xmlns:p14="http://schemas.microsoft.com/office/powerpoint/2010/main" val="624459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b="1">
                <a:latin typeface="Arial Rounded MT Bold"/>
              </a:rPr>
              <a:t>Y.A.K. @ MPL</a:t>
            </a:r>
            <a:endParaRPr lang="en-US" b="1">
              <a:latin typeface="Arial Rounded MT Bold" panose="020F0704030504030204" pitchFamily="34" charset="0"/>
            </a:endParaRPr>
          </a:p>
        </p:txBody>
      </p:sp>
      <p:pic>
        <p:nvPicPr>
          <p:cNvPr id="4" name="Picture 4" descr="A person in a yellow dress posing for a picture">
            <a:extLst>
              <a:ext uri="{FF2B5EF4-FFF2-40B4-BE49-F238E27FC236}">
                <a16:creationId xmlns:a16="http://schemas.microsoft.com/office/drawing/2014/main" id="{0909A973-182B-4D0F-8E5C-479265F88B37}"/>
              </a:ext>
            </a:extLst>
          </p:cNvPr>
          <p:cNvPicPr>
            <a:picLocks noChangeAspect="1"/>
          </p:cNvPicPr>
          <p:nvPr/>
        </p:nvPicPr>
        <p:blipFill>
          <a:blip r:embed="rId3"/>
          <a:stretch>
            <a:fillRect/>
          </a:stretch>
        </p:blipFill>
        <p:spPr>
          <a:xfrm>
            <a:off x="4576881" y="1558032"/>
            <a:ext cx="3987143" cy="3987143"/>
          </a:xfrm>
          <a:prstGeom prst="rect">
            <a:avLst/>
          </a:prstGeom>
        </p:spPr>
      </p:pic>
      <p:pic>
        <p:nvPicPr>
          <p:cNvPr id="3" name="Picture 4" descr="A picture containing indoor, table, window, sitting&#10;&#10;Description generated with very high confidence">
            <a:extLst>
              <a:ext uri="{FF2B5EF4-FFF2-40B4-BE49-F238E27FC236}">
                <a16:creationId xmlns:a16="http://schemas.microsoft.com/office/drawing/2014/main" id="{DEA20B5C-819F-4EBA-BADA-58412ECD44B6}"/>
              </a:ext>
            </a:extLst>
          </p:cNvPr>
          <p:cNvPicPr>
            <a:picLocks noChangeAspect="1"/>
          </p:cNvPicPr>
          <p:nvPr/>
        </p:nvPicPr>
        <p:blipFill>
          <a:blip r:embed="rId4"/>
          <a:stretch>
            <a:fillRect/>
          </a:stretch>
        </p:blipFill>
        <p:spPr>
          <a:xfrm>
            <a:off x="490987" y="1559585"/>
            <a:ext cx="3546894" cy="4730870"/>
          </a:xfrm>
          <a:prstGeom prst="rect">
            <a:avLst/>
          </a:prstGeom>
        </p:spPr>
      </p:pic>
    </p:spTree>
    <p:extLst>
      <p:ext uri="{BB962C8B-B14F-4D97-AF65-F5344CB8AC3E}">
        <p14:creationId xmlns:p14="http://schemas.microsoft.com/office/powerpoint/2010/main" val="2962221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12151"/>
          </a:solidFill>
        </p:spPr>
        <p:txBody>
          <a:bodyPr>
            <a:normAutofit/>
          </a:bodyPr>
          <a:lstStyle/>
          <a:p>
            <a:r>
              <a:rPr lang="en-US" b="1">
                <a:latin typeface="Arial Rounded MT Bold" panose="020F0704030504030204" pitchFamily="34" charset="0"/>
              </a:rPr>
              <a:t>Common Roadblocks</a:t>
            </a:r>
          </a:p>
        </p:txBody>
      </p:sp>
      <p:pic>
        <p:nvPicPr>
          <p:cNvPr id="4" name="Picture 3" descr="front side of green, blue, white, and orange bookmark showing time of Y.A.K program at Marion Public Library">
            <a:extLst>
              <a:ext uri="{FF2B5EF4-FFF2-40B4-BE49-F238E27FC236}">
                <a16:creationId xmlns:a16="http://schemas.microsoft.com/office/drawing/2014/main" id="{7A86A837-2A7A-4D96-846A-A9C4B704BB58}"/>
              </a:ext>
            </a:extLst>
          </p:cNvPr>
          <p:cNvPicPr>
            <a:picLocks noChangeAspect="1"/>
          </p:cNvPicPr>
          <p:nvPr/>
        </p:nvPicPr>
        <p:blipFill>
          <a:blip r:embed="rId3"/>
          <a:stretch>
            <a:fillRect/>
          </a:stretch>
        </p:blipFill>
        <p:spPr>
          <a:xfrm>
            <a:off x="1550890" y="1580465"/>
            <a:ext cx="6402401" cy="2057400"/>
          </a:xfrm>
          <a:prstGeom prst="rect">
            <a:avLst/>
          </a:prstGeom>
        </p:spPr>
      </p:pic>
      <p:pic>
        <p:nvPicPr>
          <p:cNvPr id="6" name="Picture 6" descr="back side of green, blue, white, and orange bookmark inviting teens to attend Y.A.K. program">
            <a:extLst>
              <a:ext uri="{FF2B5EF4-FFF2-40B4-BE49-F238E27FC236}">
                <a16:creationId xmlns:a16="http://schemas.microsoft.com/office/drawing/2014/main" id="{46ACAAEB-6FE5-4A3A-A1DC-8E5E1F219230}"/>
              </a:ext>
            </a:extLst>
          </p:cNvPr>
          <p:cNvPicPr>
            <a:picLocks noChangeAspect="1"/>
          </p:cNvPicPr>
          <p:nvPr/>
        </p:nvPicPr>
        <p:blipFill>
          <a:blip r:embed="rId4"/>
          <a:stretch>
            <a:fillRect/>
          </a:stretch>
        </p:blipFill>
        <p:spPr>
          <a:xfrm>
            <a:off x="1694766" y="3703015"/>
            <a:ext cx="6258525" cy="2057400"/>
          </a:xfrm>
          <a:prstGeom prst="rect">
            <a:avLst/>
          </a:prstGeom>
        </p:spPr>
      </p:pic>
    </p:spTree>
    <p:extLst>
      <p:ext uri="{BB962C8B-B14F-4D97-AF65-F5344CB8AC3E}">
        <p14:creationId xmlns:p14="http://schemas.microsoft.com/office/powerpoint/2010/main" val="115842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b="1">
                <a:latin typeface="Arial Rounded MT Bold"/>
              </a:rPr>
              <a:t>This Session</a:t>
            </a:r>
            <a:endParaRPr lang="en-US">
              <a:latin typeface="Arial Rounded MT Bold"/>
            </a:endParaRPr>
          </a:p>
        </p:txBody>
      </p:sp>
      <p:sp>
        <p:nvSpPr>
          <p:cNvPr id="6" name="TextBox 5">
            <a:extLst>
              <a:ext uri="{FF2B5EF4-FFF2-40B4-BE49-F238E27FC236}">
                <a16:creationId xmlns:a16="http://schemas.microsoft.com/office/drawing/2014/main" id="{F2734D6D-C329-49A0-93B8-05661849C00B}"/>
              </a:ext>
            </a:extLst>
          </p:cNvPr>
          <p:cNvSpPr txBox="1"/>
          <p:nvPr/>
        </p:nvSpPr>
        <p:spPr>
          <a:xfrm>
            <a:off x="667188" y="1830238"/>
            <a:ext cx="4313410" cy="4093428"/>
          </a:xfrm>
          <a:prstGeom prst="rect">
            <a:avLst/>
          </a:prstGeom>
          <a:noFill/>
        </p:spPr>
        <p:txBody>
          <a:bodyPr wrap="square" rtlCol="0" anchor="t">
            <a:spAutoFit/>
          </a:bodyPr>
          <a:lstStyle/>
          <a:p>
            <a:pPr marL="285750" indent="-285750" fontAlgn="base">
              <a:buFont typeface="Arial" panose="020B0604020202020204" pitchFamily="34" charset="0"/>
              <a:buChar char="•"/>
            </a:pPr>
            <a:r>
              <a:rPr lang="en-US" sz="2200" dirty="0">
                <a:latin typeface="Arial Black"/>
                <a:cs typeface="Arial"/>
              </a:rPr>
              <a:t>We hope: </a:t>
            </a:r>
            <a:r>
              <a:rPr lang="en-US" sz="2200" dirty="0">
                <a:latin typeface="Arial"/>
                <a:cs typeface="Arial"/>
              </a:rPr>
              <a:t>to start a discussion about empathy-driven tools and talking circles that you can adapt for your library and community​</a:t>
            </a:r>
          </a:p>
          <a:p>
            <a:endParaRPr lang="en-US" sz="2200" dirty="0">
              <a:latin typeface="Arial"/>
              <a:cs typeface="Arial"/>
            </a:endParaRPr>
          </a:p>
          <a:p>
            <a:pPr marL="285750" indent="-285750" fontAlgn="base">
              <a:buFont typeface="Arial" panose="020B0604020202020204" pitchFamily="34" charset="0"/>
              <a:buChar char="•"/>
            </a:pPr>
            <a:r>
              <a:rPr lang="en-US" sz="2200" dirty="0">
                <a:latin typeface="Arial Black"/>
                <a:cs typeface="Arial"/>
              </a:rPr>
              <a:t>Roadmap:​</a:t>
            </a:r>
          </a:p>
          <a:p>
            <a:pPr marL="742950" lvl="1" indent="-285750" fontAlgn="base">
              <a:buFont typeface="Arial" panose="020B0604020202020204" pitchFamily="34" charset="0"/>
              <a:buChar char="•"/>
            </a:pPr>
            <a:r>
              <a:rPr lang="en-US" sz="2200" dirty="0">
                <a:latin typeface="Arial"/>
                <a:cs typeface="Arial"/>
              </a:rPr>
              <a:t>Introduction to us and our community’s needs</a:t>
            </a:r>
          </a:p>
          <a:p>
            <a:pPr marL="742950" lvl="1" indent="-285750" fontAlgn="base">
              <a:buFont typeface="Arial" panose="020B0604020202020204" pitchFamily="34" charset="0"/>
              <a:buChar char="•"/>
            </a:pPr>
            <a:r>
              <a:rPr lang="en-US" sz="2200" dirty="0">
                <a:latin typeface="Arial"/>
                <a:cs typeface="Arial"/>
              </a:rPr>
              <a:t>Talking Circle framework</a:t>
            </a:r>
          </a:p>
          <a:p>
            <a:pPr marL="742950" lvl="1" indent="-285750" fontAlgn="base">
              <a:buFont typeface="Arial" panose="020B0604020202020204" pitchFamily="34" charset="0"/>
              <a:buChar char="•"/>
            </a:pPr>
            <a:r>
              <a:rPr lang="en-US" sz="2200" dirty="0">
                <a:latin typeface="Arial"/>
                <a:cs typeface="Arial"/>
              </a:rPr>
              <a:t>Y.A.K. at your library</a:t>
            </a:r>
          </a:p>
          <a:p>
            <a:endParaRPr lang="en-US" dirty="0"/>
          </a:p>
        </p:txBody>
      </p:sp>
      <p:pic>
        <p:nvPicPr>
          <p:cNvPr id="3" name="Picture 3" descr="A screenshot of a cell phone&#10;&#10;Description generated with high confidence">
            <a:extLst>
              <a:ext uri="{FF2B5EF4-FFF2-40B4-BE49-F238E27FC236}">
                <a16:creationId xmlns:a16="http://schemas.microsoft.com/office/drawing/2014/main" id="{4394ED50-C700-47AE-956B-9732DA578A83}"/>
              </a:ext>
            </a:extLst>
          </p:cNvPr>
          <p:cNvPicPr>
            <a:picLocks noChangeAspect="1"/>
          </p:cNvPicPr>
          <p:nvPr/>
        </p:nvPicPr>
        <p:blipFill rotWithShape="1">
          <a:blip r:embed="rId3"/>
          <a:srcRect l="1445" t="446" r="1156" b="2016"/>
          <a:stretch/>
        </p:blipFill>
        <p:spPr>
          <a:xfrm>
            <a:off x="5433644" y="1600200"/>
            <a:ext cx="3155620" cy="4083524"/>
          </a:xfrm>
          <a:prstGeom prst="rect">
            <a:avLst/>
          </a:prstGeom>
        </p:spPr>
      </p:pic>
    </p:spTree>
    <p:extLst>
      <p:ext uri="{BB962C8B-B14F-4D97-AF65-F5344CB8AC3E}">
        <p14:creationId xmlns:p14="http://schemas.microsoft.com/office/powerpoint/2010/main" val="2639751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b="1">
                <a:latin typeface="Arial Rounded MT Bold"/>
              </a:rPr>
              <a:t>What will your program look like?</a:t>
            </a:r>
            <a:endParaRPr lang="en-US"/>
          </a:p>
        </p:txBody>
      </p:sp>
      <p:sp>
        <p:nvSpPr>
          <p:cNvPr id="8" name="TextBox 7">
            <a:extLst>
              <a:ext uri="{FF2B5EF4-FFF2-40B4-BE49-F238E27FC236}">
                <a16:creationId xmlns:a16="http://schemas.microsoft.com/office/drawing/2014/main" id="{04B5B12A-6268-45C2-AA1B-82A932AE21A9}"/>
              </a:ext>
            </a:extLst>
          </p:cNvPr>
          <p:cNvSpPr txBox="1"/>
          <p:nvPr/>
        </p:nvSpPr>
        <p:spPr>
          <a:xfrm>
            <a:off x="1465792" y="1986516"/>
            <a:ext cx="5112543" cy="2677656"/>
          </a:xfrm>
          <a:prstGeom prst="rect">
            <a:avLst/>
          </a:prstGeom>
          <a:noFill/>
        </p:spPr>
        <p:txBody>
          <a:bodyPr wrap="square" rtlCol="0" anchor="t">
            <a:spAutoFit/>
          </a:bodyPr>
          <a:lstStyle/>
          <a:p>
            <a:r>
              <a:rPr lang="en-US" sz="2800" dirty="0">
                <a:solidFill>
                  <a:srgbClr val="003399"/>
                </a:solidFill>
                <a:latin typeface="Arial Black" panose="020B0A04020102020204" pitchFamily="34" charset="0"/>
                <a:cs typeface="Arial"/>
                <a:hlinkClick r:id="rId3">
                  <a:extLst>
                    <a:ext uri="{A12FA001-AC4F-418D-AE19-62706E023703}">
                      <ahyp:hlinkClr xmlns:ahyp="http://schemas.microsoft.com/office/drawing/2018/hyperlinkcolor" val="tx"/>
                    </a:ext>
                  </a:extLst>
                </a:hlinkClick>
              </a:rPr>
              <a:t>Repair the Harm:</a:t>
            </a:r>
          </a:p>
          <a:p>
            <a:r>
              <a:rPr lang="en-US" sz="2800" dirty="0">
                <a:solidFill>
                  <a:srgbClr val="003399"/>
                </a:solidFill>
                <a:latin typeface="Arial Black" panose="020B0A04020102020204" pitchFamily="34" charset="0"/>
                <a:cs typeface="Arial"/>
                <a:hlinkClick r:id="rId3">
                  <a:extLst>
                    <a:ext uri="{A12FA001-AC4F-418D-AE19-62706E023703}">
                      <ahyp:hlinkClr xmlns:ahyp="http://schemas.microsoft.com/office/drawing/2018/hyperlinkcolor" val="tx"/>
                    </a:ext>
                  </a:extLst>
                </a:hlinkClick>
              </a:rPr>
              <a:t>Restorative Approaches to Behavior Management in Libraries</a:t>
            </a:r>
            <a:br>
              <a:rPr lang="en-US" sz="2800" b="1" dirty="0">
                <a:latin typeface="Arial"/>
              </a:rPr>
            </a:br>
            <a:br>
              <a:rPr lang="en-US" sz="2800" dirty="0">
                <a:latin typeface="Arial"/>
              </a:rPr>
            </a:br>
            <a:r>
              <a:rPr lang="en-US" sz="2800" dirty="0">
                <a:latin typeface="Arial"/>
                <a:cs typeface="Arial"/>
              </a:rPr>
              <a:t>by Shauna Anderson</a:t>
            </a:r>
          </a:p>
        </p:txBody>
      </p:sp>
      <p:pic>
        <p:nvPicPr>
          <p:cNvPr id="3" name="Graphic 4" descr="Laptop">
            <a:extLst>
              <a:ext uri="{FF2B5EF4-FFF2-40B4-BE49-F238E27FC236}">
                <a16:creationId xmlns:a16="http://schemas.microsoft.com/office/drawing/2014/main" id="{1EB5B24E-4BAF-47E4-BF1F-BE741EABC0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58715" y="3325344"/>
            <a:ext cx="2239240" cy="2239240"/>
          </a:xfrm>
          <a:prstGeom prst="rect">
            <a:avLst/>
          </a:prstGeom>
        </p:spPr>
      </p:pic>
    </p:spTree>
    <p:extLst>
      <p:ext uri="{BB962C8B-B14F-4D97-AF65-F5344CB8AC3E}">
        <p14:creationId xmlns:p14="http://schemas.microsoft.com/office/powerpoint/2010/main" val="2122471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4396"/>
            <a:ext cx="9144000" cy="731838"/>
          </a:xfrm>
          <a:solidFill>
            <a:srgbClr val="112151"/>
          </a:solidFill>
        </p:spPr>
        <p:txBody>
          <a:bodyPr>
            <a:normAutofit/>
          </a:bodyPr>
          <a:lstStyle/>
          <a:p>
            <a:r>
              <a:rPr lang="en-US" b="1">
                <a:latin typeface="Arial Rounded MT Bold"/>
              </a:rPr>
              <a:t>So what can Talking Circles do?</a:t>
            </a:r>
          </a:p>
        </p:txBody>
      </p:sp>
      <p:pic>
        <p:nvPicPr>
          <p:cNvPr id="4" name="Graphic 4" descr="Daily calendar">
            <a:extLst>
              <a:ext uri="{FF2B5EF4-FFF2-40B4-BE49-F238E27FC236}">
                <a16:creationId xmlns:a16="http://schemas.microsoft.com/office/drawing/2014/main" id="{89D41CBB-5937-4AD7-B32C-74C69713CB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5698" y="2067958"/>
            <a:ext cx="3100621" cy="3108960"/>
          </a:xfrm>
          <a:prstGeom prst="rect">
            <a:avLst/>
          </a:prstGeom>
        </p:spPr>
      </p:pic>
      <p:sp>
        <p:nvSpPr>
          <p:cNvPr id="6" name="TextBox 5">
            <a:extLst>
              <a:ext uri="{FF2B5EF4-FFF2-40B4-BE49-F238E27FC236}">
                <a16:creationId xmlns:a16="http://schemas.microsoft.com/office/drawing/2014/main" id="{3E8B3E32-2E80-4950-8373-189B74687ED2}"/>
              </a:ext>
            </a:extLst>
          </p:cNvPr>
          <p:cNvSpPr txBox="1"/>
          <p:nvPr/>
        </p:nvSpPr>
        <p:spPr>
          <a:xfrm>
            <a:off x="4511321" y="2286000"/>
            <a:ext cx="4209185" cy="3231654"/>
          </a:xfrm>
          <a:prstGeom prst="rect">
            <a:avLst/>
          </a:prstGeom>
          <a:noFill/>
        </p:spPr>
        <p:txBody>
          <a:bodyPr wrap="square" rtlCol="0" anchor="t">
            <a:spAutoFit/>
          </a:bodyPr>
          <a:lstStyle/>
          <a:p>
            <a:r>
              <a:rPr lang="en-US" sz="2400" dirty="0">
                <a:latin typeface="Arial Black"/>
              </a:rPr>
              <a:t>First…</a:t>
            </a:r>
          </a:p>
          <a:p>
            <a:pPr marL="342900" indent="-342900">
              <a:buFont typeface="Arial" panose="020B0604020202020204" pitchFamily="34" charset="0"/>
              <a:buChar char="•"/>
            </a:pPr>
            <a:r>
              <a:rPr lang="en-US" sz="2400" dirty="0"/>
              <a:t>Build trust</a:t>
            </a:r>
          </a:p>
          <a:p>
            <a:endParaRPr lang="en-US" sz="2400" dirty="0">
              <a:latin typeface="Arial Black" panose="020B0A04020102020204" pitchFamily="34" charset="0"/>
            </a:endParaRPr>
          </a:p>
          <a:p>
            <a:r>
              <a:rPr lang="en-US" sz="2400" dirty="0">
                <a:latin typeface="Arial Black"/>
              </a:rPr>
              <a:t>Which then…</a:t>
            </a:r>
          </a:p>
          <a:p>
            <a:pPr marL="342900" indent="-342900">
              <a:buFont typeface="Arial" panose="020B0604020202020204" pitchFamily="34" charset="0"/>
              <a:buChar char="•"/>
            </a:pPr>
            <a:r>
              <a:rPr lang="en-US" sz="2400" dirty="0"/>
              <a:t>Builds community</a:t>
            </a:r>
          </a:p>
          <a:p>
            <a:pPr marL="342900" indent="-342900">
              <a:buFont typeface="Arial" panose="020B0604020202020204" pitchFamily="34" charset="0"/>
              <a:buChar char="•"/>
            </a:pPr>
            <a:r>
              <a:rPr lang="en-US" sz="2400" dirty="0"/>
              <a:t>Builds vulnerability</a:t>
            </a:r>
          </a:p>
          <a:p>
            <a:pPr marL="342900" indent="-342900">
              <a:buFont typeface="Arial" panose="020B0604020202020204" pitchFamily="34" charset="0"/>
              <a:buChar char="•"/>
            </a:pPr>
            <a:r>
              <a:rPr lang="en-US" sz="2400" dirty="0"/>
              <a:t>Prevents &amp; repairs harm</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55164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yaks standing on grassy field with pictures of the presenters Rachel and Shanel over their faces">
            <a:extLst>
              <a:ext uri="{FF2B5EF4-FFF2-40B4-BE49-F238E27FC236}">
                <a16:creationId xmlns:a16="http://schemas.microsoft.com/office/drawing/2014/main" id="{16A23A84-365A-457E-98C4-18A937D1FCA6}"/>
              </a:ext>
            </a:extLst>
          </p:cNvPr>
          <p:cNvPicPr>
            <a:picLocks noChangeAspect="1"/>
          </p:cNvPicPr>
          <p:nvPr/>
        </p:nvPicPr>
        <p:blipFill>
          <a:blip r:embed="rId3"/>
          <a:stretch>
            <a:fillRect/>
          </a:stretch>
        </p:blipFill>
        <p:spPr>
          <a:xfrm>
            <a:off x="446584" y="1564464"/>
            <a:ext cx="4797975" cy="3130446"/>
          </a:xfrm>
          <a:prstGeom prst="rect">
            <a:avLst/>
          </a:prstGeom>
        </p:spPr>
      </p:pic>
      <p:sp>
        <p:nvSpPr>
          <p:cNvPr id="2" name="Title 1"/>
          <p:cNvSpPr>
            <a:spLocks noGrp="1"/>
          </p:cNvSpPr>
          <p:nvPr>
            <p:ph type="title"/>
          </p:nvPr>
        </p:nvSpPr>
        <p:spPr>
          <a:solidFill>
            <a:schemeClr val="tx1"/>
          </a:solidFill>
        </p:spPr>
        <p:txBody>
          <a:bodyPr>
            <a:normAutofit/>
          </a:bodyPr>
          <a:lstStyle/>
          <a:p>
            <a:r>
              <a:rPr lang="en-US" b="1">
                <a:latin typeface="Arial Rounded MT Bold"/>
              </a:rPr>
              <a:t>Thank you! Questions?</a:t>
            </a:r>
          </a:p>
        </p:txBody>
      </p:sp>
      <p:pic>
        <p:nvPicPr>
          <p:cNvPr id="4" name="Picture 4" descr="QR code">
            <a:extLst>
              <a:ext uri="{FF2B5EF4-FFF2-40B4-BE49-F238E27FC236}">
                <a16:creationId xmlns:a16="http://schemas.microsoft.com/office/drawing/2014/main" id="{740727B2-F4A7-4598-8CAA-C6867D8EFDAD}"/>
              </a:ext>
            </a:extLst>
          </p:cNvPr>
          <p:cNvPicPr>
            <a:picLocks noChangeAspect="1"/>
          </p:cNvPicPr>
          <p:nvPr/>
        </p:nvPicPr>
        <p:blipFill>
          <a:blip r:embed="rId4"/>
          <a:stretch>
            <a:fillRect/>
          </a:stretch>
        </p:blipFill>
        <p:spPr>
          <a:xfrm>
            <a:off x="5566970" y="1564464"/>
            <a:ext cx="3130446" cy="3130446"/>
          </a:xfrm>
          <a:prstGeom prst="rect">
            <a:avLst/>
          </a:prstGeom>
        </p:spPr>
      </p:pic>
      <p:sp>
        <p:nvSpPr>
          <p:cNvPr id="6" name="TextBox 5">
            <a:extLst>
              <a:ext uri="{FF2B5EF4-FFF2-40B4-BE49-F238E27FC236}">
                <a16:creationId xmlns:a16="http://schemas.microsoft.com/office/drawing/2014/main" id="{0D1AB6E1-66C6-41C7-A296-6120F486BDC7}"/>
              </a:ext>
            </a:extLst>
          </p:cNvPr>
          <p:cNvSpPr txBox="1"/>
          <p:nvPr/>
        </p:nvSpPr>
        <p:spPr>
          <a:xfrm>
            <a:off x="446584" y="4887397"/>
            <a:ext cx="3428054" cy="646331"/>
          </a:xfrm>
          <a:prstGeom prst="rect">
            <a:avLst/>
          </a:prstGeom>
          <a:noFill/>
        </p:spPr>
        <p:txBody>
          <a:bodyPr wrap="none" rtlCol="0">
            <a:spAutoFit/>
          </a:bodyPr>
          <a:lstStyle/>
          <a:p>
            <a:pPr fontAlgn="base"/>
            <a:r>
              <a:rPr lang="en-US" b="1">
                <a:latin typeface="Arial Black"/>
              </a:rPr>
              <a:t>Rachel Pollari​</a:t>
            </a:r>
          </a:p>
          <a:p>
            <a:pPr fontAlgn="base"/>
            <a:r>
              <a:rPr lang="en-US">
                <a:latin typeface="Arial" panose="020B0604020202020204" pitchFamily="34" charset="0"/>
                <a:cs typeface="Arial" panose="020B0604020202020204" pitchFamily="34" charset="0"/>
              </a:rPr>
              <a:t>rpollari@marionpubliclibrary.org</a:t>
            </a:r>
          </a:p>
        </p:txBody>
      </p:sp>
      <p:sp>
        <p:nvSpPr>
          <p:cNvPr id="9" name="TextBox 8">
            <a:extLst>
              <a:ext uri="{FF2B5EF4-FFF2-40B4-BE49-F238E27FC236}">
                <a16:creationId xmlns:a16="http://schemas.microsoft.com/office/drawing/2014/main" id="{18ABB784-FA96-45A1-8927-5EBB3DF3D57D}"/>
              </a:ext>
            </a:extLst>
          </p:cNvPr>
          <p:cNvSpPr txBox="1"/>
          <p:nvPr/>
        </p:nvSpPr>
        <p:spPr>
          <a:xfrm>
            <a:off x="1829329" y="5641757"/>
            <a:ext cx="3415230" cy="646331"/>
          </a:xfrm>
          <a:prstGeom prst="rect">
            <a:avLst/>
          </a:prstGeom>
          <a:noFill/>
        </p:spPr>
        <p:txBody>
          <a:bodyPr wrap="none" rtlCol="0">
            <a:spAutoFit/>
          </a:bodyPr>
          <a:lstStyle/>
          <a:p>
            <a:pPr algn="r" fontAlgn="base"/>
            <a:r>
              <a:rPr lang="en-US" b="1">
                <a:latin typeface="Arial Black"/>
              </a:rPr>
              <a:t>Shanel Slater</a:t>
            </a:r>
          </a:p>
          <a:p>
            <a:pPr algn="r" fontAlgn="base"/>
            <a:r>
              <a:rPr lang="en-US">
                <a:latin typeface="Arial" panose="020B0604020202020204" pitchFamily="34" charset="0"/>
                <a:cs typeface="Arial" panose="020B0604020202020204" pitchFamily="34" charset="0"/>
              </a:rPr>
              <a:t>sslater@marionpubliclibrary.org</a:t>
            </a:r>
          </a:p>
        </p:txBody>
      </p:sp>
      <p:sp>
        <p:nvSpPr>
          <p:cNvPr id="10" name="Rectangle 9">
            <a:extLst>
              <a:ext uri="{FF2B5EF4-FFF2-40B4-BE49-F238E27FC236}">
                <a16:creationId xmlns:a16="http://schemas.microsoft.com/office/drawing/2014/main" id="{0176C04B-086B-489A-BE62-B26EDB5718A3}"/>
              </a:ext>
            </a:extLst>
          </p:cNvPr>
          <p:cNvSpPr/>
          <p:nvPr/>
        </p:nvSpPr>
        <p:spPr>
          <a:xfrm>
            <a:off x="6377474" y="5794310"/>
            <a:ext cx="2635897" cy="909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6" descr="Marion Public Library logo with white M on blue background">
            <a:extLst>
              <a:ext uri="{FF2B5EF4-FFF2-40B4-BE49-F238E27FC236}">
                <a16:creationId xmlns:a16="http://schemas.microsoft.com/office/drawing/2014/main" id="{B0B5A769-6050-4FE0-B69A-ECDFB68C6073}"/>
              </a:ext>
            </a:extLst>
          </p:cNvPr>
          <p:cNvPicPr>
            <a:picLocks noChangeAspect="1"/>
          </p:cNvPicPr>
          <p:nvPr/>
        </p:nvPicPr>
        <p:blipFill>
          <a:blip r:embed="rId5"/>
          <a:stretch>
            <a:fillRect/>
          </a:stretch>
        </p:blipFill>
        <p:spPr>
          <a:xfrm>
            <a:off x="5615738" y="5210563"/>
            <a:ext cx="2936328" cy="1167493"/>
          </a:xfrm>
          <a:prstGeom prst="rect">
            <a:avLst/>
          </a:prstGeom>
        </p:spPr>
      </p:pic>
    </p:spTree>
    <p:extLst>
      <p:ext uri="{BB962C8B-B14F-4D97-AF65-F5344CB8AC3E}">
        <p14:creationId xmlns:p14="http://schemas.microsoft.com/office/powerpoint/2010/main" val="371384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b="1">
                <a:latin typeface="Arial Rounded MT Bold"/>
                <a:cs typeface="Arial"/>
              </a:rPr>
              <a:t>Who Are We?</a:t>
            </a:r>
          </a:p>
        </p:txBody>
      </p:sp>
      <p:pic>
        <p:nvPicPr>
          <p:cNvPr id="5" name="Content Placeholder 4" descr="Brown haired female smiling for the camera">
            <a:extLst>
              <a:ext uri="{FF2B5EF4-FFF2-40B4-BE49-F238E27FC236}">
                <a16:creationId xmlns:a16="http://schemas.microsoft.com/office/drawing/2014/main" id="{88488AD7-810F-4CA3-A74D-95C39D2863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7939" y="1408715"/>
            <a:ext cx="1678006" cy="2349208"/>
          </a:xfrm>
        </p:spPr>
      </p:pic>
      <p:pic>
        <p:nvPicPr>
          <p:cNvPr id="7" name="Picture 6" descr="Blonde female smiling for the camera">
            <a:extLst>
              <a:ext uri="{FF2B5EF4-FFF2-40B4-BE49-F238E27FC236}">
                <a16:creationId xmlns:a16="http://schemas.microsoft.com/office/drawing/2014/main" id="{488CA127-3D41-453D-86EF-4E89EDD4E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4817" y="1408715"/>
            <a:ext cx="1689463" cy="2365249"/>
          </a:xfrm>
          <a:prstGeom prst="rect">
            <a:avLst/>
          </a:prstGeom>
        </p:spPr>
      </p:pic>
      <p:sp>
        <p:nvSpPr>
          <p:cNvPr id="8" name="TextBox 7">
            <a:extLst>
              <a:ext uri="{FF2B5EF4-FFF2-40B4-BE49-F238E27FC236}">
                <a16:creationId xmlns:a16="http://schemas.microsoft.com/office/drawing/2014/main" id="{2C4507D0-6E2E-49F6-97F8-A0499C635C93}"/>
              </a:ext>
            </a:extLst>
          </p:cNvPr>
          <p:cNvSpPr txBox="1"/>
          <p:nvPr/>
        </p:nvSpPr>
        <p:spPr>
          <a:xfrm>
            <a:off x="520049" y="3976568"/>
            <a:ext cx="3413168" cy="1877437"/>
          </a:xfrm>
          <a:prstGeom prst="rect">
            <a:avLst/>
          </a:prstGeom>
          <a:noFill/>
        </p:spPr>
        <p:txBody>
          <a:bodyPr wrap="square" rtlCol="0" anchor="t">
            <a:spAutoFit/>
          </a:bodyPr>
          <a:lstStyle/>
          <a:p>
            <a:pPr fontAlgn="base"/>
            <a:r>
              <a:rPr lang="en-US" sz="2000" b="1">
                <a:latin typeface="Arial Black"/>
              </a:rPr>
              <a:t>Rachel Pollari​</a:t>
            </a:r>
          </a:p>
          <a:p>
            <a:pPr fontAlgn="base"/>
            <a:r>
              <a:rPr lang="en-US" sz="2000">
                <a:latin typeface="Arial" panose="020B0604020202020204" pitchFamily="34" charset="0"/>
                <a:cs typeface="Arial" panose="020B0604020202020204" pitchFamily="34" charset="0"/>
              </a:rPr>
              <a:t>Full-Time Teen Services Assistant​</a:t>
            </a:r>
          </a:p>
          <a:p>
            <a:pPr fontAlgn="base"/>
            <a:r>
              <a:rPr lang="en-US" sz="2000">
                <a:latin typeface="Arial" panose="020B0604020202020204" pitchFamily="34" charset="0"/>
                <a:cs typeface="Arial" panose="020B0604020202020204" pitchFamily="34" charset="0"/>
              </a:rPr>
              <a:t>she/her/hers</a:t>
            </a:r>
          </a:p>
          <a:p>
            <a:pPr fontAlgn="base"/>
            <a:r>
              <a:rPr lang="en-US" sz="1600">
                <a:latin typeface="Arial" panose="020B0604020202020204" pitchFamily="34" charset="0"/>
                <a:cs typeface="Arial" panose="020B0604020202020204" pitchFamily="34" charset="0"/>
              </a:rPr>
              <a:t>rpollari@marionpubliclibrary.org</a:t>
            </a:r>
          </a:p>
          <a:p>
            <a:endParaRPr lang="en-US"/>
          </a:p>
        </p:txBody>
      </p:sp>
      <p:sp>
        <p:nvSpPr>
          <p:cNvPr id="10" name="TextBox 9">
            <a:extLst>
              <a:ext uri="{FF2B5EF4-FFF2-40B4-BE49-F238E27FC236}">
                <a16:creationId xmlns:a16="http://schemas.microsoft.com/office/drawing/2014/main" id="{A6091156-415C-44EF-8DFE-8DF9F103C4FA}"/>
              </a:ext>
            </a:extLst>
          </p:cNvPr>
          <p:cNvSpPr txBox="1"/>
          <p:nvPr/>
        </p:nvSpPr>
        <p:spPr>
          <a:xfrm>
            <a:off x="5627390" y="3974835"/>
            <a:ext cx="3054579" cy="1846659"/>
          </a:xfrm>
          <a:prstGeom prst="rect">
            <a:avLst/>
          </a:prstGeom>
          <a:noFill/>
        </p:spPr>
        <p:txBody>
          <a:bodyPr wrap="square" rtlCol="0" anchor="t">
            <a:spAutoFit/>
          </a:bodyPr>
          <a:lstStyle/>
          <a:p>
            <a:pPr algn="r" fontAlgn="base"/>
            <a:r>
              <a:rPr lang="en-US" sz="2000" b="1">
                <a:latin typeface="Arial Black"/>
              </a:rPr>
              <a:t>Shanel Slater​</a:t>
            </a:r>
            <a:endParaRPr lang="en-US">
              <a:latin typeface="Arial Black"/>
            </a:endParaRPr>
          </a:p>
          <a:p>
            <a:pPr algn="r" fontAlgn="base"/>
            <a:r>
              <a:rPr lang="en-US" sz="2000">
                <a:latin typeface="Arial"/>
                <a:cs typeface="Arial"/>
              </a:rPr>
              <a:t>Part-Time Teen Services Specialist​</a:t>
            </a:r>
          </a:p>
          <a:p>
            <a:pPr algn="r" fontAlgn="base"/>
            <a:r>
              <a:rPr lang="en-US" sz="2000">
                <a:latin typeface="Arial"/>
                <a:cs typeface="Arial"/>
              </a:rPr>
              <a:t>she/her/hers</a:t>
            </a:r>
          </a:p>
          <a:p>
            <a:pPr algn="r" fontAlgn="base"/>
            <a:r>
              <a:rPr lang="en-US" sz="1600">
                <a:latin typeface="Arial"/>
                <a:cs typeface="Arial"/>
              </a:rPr>
              <a:t>sslater@marionpubliclibrary.org​</a:t>
            </a:r>
          </a:p>
          <a:p>
            <a:endParaRPr lang="en-US"/>
          </a:p>
        </p:txBody>
      </p:sp>
      <p:sp>
        <p:nvSpPr>
          <p:cNvPr id="3" name="Thought Bubble: Cloud 2">
            <a:extLst>
              <a:ext uri="{FF2B5EF4-FFF2-40B4-BE49-F238E27FC236}">
                <a16:creationId xmlns:a16="http://schemas.microsoft.com/office/drawing/2014/main" id="{CA6A060D-5564-4241-A906-A11998B05AD5}"/>
              </a:ext>
            </a:extLst>
          </p:cNvPr>
          <p:cNvSpPr/>
          <p:nvPr/>
        </p:nvSpPr>
        <p:spPr>
          <a:xfrm rot="411905">
            <a:off x="2631192" y="1460260"/>
            <a:ext cx="3928460" cy="2622176"/>
          </a:xfrm>
          <a:prstGeom prst="cloudCallou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79C7187-3DB6-488B-BCB8-E9F259FA27E2}"/>
              </a:ext>
            </a:extLst>
          </p:cNvPr>
          <p:cNvSpPr txBox="1"/>
          <p:nvPr/>
        </p:nvSpPr>
        <p:spPr>
          <a:xfrm>
            <a:off x="3103149" y="1998569"/>
            <a:ext cx="319463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Not the experts</a:t>
            </a:r>
          </a:p>
          <a:p>
            <a:r>
              <a:rPr lang="en-US" dirty="0">
                <a:latin typeface="Arial"/>
                <a:cs typeface="Arial"/>
              </a:rPr>
              <a:t>Limited lived experiences:</a:t>
            </a:r>
          </a:p>
          <a:p>
            <a:r>
              <a:rPr lang="en-US" dirty="0">
                <a:latin typeface="Arial"/>
                <a:cs typeface="Arial"/>
              </a:rPr>
              <a:t>White, cisgender, able-bodied</a:t>
            </a:r>
          </a:p>
          <a:p>
            <a:r>
              <a:rPr lang="en-US" dirty="0">
                <a:latin typeface="Arial"/>
                <a:cs typeface="Arial"/>
              </a:rPr>
              <a:t>Talking Circle tradition</a:t>
            </a:r>
          </a:p>
          <a:p>
            <a:r>
              <a:rPr lang="en-US" dirty="0">
                <a:latin typeface="Arial"/>
                <a:cs typeface="Arial"/>
              </a:rPr>
              <a:t>     is not our creation</a:t>
            </a:r>
            <a:endParaRPr lang="en-US" dirty="0">
              <a:latin typeface="Minion Pro"/>
              <a:cs typeface="Arial"/>
            </a:endParaRPr>
          </a:p>
        </p:txBody>
      </p:sp>
    </p:spTree>
    <p:extLst>
      <p:ext uri="{BB962C8B-B14F-4D97-AF65-F5344CB8AC3E}">
        <p14:creationId xmlns:p14="http://schemas.microsoft.com/office/powerpoint/2010/main" val="3664576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b="1">
                <a:latin typeface="Arial Rounded MT Bold"/>
              </a:rPr>
              <a:t>Meet the Marion Public Library</a:t>
            </a:r>
            <a:endParaRPr lang="en-US" sz="3600">
              <a:latin typeface="Arial Rounded MT Bold"/>
            </a:endParaRPr>
          </a:p>
        </p:txBody>
      </p:sp>
      <p:pic>
        <p:nvPicPr>
          <p:cNvPr id="3" name="Picture 3" descr="brick library building with large blue windows">
            <a:extLst>
              <a:ext uri="{FF2B5EF4-FFF2-40B4-BE49-F238E27FC236}">
                <a16:creationId xmlns:a16="http://schemas.microsoft.com/office/drawing/2014/main" id="{8C14DF21-9C0D-4BF6-ABB6-74D5D8850341}"/>
              </a:ext>
            </a:extLst>
          </p:cNvPr>
          <p:cNvPicPr>
            <a:picLocks noChangeAspect="1"/>
          </p:cNvPicPr>
          <p:nvPr/>
        </p:nvPicPr>
        <p:blipFill>
          <a:blip r:embed="rId3"/>
          <a:stretch>
            <a:fillRect/>
          </a:stretch>
        </p:blipFill>
        <p:spPr>
          <a:xfrm>
            <a:off x="579489" y="1750767"/>
            <a:ext cx="3667698" cy="2735196"/>
          </a:xfrm>
          <a:prstGeom prst="rect">
            <a:avLst/>
          </a:prstGeom>
        </p:spPr>
      </p:pic>
      <p:pic>
        <p:nvPicPr>
          <p:cNvPr id="4" name="Picture 6" descr="A picture containing holding, sitting, black, lit&#10;&#10;Description generated with very high confidence">
            <a:extLst>
              <a:ext uri="{FF2B5EF4-FFF2-40B4-BE49-F238E27FC236}">
                <a16:creationId xmlns:a16="http://schemas.microsoft.com/office/drawing/2014/main" id="{47A7332C-B82E-41F6-9521-099C86FB1D6A}"/>
              </a:ext>
            </a:extLst>
          </p:cNvPr>
          <p:cNvPicPr>
            <a:picLocks noChangeAspect="1"/>
          </p:cNvPicPr>
          <p:nvPr/>
        </p:nvPicPr>
        <p:blipFill>
          <a:blip r:embed="rId4"/>
          <a:stretch>
            <a:fillRect/>
          </a:stretch>
        </p:blipFill>
        <p:spPr>
          <a:xfrm>
            <a:off x="3433438" y="5055644"/>
            <a:ext cx="2032987" cy="1474068"/>
          </a:xfrm>
          <a:prstGeom prst="rect">
            <a:avLst/>
          </a:prstGeom>
        </p:spPr>
      </p:pic>
      <p:pic>
        <p:nvPicPr>
          <p:cNvPr id="11" name="Graphic 11" descr="Heart">
            <a:extLst>
              <a:ext uri="{FF2B5EF4-FFF2-40B4-BE49-F238E27FC236}">
                <a16:creationId xmlns:a16="http://schemas.microsoft.com/office/drawing/2014/main" id="{2499A7AA-71CE-46EB-806E-1AC847EB00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69528" y="5612906"/>
            <a:ext cx="337352" cy="359546"/>
          </a:xfrm>
          <a:prstGeom prst="rect">
            <a:avLst/>
          </a:prstGeom>
        </p:spPr>
      </p:pic>
      <p:pic>
        <p:nvPicPr>
          <p:cNvPr id="17" name="Picture 17" descr="bookshelves, tables, chairs, and large stuffed pink dog in a library">
            <a:extLst>
              <a:ext uri="{FF2B5EF4-FFF2-40B4-BE49-F238E27FC236}">
                <a16:creationId xmlns:a16="http://schemas.microsoft.com/office/drawing/2014/main" id="{EDF99A75-8D24-4D8F-B04C-5DE4603C6221}"/>
              </a:ext>
            </a:extLst>
          </p:cNvPr>
          <p:cNvPicPr>
            <a:picLocks noChangeAspect="1"/>
          </p:cNvPicPr>
          <p:nvPr/>
        </p:nvPicPr>
        <p:blipFill>
          <a:blip r:embed="rId7"/>
          <a:stretch>
            <a:fillRect/>
          </a:stretch>
        </p:blipFill>
        <p:spPr>
          <a:xfrm>
            <a:off x="4576439" y="1754067"/>
            <a:ext cx="4052657" cy="2728432"/>
          </a:xfrm>
          <a:prstGeom prst="rect">
            <a:avLst/>
          </a:prstGeom>
        </p:spPr>
      </p:pic>
      <p:pic>
        <p:nvPicPr>
          <p:cNvPr id="19" name="Picture 19" descr="A picture containing drawing, food&#10;&#10;Description generated with very high confidence">
            <a:extLst>
              <a:ext uri="{FF2B5EF4-FFF2-40B4-BE49-F238E27FC236}">
                <a16:creationId xmlns:a16="http://schemas.microsoft.com/office/drawing/2014/main" id="{59EB7CF4-27BA-43EB-9FF6-D01A74B256E8}"/>
              </a:ext>
            </a:extLst>
          </p:cNvPr>
          <p:cNvPicPr>
            <a:picLocks noChangeAspect="1"/>
          </p:cNvPicPr>
          <p:nvPr/>
        </p:nvPicPr>
        <p:blipFill>
          <a:blip r:embed="rId8"/>
          <a:stretch>
            <a:fillRect/>
          </a:stretch>
        </p:blipFill>
        <p:spPr>
          <a:xfrm>
            <a:off x="892206" y="5064806"/>
            <a:ext cx="2166152" cy="1389170"/>
          </a:xfrm>
          <a:prstGeom prst="rect">
            <a:avLst/>
          </a:prstGeom>
        </p:spPr>
      </p:pic>
      <p:sp>
        <p:nvSpPr>
          <p:cNvPr id="21" name="Rectangle 20">
            <a:extLst>
              <a:ext uri="{FF2B5EF4-FFF2-40B4-BE49-F238E27FC236}">
                <a16:creationId xmlns:a16="http://schemas.microsoft.com/office/drawing/2014/main" id="{BD10681B-3061-4EB0-9E24-AC3710BAD3DB}"/>
              </a:ext>
            </a:extLst>
          </p:cNvPr>
          <p:cNvSpPr/>
          <p:nvPr/>
        </p:nvSpPr>
        <p:spPr>
          <a:xfrm>
            <a:off x="6245440" y="5402061"/>
            <a:ext cx="2840854" cy="1364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2" descr="A picture containing tableware, dishware, plate&#10;&#10;Description generated with very high confidence">
            <a:extLst>
              <a:ext uri="{FF2B5EF4-FFF2-40B4-BE49-F238E27FC236}">
                <a16:creationId xmlns:a16="http://schemas.microsoft.com/office/drawing/2014/main" id="{FE98349B-795F-45DD-82C6-C65584AD9802}"/>
              </a:ext>
            </a:extLst>
          </p:cNvPr>
          <p:cNvPicPr>
            <a:picLocks noChangeAspect="1"/>
          </p:cNvPicPr>
          <p:nvPr/>
        </p:nvPicPr>
        <p:blipFill>
          <a:blip r:embed="rId9"/>
          <a:stretch>
            <a:fillRect/>
          </a:stretch>
        </p:blipFill>
        <p:spPr>
          <a:xfrm>
            <a:off x="5952478" y="5416382"/>
            <a:ext cx="2510162" cy="830276"/>
          </a:xfrm>
          <a:prstGeom prst="rect">
            <a:avLst/>
          </a:prstGeom>
        </p:spPr>
      </p:pic>
      <p:pic>
        <p:nvPicPr>
          <p:cNvPr id="26" name="Picture 26" descr="crowded bookshelves and person sitting in a library">
            <a:extLst>
              <a:ext uri="{FF2B5EF4-FFF2-40B4-BE49-F238E27FC236}">
                <a16:creationId xmlns:a16="http://schemas.microsoft.com/office/drawing/2014/main" id="{A3CCEF6E-6F55-487F-98F4-7D0FE834B11A}"/>
              </a:ext>
            </a:extLst>
          </p:cNvPr>
          <p:cNvPicPr>
            <a:picLocks noChangeAspect="1"/>
          </p:cNvPicPr>
          <p:nvPr/>
        </p:nvPicPr>
        <p:blipFill rotWithShape="1">
          <a:blip r:embed="rId10"/>
          <a:srcRect l="-6" t="2793" r="316" b="8051"/>
          <a:stretch/>
        </p:blipFill>
        <p:spPr>
          <a:xfrm>
            <a:off x="4576438" y="1754068"/>
            <a:ext cx="4052657" cy="2727720"/>
          </a:xfrm>
          <a:prstGeom prst="rect">
            <a:avLst/>
          </a:prstGeom>
        </p:spPr>
      </p:pic>
    </p:spTree>
    <p:extLst>
      <p:ext uri="{BB962C8B-B14F-4D97-AF65-F5344CB8AC3E}">
        <p14:creationId xmlns:p14="http://schemas.microsoft.com/office/powerpoint/2010/main" val="83996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6"/>
                                        </p:tgtEl>
                                      </p:cBhvr>
                                    </p:animEffect>
                                    <p:set>
                                      <p:cBhvr>
                                        <p:cTn id="7" dur="1" fill="hold">
                                          <p:stCondLst>
                                            <p:cond delay="1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b="1">
                <a:latin typeface="Arial Rounded MT Bold"/>
              </a:rPr>
              <a:t>Motivation</a:t>
            </a:r>
            <a:endParaRPr lang="en-US">
              <a:latin typeface="Arial Rounded MT Bold"/>
            </a:endParaRPr>
          </a:p>
        </p:txBody>
      </p:sp>
      <p:pic>
        <p:nvPicPr>
          <p:cNvPr id="9" name="Graphic 9" descr="Open hand">
            <a:extLst>
              <a:ext uri="{FF2B5EF4-FFF2-40B4-BE49-F238E27FC236}">
                <a16:creationId xmlns:a16="http://schemas.microsoft.com/office/drawing/2014/main" id="{C48EF2D3-A0CA-4733-ACDE-F45CD3FB18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545840" y="522516"/>
            <a:ext cx="4879909" cy="4879909"/>
          </a:xfrm>
          <a:prstGeom prst="rect">
            <a:avLst/>
          </a:prstGeom>
        </p:spPr>
      </p:pic>
      <p:pic>
        <p:nvPicPr>
          <p:cNvPr id="11" name="Graphic 11" descr="Protecting hand">
            <a:extLst>
              <a:ext uri="{FF2B5EF4-FFF2-40B4-BE49-F238E27FC236}">
                <a16:creationId xmlns:a16="http://schemas.microsoft.com/office/drawing/2014/main" id="{78E06F50-AB39-4771-8AF3-4DE3454EA2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3888886" y="2329529"/>
            <a:ext cx="4868245" cy="4868245"/>
          </a:xfrm>
          <a:prstGeom prst="rect">
            <a:avLst/>
          </a:prstGeom>
        </p:spPr>
      </p:pic>
      <p:sp>
        <p:nvSpPr>
          <p:cNvPr id="13" name="TextBox 12">
            <a:extLst>
              <a:ext uri="{FF2B5EF4-FFF2-40B4-BE49-F238E27FC236}">
                <a16:creationId xmlns:a16="http://schemas.microsoft.com/office/drawing/2014/main" id="{B482F6DE-498C-48B1-9672-0FDD8ABCDD61}"/>
              </a:ext>
            </a:extLst>
          </p:cNvPr>
          <p:cNvSpPr txBox="1"/>
          <p:nvPr/>
        </p:nvSpPr>
        <p:spPr>
          <a:xfrm rot="1560000">
            <a:off x="6863439" y="4059302"/>
            <a:ext cx="20550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chemeClr val="accent5">
                    <a:lumMod val="50000"/>
                  </a:schemeClr>
                </a:solidFill>
                <a:latin typeface="Arial Black"/>
              </a:rPr>
              <a:t>TEENS</a:t>
            </a:r>
            <a:endParaRPr lang="en-US"/>
          </a:p>
        </p:txBody>
      </p:sp>
      <p:sp>
        <p:nvSpPr>
          <p:cNvPr id="14" name="TextBox 13">
            <a:extLst>
              <a:ext uri="{FF2B5EF4-FFF2-40B4-BE49-F238E27FC236}">
                <a16:creationId xmlns:a16="http://schemas.microsoft.com/office/drawing/2014/main" id="{634F29B9-9AD5-408B-BCCF-7D125247C8A2}"/>
              </a:ext>
            </a:extLst>
          </p:cNvPr>
          <p:cNvSpPr txBox="1"/>
          <p:nvPr/>
        </p:nvSpPr>
        <p:spPr>
          <a:xfrm rot="1500000">
            <a:off x="236396" y="3748357"/>
            <a:ext cx="453934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chemeClr val="accent5">
                    <a:lumMod val="50000"/>
                  </a:schemeClr>
                </a:solidFill>
                <a:latin typeface="Arial Black"/>
              </a:rPr>
              <a:t>PEERS, LIBRARY, </a:t>
            </a:r>
          </a:p>
          <a:p>
            <a:pPr algn="ctr"/>
            <a:r>
              <a:rPr lang="en-US" sz="3200">
                <a:solidFill>
                  <a:schemeClr val="accent5">
                    <a:lumMod val="50000"/>
                  </a:schemeClr>
                </a:solidFill>
                <a:latin typeface="Arial Black"/>
              </a:rPr>
              <a:t>&amp; COMMUNITY</a:t>
            </a:r>
          </a:p>
        </p:txBody>
      </p:sp>
    </p:spTree>
    <p:extLst>
      <p:ext uri="{BB962C8B-B14F-4D97-AF65-F5344CB8AC3E}">
        <p14:creationId xmlns:p14="http://schemas.microsoft.com/office/powerpoint/2010/main" val="324714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840A0-C64A-4AE2-A958-E153CF8E2C03}"/>
              </a:ext>
            </a:extLst>
          </p:cNvPr>
          <p:cNvSpPr/>
          <p:nvPr/>
        </p:nvSpPr>
        <p:spPr>
          <a:xfrm>
            <a:off x="5815584" y="5516880"/>
            <a:ext cx="3243072" cy="118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55676"/>
            <a:ext cx="9144000" cy="5946648"/>
          </a:xfrm>
          <a:solidFill>
            <a:srgbClr val="112151"/>
          </a:solidFill>
        </p:spPr>
        <p:txBody>
          <a:bodyPr>
            <a:normAutofit/>
          </a:bodyPr>
          <a:lstStyle/>
          <a:p>
            <a:r>
              <a:rPr lang="en-US" sz="5400" b="1">
                <a:latin typeface="Arial Rounded MT Bold" panose="020F0704030504030204" pitchFamily="34" charset="0"/>
              </a:rPr>
              <a:t>How to Y.A.K.</a:t>
            </a:r>
            <a:br>
              <a:rPr lang="en-US" sz="4400" b="1">
                <a:latin typeface="Arial Rounded MT Bold" panose="020F0704030504030204" pitchFamily="34" charset="0"/>
              </a:rPr>
            </a:br>
            <a:r>
              <a:rPr lang="en-US">
                <a:latin typeface="Arial" panose="020B0604020202020204" pitchFamily="34" charset="0"/>
                <a:cs typeface="Arial" panose="020B0604020202020204" pitchFamily="34" charset="0"/>
              </a:rPr>
              <a:t>Talking Circle Framework</a:t>
            </a:r>
            <a:endParaRPr lang="en-US" sz="4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23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a:solidFill>
            <a:schemeClr val="tx1"/>
          </a:solidFill>
        </p:spPr>
        <p:txBody>
          <a:bodyPr>
            <a:normAutofit/>
          </a:bodyPr>
          <a:lstStyle/>
          <a:p>
            <a:r>
              <a:rPr lang="en-US" b="1">
                <a:latin typeface="Arial Rounded MT Bold" panose="020F0704030504030204" pitchFamily="34" charset="0"/>
              </a:rPr>
              <a:t>Talking Circle Framework</a:t>
            </a:r>
          </a:p>
        </p:txBody>
      </p:sp>
      <p:sp>
        <p:nvSpPr>
          <p:cNvPr id="3" name="TextBox 2">
            <a:extLst>
              <a:ext uri="{FF2B5EF4-FFF2-40B4-BE49-F238E27FC236}">
                <a16:creationId xmlns:a16="http://schemas.microsoft.com/office/drawing/2014/main" id="{6612C418-2B76-4A47-83C2-780272293489}"/>
              </a:ext>
            </a:extLst>
          </p:cNvPr>
          <p:cNvSpPr txBox="1"/>
          <p:nvPr/>
        </p:nvSpPr>
        <p:spPr>
          <a:xfrm>
            <a:off x="806160" y="1902797"/>
            <a:ext cx="5046000" cy="4955203"/>
          </a:xfrm>
          <a:prstGeom prst="rect">
            <a:avLst/>
          </a:prstGeom>
          <a:noFill/>
        </p:spPr>
        <p:txBody>
          <a:bodyPr wrap="square" rtlCol="0" anchor="t">
            <a:spAutoFit/>
          </a:bodyPr>
          <a:lstStyle/>
          <a:p>
            <a:r>
              <a:rPr lang="en-US" sz="2400">
                <a:latin typeface="Arial Black" panose="020B0A04020102020204" pitchFamily="34" charset="0"/>
                <a:cs typeface="Arial" panose="020B0604020202020204" pitchFamily="34" charset="0"/>
              </a:rPr>
              <a:t>Pre-Circle: </a:t>
            </a:r>
            <a:r>
              <a:rPr lang="en-US" sz="2400">
                <a:latin typeface="Arial" panose="020B0604020202020204" pitchFamily="34" charset="0"/>
                <a:cs typeface="Arial" panose="020B0604020202020204" pitchFamily="34" charset="0"/>
              </a:rPr>
              <a:t>set the environment</a:t>
            </a:r>
          </a:p>
          <a:p>
            <a:endParaRPr lang="en-US" sz="2800">
              <a:latin typeface="Arial" panose="020B0604020202020204" pitchFamily="34" charset="0"/>
              <a:cs typeface="Arial" panose="020B0604020202020204" pitchFamily="34" charset="0"/>
            </a:endParaRPr>
          </a:p>
          <a:p>
            <a:pPr marL="342900" indent="-342900">
              <a:buAutoNum type="arabicPeriod"/>
            </a:pPr>
            <a:r>
              <a:rPr lang="en-US" sz="2400">
                <a:latin typeface="Arial" panose="020B0604020202020204" pitchFamily="34" charset="0"/>
                <a:cs typeface="Arial" panose="020B0604020202020204" pitchFamily="34" charset="0"/>
              </a:rPr>
              <a:t>Physical calm</a:t>
            </a:r>
          </a:p>
          <a:p>
            <a:pPr marL="342900" indent="-342900">
              <a:buFont typeface="+mj-lt"/>
              <a:buAutoNum type="arabicPeriod"/>
            </a:pPr>
            <a:r>
              <a:rPr lang="en-US" sz="2400">
                <a:latin typeface="Arial" panose="020B0604020202020204" pitchFamily="34" charset="0"/>
                <a:cs typeface="Arial" panose="020B0604020202020204" pitchFamily="34" charset="0"/>
              </a:rPr>
              <a:t>Open the circle</a:t>
            </a:r>
          </a:p>
          <a:p>
            <a:pPr marL="342900" indent="-342900">
              <a:buFont typeface="+mj-lt"/>
              <a:buAutoNum type="arabicPeriod"/>
            </a:pPr>
            <a:r>
              <a:rPr lang="en-US" sz="2400">
                <a:latin typeface="Arial" panose="020B0604020202020204" pitchFamily="34" charset="0"/>
                <a:cs typeface="Arial" panose="020B0604020202020204" pitchFamily="34" charset="0"/>
              </a:rPr>
              <a:t>Guidelines and agreements</a:t>
            </a:r>
          </a:p>
          <a:p>
            <a:pPr marL="342900" indent="-342900">
              <a:buFont typeface="+mj-lt"/>
              <a:buAutoNum type="arabicPeriod"/>
            </a:pPr>
            <a:r>
              <a:rPr lang="en-US" sz="2400">
                <a:latin typeface="Arial" panose="020B0604020202020204" pitchFamily="34" charset="0"/>
                <a:cs typeface="Arial" panose="020B0604020202020204" pitchFamily="34" charset="0"/>
              </a:rPr>
              <a:t>Facilitator role</a:t>
            </a:r>
          </a:p>
          <a:p>
            <a:pPr marL="342900" indent="-342900">
              <a:buFont typeface="+mj-lt"/>
              <a:buAutoNum type="arabicPeriod"/>
            </a:pPr>
            <a:r>
              <a:rPr lang="en-US" sz="2400">
                <a:latin typeface="Arial" panose="020B0604020202020204" pitchFamily="34" charset="0"/>
                <a:cs typeface="Arial" panose="020B0604020202020204" pitchFamily="34" charset="0"/>
              </a:rPr>
              <a:t>Check-in</a:t>
            </a:r>
          </a:p>
          <a:p>
            <a:pPr marL="342900" indent="-342900">
              <a:buFont typeface="+mj-lt"/>
              <a:buAutoNum type="arabicPeriod"/>
            </a:pPr>
            <a:r>
              <a:rPr lang="en-US" sz="2400">
                <a:latin typeface="Arial" panose="020B0604020202020204" pitchFamily="34" charset="0"/>
                <a:cs typeface="Arial" panose="020B0604020202020204" pitchFamily="34" charset="0"/>
              </a:rPr>
              <a:t>Guided conversation</a:t>
            </a:r>
          </a:p>
          <a:p>
            <a:pPr marL="342900" indent="-342900">
              <a:buFont typeface="+mj-lt"/>
              <a:buAutoNum type="arabicPeriod"/>
            </a:pPr>
            <a:r>
              <a:rPr lang="en-US" sz="2400">
                <a:latin typeface="Arial" panose="020B0604020202020204" pitchFamily="34" charset="0"/>
                <a:cs typeface="Arial" panose="020B0604020202020204" pitchFamily="34" charset="0"/>
              </a:rPr>
              <a:t>Personal conversation</a:t>
            </a:r>
          </a:p>
          <a:p>
            <a:pPr marL="342900" indent="-342900">
              <a:buFont typeface="+mj-lt"/>
              <a:buAutoNum type="arabicPeriod"/>
            </a:pPr>
            <a:r>
              <a:rPr lang="en-US" sz="2400">
                <a:latin typeface="Arial" panose="020B0604020202020204" pitchFamily="34" charset="0"/>
                <a:cs typeface="Arial" panose="020B0604020202020204" pitchFamily="34" charset="0"/>
              </a:rPr>
              <a:t>Check out</a:t>
            </a:r>
          </a:p>
          <a:p>
            <a:pPr marL="342900" indent="-342900">
              <a:buFont typeface="+mj-lt"/>
              <a:buAutoNum type="arabicPeriod"/>
            </a:pPr>
            <a:endParaRPr lang="en-US"/>
          </a:p>
          <a:p>
            <a:pPr marL="342900" indent="-342900">
              <a:buFont typeface="+mj-lt"/>
              <a:buAutoNum type="arabicPeriod"/>
            </a:pPr>
            <a:endParaRPr lang="en-US"/>
          </a:p>
          <a:p>
            <a:pPr marL="342900" indent="-342900">
              <a:buFont typeface="+mj-lt"/>
              <a:buAutoNum type="arabicPeriod"/>
            </a:pPr>
            <a:endParaRPr lang="en-US"/>
          </a:p>
          <a:p>
            <a:pPr marL="342900" indent="-342900">
              <a:buFont typeface="+mj-lt"/>
              <a:buAutoNum type="arabicPeriod"/>
            </a:pPr>
            <a:endParaRPr lang="en-US"/>
          </a:p>
        </p:txBody>
      </p:sp>
      <p:pic>
        <p:nvPicPr>
          <p:cNvPr id="4" name="Graphic 4" descr="Chat">
            <a:extLst>
              <a:ext uri="{FF2B5EF4-FFF2-40B4-BE49-F238E27FC236}">
                <a16:creationId xmlns:a16="http://schemas.microsoft.com/office/drawing/2014/main" id="{29C6A928-98DD-4FB2-972C-DC8FD0B329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1720" y="2389266"/>
            <a:ext cx="3246120" cy="3246120"/>
          </a:xfrm>
          <a:prstGeom prst="rect">
            <a:avLst/>
          </a:prstGeom>
        </p:spPr>
      </p:pic>
    </p:spTree>
    <p:extLst>
      <p:ext uri="{BB962C8B-B14F-4D97-AF65-F5344CB8AC3E}">
        <p14:creationId xmlns:p14="http://schemas.microsoft.com/office/powerpoint/2010/main" val="87018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a:solidFill>
            <a:schemeClr val="tx1"/>
          </a:solidFill>
        </p:spPr>
        <p:txBody>
          <a:bodyPr>
            <a:normAutofit/>
          </a:bodyPr>
          <a:lstStyle/>
          <a:p>
            <a:r>
              <a:rPr lang="en-US" b="1">
                <a:latin typeface="Arial Rounded MT Bold" panose="020F0704030504030204" pitchFamily="34" charset="0"/>
              </a:rPr>
              <a:t>Pre-Circle: Set the Environment</a:t>
            </a:r>
            <a:endParaRPr lang="en-US" sz="4400" b="1">
              <a:latin typeface="Arial Rounded MT Bold" panose="020F0704030504030204" pitchFamily="34" charset="0"/>
            </a:endParaRPr>
          </a:p>
        </p:txBody>
      </p:sp>
      <p:sp>
        <p:nvSpPr>
          <p:cNvPr id="3" name="TextBox 2">
            <a:extLst>
              <a:ext uri="{FF2B5EF4-FFF2-40B4-BE49-F238E27FC236}">
                <a16:creationId xmlns:a16="http://schemas.microsoft.com/office/drawing/2014/main" id="{6612C418-2B76-4A47-83C2-780272293489}"/>
              </a:ext>
            </a:extLst>
          </p:cNvPr>
          <p:cNvSpPr txBox="1"/>
          <p:nvPr/>
        </p:nvSpPr>
        <p:spPr>
          <a:xfrm>
            <a:off x="685800" y="1952315"/>
            <a:ext cx="4483608" cy="4247317"/>
          </a:xfrm>
          <a:prstGeom prst="rect">
            <a:avLst/>
          </a:prstGeom>
          <a:noFill/>
        </p:spPr>
        <p:txBody>
          <a:bodyPr wrap="square" rtlCol="0" anchor="t">
            <a:spAutoFit/>
          </a:bodyPr>
          <a:lstStyle/>
          <a:p>
            <a:r>
              <a:rPr lang="en-US" sz="2400">
                <a:latin typeface="Arial Black" panose="020B0A04020102020204" pitchFamily="34" charset="0"/>
                <a:cs typeface="Arial" panose="020B0604020202020204" pitchFamily="34" charset="0"/>
              </a:rPr>
              <a:t>Space</a:t>
            </a:r>
          </a:p>
          <a:p>
            <a:pPr marL="742950" lvl="1" indent="-285750">
              <a:buFont typeface="Arial"/>
              <a:buChar char="•"/>
            </a:pPr>
            <a:r>
              <a:rPr lang="en-US" sz="2400">
                <a:latin typeface="Arial" panose="020B0604020202020204" pitchFamily="34" charset="0"/>
                <a:cs typeface="Arial" panose="020B0604020202020204" pitchFamily="34" charset="0"/>
              </a:rPr>
              <a:t>Privacy &amp; simplicity</a:t>
            </a:r>
          </a:p>
          <a:p>
            <a:pPr marL="742950" lvl="1" indent="-285750">
              <a:buFont typeface="Arial"/>
              <a:buChar char="•"/>
            </a:pPr>
            <a:r>
              <a:rPr lang="en-US" sz="2400">
                <a:latin typeface="Arial" panose="020B0604020202020204" pitchFamily="34" charset="0"/>
                <a:cs typeface="Arial" panose="020B0604020202020204" pitchFamily="34" charset="0"/>
              </a:rPr>
              <a:t>Lighting</a:t>
            </a:r>
          </a:p>
          <a:p>
            <a:pPr marL="742950" lvl="1" indent="-285750">
              <a:buFont typeface="Arial"/>
              <a:buChar char="•"/>
            </a:pPr>
            <a:r>
              <a:rPr lang="en-US" sz="2400">
                <a:latin typeface="Arial" panose="020B0604020202020204" pitchFamily="34" charset="0"/>
                <a:cs typeface="Arial" panose="020B0604020202020204" pitchFamily="34" charset="0"/>
              </a:rPr>
              <a:t>Communication</a:t>
            </a:r>
          </a:p>
          <a:p>
            <a:endParaRPr lang="en-US" sz="2400">
              <a:latin typeface="Arial Black" panose="020B0A04020102020204" pitchFamily="34" charset="0"/>
              <a:cs typeface="Arial" panose="020B0604020202020204" pitchFamily="34" charset="0"/>
            </a:endParaRPr>
          </a:p>
          <a:p>
            <a:r>
              <a:rPr lang="en-US" sz="2400">
                <a:latin typeface="Arial Black" panose="020B0A04020102020204" pitchFamily="34" charset="0"/>
                <a:cs typeface="Arial" panose="020B0604020202020204" pitchFamily="34" charset="0"/>
              </a:rPr>
              <a:t>Circle</a:t>
            </a:r>
          </a:p>
          <a:p>
            <a:pPr marL="742950" lvl="1" indent="-285750">
              <a:buFont typeface="Arial"/>
              <a:buChar char="•"/>
            </a:pPr>
            <a:r>
              <a:rPr lang="en-US" sz="2400">
                <a:latin typeface="Arial" panose="020B0604020202020204" pitchFamily="34" charset="0"/>
                <a:cs typeface="Arial" panose="020B0604020202020204" pitchFamily="34" charset="0"/>
              </a:rPr>
              <a:t>Arrange the circle</a:t>
            </a:r>
          </a:p>
          <a:p>
            <a:pPr marL="742950" lvl="1" indent="-285750">
              <a:buFont typeface="Arial"/>
              <a:buChar char="•"/>
            </a:pPr>
            <a:r>
              <a:rPr lang="en-US" sz="2400">
                <a:latin typeface="Arial" panose="020B0604020202020204" pitchFamily="34" charset="0"/>
                <a:cs typeface="Arial" panose="020B0604020202020204" pitchFamily="34" charset="0"/>
              </a:rPr>
              <a:t>Centerpiece</a:t>
            </a:r>
          </a:p>
          <a:p>
            <a:pPr marL="742950" lvl="1" indent="-285750">
              <a:buFont typeface="Arial"/>
              <a:buChar char="•"/>
            </a:pPr>
            <a:r>
              <a:rPr lang="en-US" sz="2400">
                <a:latin typeface="Arial" panose="020B0604020202020204" pitchFamily="34" charset="0"/>
                <a:cs typeface="Arial" panose="020B0604020202020204" pitchFamily="34" charset="0"/>
              </a:rPr>
              <a:t>Sightlines</a:t>
            </a:r>
            <a:endParaRPr lang="en-US" sz="2400"/>
          </a:p>
          <a:p>
            <a:pPr marL="342900" indent="-342900">
              <a:buFont typeface="+mj-lt"/>
              <a:buAutoNum type="arabicPeriod"/>
            </a:pPr>
            <a:endParaRPr lang="en-US"/>
          </a:p>
          <a:p>
            <a:pPr marL="342900" indent="-342900">
              <a:buFont typeface="+mj-lt"/>
              <a:buAutoNum type="arabicPeriod"/>
            </a:pPr>
            <a:endParaRPr lang="en-US"/>
          </a:p>
          <a:p>
            <a:pPr marL="342900" indent="-342900">
              <a:buFont typeface="+mj-lt"/>
              <a:buAutoNum type="arabicPeriod"/>
            </a:pPr>
            <a:endParaRPr lang="en-US"/>
          </a:p>
        </p:txBody>
      </p:sp>
      <p:pic>
        <p:nvPicPr>
          <p:cNvPr id="5" name="Graphic 4" descr="Circles with lines">
            <a:extLst>
              <a:ext uri="{FF2B5EF4-FFF2-40B4-BE49-F238E27FC236}">
                <a16:creationId xmlns:a16="http://schemas.microsoft.com/office/drawing/2014/main" id="{27C42F9F-E81A-496F-B1E8-A9A8EE4E52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0" y="1804416"/>
            <a:ext cx="3886200" cy="3886200"/>
          </a:xfrm>
          <a:prstGeom prst="rect">
            <a:avLst/>
          </a:prstGeom>
        </p:spPr>
      </p:pic>
    </p:spTree>
    <p:extLst>
      <p:ext uri="{BB962C8B-B14F-4D97-AF65-F5344CB8AC3E}">
        <p14:creationId xmlns:p14="http://schemas.microsoft.com/office/powerpoint/2010/main" val="1944606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b="1">
                <a:latin typeface="Arial Rounded MT Bold" panose="020F0704030504030204" pitchFamily="34" charset="0"/>
              </a:rPr>
              <a:t>1. Physical Calm</a:t>
            </a:r>
          </a:p>
        </p:txBody>
      </p:sp>
      <p:sp>
        <p:nvSpPr>
          <p:cNvPr id="3" name="TextBox 2">
            <a:extLst>
              <a:ext uri="{FF2B5EF4-FFF2-40B4-BE49-F238E27FC236}">
                <a16:creationId xmlns:a16="http://schemas.microsoft.com/office/drawing/2014/main" id="{C7FA2739-24B5-41D7-AA9E-B1FD0A7118E8}"/>
              </a:ext>
            </a:extLst>
          </p:cNvPr>
          <p:cNvSpPr txBox="1"/>
          <p:nvPr/>
        </p:nvSpPr>
        <p:spPr>
          <a:xfrm>
            <a:off x="1219200" y="2286000"/>
            <a:ext cx="6248400" cy="646331"/>
          </a:xfrm>
          <a:prstGeom prst="rect">
            <a:avLst/>
          </a:prstGeom>
          <a:noFill/>
        </p:spPr>
        <p:txBody>
          <a:bodyPr wrap="square" rtlCol="0">
            <a:spAutoFit/>
          </a:bodyPr>
          <a:lstStyle/>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p:txBody>
      </p:sp>
      <p:sp>
        <p:nvSpPr>
          <p:cNvPr id="4" name="TextBox 3">
            <a:extLst>
              <a:ext uri="{FF2B5EF4-FFF2-40B4-BE49-F238E27FC236}">
                <a16:creationId xmlns:a16="http://schemas.microsoft.com/office/drawing/2014/main" id="{CC8B1FDC-83FA-43B4-B2B6-4F1A8B263228}"/>
              </a:ext>
            </a:extLst>
          </p:cNvPr>
          <p:cNvSpPr txBox="1"/>
          <p:nvPr/>
        </p:nvSpPr>
        <p:spPr>
          <a:xfrm>
            <a:off x="1030738" y="1847062"/>
            <a:ext cx="4260590" cy="3724096"/>
          </a:xfrm>
          <a:prstGeom prst="rect">
            <a:avLst/>
          </a:prstGeom>
          <a:noFill/>
        </p:spPr>
        <p:txBody>
          <a:bodyPr wrap="square" rtlCol="0">
            <a:spAutoFit/>
          </a:bodyPr>
          <a:lstStyle/>
          <a:p>
            <a:r>
              <a:rPr lang="en-US" sz="2400">
                <a:latin typeface="Arial Black" panose="020B0A04020102020204" pitchFamily="34" charset="0"/>
                <a:cs typeface="Arial" panose="020B0604020202020204" pitchFamily="34" charset="0"/>
              </a:rPr>
              <a:t>Physicality</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Awareness</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Energy</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Presence</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Attention</a:t>
            </a:r>
          </a:p>
          <a:p>
            <a:endParaRPr lang="en-US" sz="2000">
              <a:latin typeface="Arial" panose="020B0604020202020204" pitchFamily="34" charset="0"/>
              <a:cs typeface="Arial" panose="020B0604020202020204" pitchFamily="34" charset="0"/>
            </a:endParaRPr>
          </a:p>
          <a:p>
            <a:r>
              <a:rPr lang="en-US" sz="2400">
                <a:latin typeface="Arial Black" panose="020B0A04020102020204" pitchFamily="34" charset="0"/>
                <a:cs typeface="Arial" panose="020B0604020202020204" pitchFamily="34" charset="0"/>
              </a:rPr>
              <a:t>Exercises</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Breathing</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Stretching</a:t>
            </a:r>
          </a:p>
          <a:p>
            <a:pPr marL="800100" lvl="1" indent="-342900">
              <a:buFont typeface="Arial" panose="020B0604020202020204" pitchFamily="34" charset="0"/>
              <a:buChar char="•"/>
            </a:pPr>
            <a:r>
              <a:rPr lang="en-US" sz="2400">
                <a:latin typeface="Arial" panose="020B0604020202020204" pitchFamily="34" charset="0"/>
                <a:cs typeface="Arial" panose="020B0604020202020204" pitchFamily="34" charset="0"/>
              </a:rPr>
              <a:t>Sound</a:t>
            </a:r>
          </a:p>
        </p:txBody>
      </p:sp>
      <p:pic>
        <p:nvPicPr>
          <p:cNvPr id="6" name="Picture 5" descr="A large brown yak standing on a grass covered field">
            <a:extLst>
              <a:ext uri="{FF2B5EF4-FFF2-40B4-BE49-F238E27FC236}">
                <a16:creationId xmlns:a16="http://schemas.microsoft.com/office/drawing/2014/main" id="{938C2A48-A79A-491C-B0C3-17C9268233F3}"/>
              </a:ext>
            </a:extLst>
          </p:cNvPr>
          <p:cNvPicPr>
            <a:picLocks noChangeAspect="1"/>
          </p:cNvPicPr>
          <p:nvPr/>
        </p:nvPicPr>
        <p:blipFill rotWithShape="1">
          <a:blip r:embed="rId3">
            <a:extLst>
              <a:ext uri="{28A0092B-C50C-407E-A947-70E740481C1C}">
                <a14:useLocalDpi xmlns:a14="http://schemas.microsoft.com/office/drawing/2010/main" val="0"/>
              </a:ext>
            </a:extLst>
          </a:blip>
          <a:srcRect l="6518"/>
          <a:stretch/>
        </p:blipFill>
        <p:spPr>
          <a:xfrm>
            <a:off x="4572000" y="2578463"/>
            <a:ext cx="3541262" cy="2261294"/>
          </a:xfrm>
          <a:prstGeom prst="rect">
            <a:avLst/>
          </a:prstGeom>
        </p:spPr>
      </p:pic>
    </p:spTree>
    <p:extLst>
      <p:ext uri="{BB962C8B-B14F-4D97-AF65-F5344CB8AC3E}">
        <p14:creationId xmlns:p14="http://schemas.microsoft.com/office/powerpoint/2010/main" val="46190010"/>
      </p:ext>
    </p:extLst>
  </p:cSld>
  <p:clrMapOvr>
    <a:masterClrMapping/>
  </p:clrMapOvr>
</p:sld>
</file>

<file path=ppt/theme/theme1.xml><?xml version="1.0" encoding="utf-8"?>
<a:theme xmlns:a="http://schemas.openxmlformats.org/drawingml/2006/main" name="public services power point template">
  <a:themeElements>
    <a:clrScheme name="Custom 5">
      <a:dk1>
        <a:srgbClr val="00215C"/>
      </a:dk1>
      <a:lt1>
        <a:sysClr val="window" lastClr="FFFFFF"/>
      </a:lt1>
      <a:dk2>
        <a:srgbClr val="1F497D"/>
      </a:dk2>
      <a:lt2>
        <a:srgbClr val="EEECE1"/>
      </a:lt2>
      <a:accent1>
        <a:srgbClr val="F68B1F"/>
      </a:accent1>
      <a:accent2>
        <a:srgbClr val="FFC20A"/>
      </a:accent2>
      <a:accent3>
        <a:srgbClr val="0084A9"/>
      </a:accent3>
      <a:accent4>
        <a:srgbClr val="8DC63F"/>
      </a:accent4>
      <a:accent5>
        <a:srgbClr val="949599"/>
      </a:accent5>
      <a:accent6>
        <a:srgbClr val="F68B1F"/>
      </a:accent6>
      <a:hlink>
        <a:srgbClr val="0084A9"/>
      </a:hlink>
      <a:folHlink>
        <a:srgbClr val="800080"/>
      </a:folHlink>
    </a:clrScheme>
    <a:fontScheme name="Custom 2">
      <a:majorFont>
        <a:latin typeface="Myriad Pro"/>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F632E47B9A174384A961BD2385812C" ma:contentTypeVersion="12" ma:contentTypeDescription="Create a new document." ma:contentTypeScope="" ma:versionID="db105b4a62eef98359b2c3ed293179f4">
  <xsd:schema xmlns:xsd="http://www.w3.org/2001/XMLSchema" xmlns:xs="http://www.w3.org/2001/XMLSchema" xmlns:p="http://schemas.microsoft.com/office/2006/metadata/properties" xmlns:ns3="7c36a696-d9c1-4613-9ffe-6692c897e7dd" xmlns:ns4="e765293c-bf4b-47fa-a7de-51c086098d48" targetNamespace="http://schemas.microsoft.com/office/2006/metadata/properties" ma:root="true" ma:fieldsID="2b9210ec2360f8f0a3677e983583b150" ns3:_="" ns4:_="">
    <xsd:import namespace="7c36a696-d9c1-4613-9ffe-6692c897e7dd"/>
    <xsd:import namespace="e765293c-bf4b-47fa-a7de-51c086098d4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6a696-d9c1-4613-9ffe-6692c897e7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65293c-bf4b-47fa-a7de-51c086098d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5EEF0C-57D7-4150-8543-2F6DB5295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6a696-d9c1-4613-9ffe-6692c897e7dd"/>
    <ds:schemaRef ds:uri="e765293c-bf4b-47fa-a7de-51c086098d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DD59C2-2C4E-4134-A92F-78AD568423CC}">
  <ds:schemaRefs>
    <ds:schemaRef ds:uri="http://schemas.microsoft.com/sharepoint/v3/contenttype/forms"/>
  </ds:schemaRefs>
</ds:datastoreItem>
</file>

<file path=customXml/itemProps3.xml><?xml version="1.0" encoding="utf-8"?>
<ds:datastoreItem xmlns:ds="http://schemas.openxmlformats.org/officeDocument/2006/customXml" ds:itemID="{AC7DC237-9E6E-425B-A9F3-09B9362BAA95}">
  <ds:schemaRefs>
    <ds:schemaRef ds:uri="http://schemas.microsoft.com/office/infopath/2007/PartnerControls"/>
    <ds:schemaRef ds:uri="http://purl.org/dc/elements/1.1/"/>
    <ds:schemaRef ds:uri="http://schemas.microsoft.com/office/2006/metadata/properties"/>
    <ds:schemaRef ds:uri="e765293c-bf4b-47fa-a7de-51c086098d48"/>
    <ds:schemaRef ds:uri="http://purl.org/dc/terms/"/>
    <ds:schemaRef ds:uri="7c36a696-d9c1-4613-9ffe-6692c897e7dd"/>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171</TotalTime>
  <Words>1360</Words>
  <Application>Microsoft Office PowerPoint</Application>
  <PresentationFormat>On-screen Show (4:3)</PresentationFormat>
  <Paragraphs>282</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Black</vt:lpstr>
      <vt:lpstr>Arial Rounded MT Bold</vt:lpstr>
      <vt:lpstr>Arial,Sans-Serif</vt:lpstr>
      <vt:lpstr>Calibri</vt:lpstr>
      <vt:lpstr>Minion Pro</vt:lpstr>
      <vt:lpstr>Myriad Pro</vt:lpstr>
      <vt:lpstr>Wingdings,Sans-Serif</vt:lpstr>
      <vt:lpstr>public services power point template</vt:lpstr>
      <vt:lpstr>Y.A.K. About It!</vt:lpstr>
      <vt:lpstr>This Session</vt:lpstr>
      <vt:lpstr>Who Are We?</vt:lpstr>
      <vt:lpstr>Meet the Marion Public Library</vt:lpstr>
      <vt:lpstr>Motivation</vt:lpstr>
      <vt:lpstr>How to Y.A.K. Talking Circle Framework</vt:lpstr>
      <vt:lpstr>Talking Circle Framework</vt:lpstr>
      <vt:lpstr>Pre-Circle: Set the Environment</vt:lpstr>
      <vt:lpstr>1. Physical Calm</vt:lpstr>
      <vt:lpstr>2. Open the Circle</vt:lpstr>
      <vt:lpstr>3. Guidelines &amp; Agreements</vt:lpstr>
      <vt:lpstr>4. Facilitator Role</vt:lpstr>
      <vt:lpstr>5. Check-In</vt:lpstr>
      <vt:lpstr>6. Guided Conversation </vt:lpstr>
      <vt:lpstr>7. Personal Conversation</vt:lpstr>
      <vt:lpstr>8. Check Out</vt:lpstr>
      <vt:lpstr>What just happened?</vt:lpstr>
      <vt:lpstr>Y.A.K. @ MPL</vt:lpstr>
      <vt:lpstr>Common Roadblocks</vt:lpstr>
      <vt:lpstr>What will your program look like?</vt:lpstr>
      <vt:lpstr>So what can Talking Circles do?</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abisinger</dc:creator>
  <cp:lastModifiedBy>Rachel Pollari</cp:lastModifiedBy>
  <cp:revision>112</cp:revision>
  <dcterms:created xsi:type="dcterms:W3CDTF">2012-10-12T19:56:38Z</dcterms:created>
  <dcterms:modified xsi:type="dcterms:W3CDTF">2019-11-05T20:34:57Z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0x010100A2F632E47B9A174384A961BD2385812C</vt:lpwstr>
  </property>
</Properties>
</file>