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70" r:id="rId4"/>
    <p:sldId id="267" r:id="rId5"/>
    <p:sldId id="268" r:id="rId6"/>
    <p:sldId id="269" r:id="rId7"/>
    <p:sldId id="258" r:id="rId8"/>
    <p:sldId id="273" r:id="rId9"/>
    <p:sldId id="277" r:id="rId10"/>
    <p:sldId id="271" r:id="rId11"/>
    <p:sldId id="275" r:id="rId12"/>
    <p:sldId id="276" r:id="rId13"/>
    <p:sldId id="260" r:id="rId14"/>
    <p:sldId id="261" r:id="rId15"/>
    <p:sldId id="274" r:id="rId16"/>
    <p:sldId id="272" r:id="rId1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599" autoAdjust="0"/>
  </p:normalViewPr>
  <p:slideViewPr>
    <p:cSldViewPr>
      <p:cViewPr>
        <p:scale>
          <a:sx n="69" d="100"/>
          <a:sy n="69" d="100"/>
        </p:scale>
        <p:origin x="524" y="4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10/25/2019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10/25/2019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6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10/25/2019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10/25/2019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10/25/2019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5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10/25/2019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8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10/25/2019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0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10/25/2019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6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10/25/2019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10/25/2019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grpSp>
        <p:nvGrpSpPr>
          <p:cNvPr id="615" name="frame" descr="Box graphic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10/25/2019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grpSp>
        <p:nvGrpSpPr>
          <p:cNvPr id="614" name="frame" descr="Box graphic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10/25/2019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10/25/2019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lerance.org/magazine/publications/reading-diversity" TargetMode="External"/><Relationship Id="rId2" Type="http://schemas.openxmlformats.org/officeDocument/2006/relationships/hyperlink" Target="https://www.journals.uchicago.edu/doi/pdfplus/10.1086/693494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ccblogc.blogspot.com/2018/02/ccbc-2017-multicultural-statistics.html?utm_source=feedburner&amp;utm_medium=email&amp;utm_campaign=Feed:+Ccblogc+(CCBlogC)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mkoppitch@pky.ufl.edu" TargetMode="External"/><Relationship Id="rId2" Type="http://schemas.openxmlformats.org/officeDocument/2006/relationships/hyperlink" Target="mailto:ephemester@libraryvisit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nti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Fostering Community Through Picture Books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How one public/school library collaboration is working to develop teen leaders in our community.</a:t>
            </a:r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8E8CF-C90D-475E-B0DA-2853556E8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Their Representations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C6EAC-E4A5-4A71-B91E-D50F8AA2FD5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Students went to the public library as a class to select the books on the populations they chose to represent.</a:t>
            </a:r>
          </a:p>
          <a:p>
            <a:r>
              <a:rPr lang="en-US" dirty="0" smtClean="0"/>
              <a:t>Sometimes they had to change their direction when there were not enough books available on their choice.</a:t>
            </a:r>
          </a:p>
          <a:p>
            <a:r>
              <a:rPr lang="en-US" dirty="0" smtClean="0"/>
              <a:t>Learned how to read out loud to younger students.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050" y="1800225"/>
            <a:ext cx="596900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82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8E8CF-C90D-475E-B0DA-2853556E8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Teens Sharing Stories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C6EAC-E4A5-4A71-B91E-D50F8AA2FD5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List of Titles Teens </a:t>
            </a:r>
            <a:r>
              <a:rPr lang="en-US" dirty="0" smtClean="0"/>
              <a:t>Selected</a:t>
            </a:r>
          </a:p>
          <a:p>
            <a:r>
              <a:rPr lang="en-US" dirty="0" smtClean="0"/>
              <a:t>Read to small groups of K-2</a:t>
            </a:r>
            <a:r>
              <a:rPr lang="en-US" baseline="30000" dirty="0" smtClean="0"/>
              <a:t>nd</a:t>
            </a:r>
            <a:r>
              <a:rPr lang="en-US" dirty="0" smtClean="0"/>
              <a:t> grade students.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3" y="3435145"/>
            <a:ext cx="4419600" cy="3314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769" y="1905000"/>
            <a:ext cx="51054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19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8E8CF-C90D-475E-B0DA-2853556E8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Continuing the results	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C6EAC-E4A5-4A71-B91E-D50F8AA2FD5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Books were suggested and purchased for the school library</a:t>
            </a:r>
          </a:p>
          <a:p>
            <a:r>
              <a:rPr lang="en-US" dirty="0" smtClean="0"/>
              <a:t>The project will be continued as other teachers expressed interest in participating</a:t>
            </a:r>
          </a:p>
          <a:p>
            <a:r>
              <a:rPr lang="en-US" dirty="0" smtClean="0"/>
              <a:t>The discussion of culturally diverse texts carried over into other classrooms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E63537-73EA-4708-B2AC-01269E4A4D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rgbClr val="00B050"/>
          </a:solidFill>
          <a:ln w="76200"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en-US" b="1" u="sng" dirty="0" smtClean="0"/>
              <a:t>Highlighted books</a:t>
            </a:r>
          </a:p>
          <a:p>
            <a:r>
              <a:rPr lang="en-US" i="1" dirty="0" smtClean="0"/>
              <a:t>I am Jazz</a:t>
            </a:r>
          </a:p>
          <a:p>
            <a:r>
              <a:rPr lang="en-US" i="1" dirty="0" err="1" smtClean="0"/>
              <a:t>Yo</a:t>
            </a:r>
            <a:r>
              <a:rPr lang="en-US" i="1" dirty="0" smtClean="0"/>
              <a:t> Soy Muslim: A Father’s Letter to His Daughter</a:t>
            </a:r>
          </a:p>
          <a:p>
            <a:r>
              <a:rPr lang="en-US" i="1" dirty="0" smtClean="0"/>
              <a:t>Bowwow Powwow</a:t>
            </a:r>
          </a:p>
          <a:p>
            <a:r>
              <a:rPr lang="en-US" i="1" dirty="0" smtClean="0"/>
              <a:t>Mommy’s </a:t>
            </a:r>
            <a:r>
              <a:rPr lang="en-US" i="1" dirty="0" err="1" smtClean="0"/>
              <a:t>Khimar</a:t>
            </a:r>
            <a:endParaRPr lang="en-US" i="1" dirty="0" smtClean="0"/>
          </a:p>
          <a:p>
            <a:r>
              <a:rPr lang="en-US" i="1" dirty="0" smtClean="0"/>
              <a:t>Red: A Crayon’s Story</a:t>
            </a:r>
            <a:endParaRPr lang="en-US" dirty="0" smtClean="0"/>
          </a:p>
          <a:p>
            <a:r>
              <a:rPr lang="en-US" i="1" dirty="0" smtClean="0"/>
              <a:t>We Are Family</a:t>
            </a:r>
          </a:p>
          <a:p>
            <a:r>
              <a:rPr lang="en-US" i="1" dirty="0" smtClean="0"/>
              <a:t>Separate is Never Equal: Sylvia Mendez &amp; Her Family’s Fight For Desegregation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782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9F5750C-FEB0-4E61-8865-C2A4D983C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work by yourself or with a group of people to select a picture book from our stacks.</a:t>
            </a:r>
          </a:p>
          <a:p>
            <a:r>
              <a:rPr lang="en-US" dirty="0"/>
              <a:t>Complete the worksheet</a:t>
            </a:r>
          </a:p>
          <a:p>
            <a:r>
              <a:rPr lang="en-US" dirty="0"/>
              <a:t>Share with the group</a:t>
            </a:r>
          </a:p>
        </p:txBody>
      </p:sp>
    </p:spTree>
    <p:extLst>
      <p:ext uri="{BB962C8B-B14F-4D97-AF65-F5344CB8AC3E}">
        <p14:creationId xmlns:p14="http://schemas.microsoft.com/office/powerpoint/2010/main" val="413515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4812" y="2133600"/>
            <a:ext cx="8534400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Giving students a voice in their work can lead to increased interest.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Collaborating with local partners expands your resource bank.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Young adults should be given more opportunities to serve as information sources and leaders to the younger grades at their schools.</a:t>
            </a:r>
          </a:p>
        </p:txBody>
      </p:sp>
    </p:spTree>
    <p:extLst>
      <p:ext uri="{BB962C8B-B14F-4D97-AF65-F5344CB8AC3E}">
        <p14:creationId xmlns:p14="http://schemas.microsoft.com/office/powerpoint/2010/main" val="221589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51012" y="1676400"/>
            <a:ext cx="8077200" cy="416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Bishop, R. S. (1990). Mirrors, windows, and sliding glass doors. </a:t>
            </a:r>
            <a:r>
              <a:rPr lang="en-US" i="1" dirty="0"/>
              <a:t>Perspectives</a:t>
            </a:r>
            <a:r>
              <a:rPr lang="en-US" dirty="0"/>
              <a:t>, </a:t>
            </a:r>
            <a:r>
              <a:rPr lang="en-US" i="1" dirty="0"/>
              <a:t>6</a:t>
            </a:r>
            <a:r>
              <a:rPr lang="en-US" dirty="0"/>
              <a:t>(3), ix-xi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err="1" smtClean="0"/>
              <a:t>Oltmann</a:t>
            </a:r>
            <a:r>
              <a:rPr lang="en-US" dirty="0" smtClean="0"/>
              <a:t>, S. (2017). Creating space at the table: Intellectual freedom can bolster diverse voices. </a:t>
            </a:r>
            <a:r>
              <a:rPr lang="en-US" i="1" dirty="0" smtClean="0"/>
              <a:t>Library Quarterly: Information, Community, Policy, 87</a:t>
            </a:r>
            <a:r>
              <a:rPr lang="en-US" dirty="0" smtClean="0"/>
              <a:t>(4), 410-418. Retrieved from</a:t>
            </a:r>
          </a:p>
          <a:p>
            <a:pPr>
              <a:lnSpc>
                <a:spcPct val="90000"/>
              </a:lnSpc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www.journals.uchicago.edu/doi/pdfplus/10.1086/693494</a:t>
            </a: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Reading </a:t>
            </a:r>
            <a:r>
              <a:rPr lang="en-US" dirty="0"/>
              <a:t>Diversity. (</a:t>
            </a:r>
            <a:r>
              <a:rPr lang="en-US" dirty="0" err="1"/>
              <a:t>n.d.</a:t>
            </a:r>
            <a:r>
              <a:rPr lang="en-US" dirty="0"/>
              <a:t>). Retrieved from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www.tolerance.org/magazine/publications/reading-diversity</a:t>
            </a: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Tyner</a:t>
            </a:r>
            <a:r>
              <a:rPr lang="en-US" dirty="0"/>
              <a:t>, M. (1970, January 1). CCBC 2017 Multicultural Statistics. Retrieved from 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://ccblogc.blogspot.com/2018/02/ccbc-2017-multicultural-statistics.html?utm_source=feedburner&amp;utm_medium=email&amp;utm_campaign=Feed:+Ccblogc+(CCBlogC</a:t>
            </a:r>
            <a:r>
              <a:rPr lang="en-US" dirty="0" smtClean="0">
                <a:hlinkClick r:id="rId4"/>
              </a:rPr>
              <a:t>)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38427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25960-53B5-45EE-929D-6C67004A9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7F2D3-7B04-4CF1-94F8-5793E9A64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Feel free to contact us with questions or thoughts.  We hope to continually improve this program through engaging with this community of librarians and our learning communities at home.</a:t>
            </a:r>
          </a:p>
          <a:p>
            <a:endParaRPr lang="en-US" dirty="0"/>
          </a:p>
          <a:p>
            <a:r>
              <a:rPr lang="en-US" dirty="0"/>
              <a:t>Erin Phemester – </a:t>
            </a:r>
            <a:r>
              <a:rPr lang="en-US" dirty="0">
                <a:hlinkClick r:id="rId2"/>
              </a:rPr>
              <a:t>ephemester@libraryvisit.org</a:t>
            </a:r>
            <a:endParaRPr lang="en-US" dirty="0"/>
          </a:p>
          <a:p>
            <a:r>
              <a:rPr lang="en-US" dirty="0"/>
              <a:t>Megan </a:t>
            </a:r>
            <a:r>
              <a:rPr lang="en-US" dirty="0" smtClean="0"/>
              <a:t>Koppitch – </a:t>
            </a:r>
            <a:r>
              <a:rPr lang="en-US" dirty="0" smtClean="0">
                <a:hlinkClick r:id="rId3"/>
              </a:rPr>
              <a:t>mkoppitch@pky.ufl.edu</a:t>
            </a:r>
            <a:endParaRPr lang="en-US" dirty="0" smtClean="0"/>
          </a:p>
          <a:p>
            <a:pPr lvl="6"/>
            <a:r>
              <a:rPr lang="en-US" sz="2400" dirty="0" smtClean="0"/>
              <a:t>Twitter: @</a:t>
            </a:r>
            <a:r>
              <a:rPr lang="en-US" sz="2400" dirty="0" err="1" smtClean="0"/>
              <a:t>megankxena</a:t>
            </a:r>
            <a:endParaRPr lang="en-US" sz="2400" dirty="0" smtClean="0"/>
          </a:p>
          <a:p>
            <a:pPr lvl="6"/>
            <a:r>
              <a:rPr lang="en-US" sz="2400" dirty="0" smtClean="0"/>
              <a:t>Instagram: </a:t>
            </a:r>
            <a:r>
              <a:rPr lang="en-US" sz="2400" dirty="0" err="1" smtClean="0"/>
              <a:t>pkyhiddenlibrary</a:t>
            </a: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84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Agenda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Meet Erin and Megan (5 minutes)</a:t>
            </a:r>
          </a:p>
          <a:p>
            <a:r>
              <a:rPr lang="en-US" dirty="0"/>
              <a:t>General Housekeeping information (5 minutes)</a:t>
            </a:r>
          </a:p>
          <a:p>
            <a:r>
              <a:rPr lang="en-US" dirty="0"/>
              <a:t>Presentation Goals and Outcomes (5 minutes)</a:t>
            </a:r>
          </a:p>
          <a:p>
            <a:r>
              <a:rPr lang="en-US" dirty="0"/>
              <a:t>Fostering Community Through Picture Books (20 minutes)</a:t>
            </a:r>
          </a:p>
          <a:p>
            <a:r>
              <a:rPr lang="en-US" dirty="0"/>
              <a:t>Group Breakout (20 minutes)</a:t>
            </a:r>
          </a:p>
          <a:p>
            <a:r>
              <a:rPr lang="en-US" dirty="0"/>
              <a:t>Conclusion (5 minutes)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A7383-1FBB-4C63-9B79-E8C2EF18E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the Conversation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B6273-AECF-4FF5-B1A9-E98EF13BD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>
                <a:hlinkClick r:id="rId2"/>
              </a:rPr>
              <a:t>www.menti.com</a:t>
            </a:r>
            <a:r>
              <a:rPr lang="en-US" sz="4000" dirty="0"/>
              <a:t> 32 06 42 (5 minutes)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10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B765C21-0741-4960-A132-FC50AFB2D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Presenters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0FA1BA-579B-4F76-BE2B-7FEC7F5093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Erin Phemester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0CC256-91D8-43A9-8B14-932CA74221E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Public Librarian for 13 years focused on youth and teens</a:t>
            </a:r>
          </a:p>
          <a:p>
            <a:r>
              <a:rPr lang="en-US" dirty="0"/>
              <a:t>Currently Director of Youth Services and Programming for the Public Library of Youngstown and Mahoning County in Ohio</a:t>
            </a:r>
          </a:p>
          <a:p>
            <a:r>
              <a:rPr lang="en-US" dirty="0"/>
              <a:t>Currently Reading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8BD77EA-0DA5-491C-9A0A-42581300EE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Megan </a:t>
            </a:r>
            <a:r>
              <a:rPr lang="en-US" dirty="0" err="1"/>
              <a:t>Koppitch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E157B-50F0-4406-8678-A45B961A3EA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Worked with children and teens for over ten years in both school and public libraries.</a:t>
            </a:r>
          </a:p>
          <a:p>
            <a:r>
              <a:rPr lang="en-US" dirty="0"/>
              <a:t>Currently the Media Specialist and </a:t>
            </a:r>
            <a:r>
              <a:rPr lang="en-US" dirty="0" smtClean="0"/>
              <a:t>Yearbook Sponsor for </a:t>
            </a:r>
            <a:r>
              <a:rPr lang="en-US" dirty="0"/>
              <a:t>the P.K. Yonge Developmental Research School</a:t>
            </a:r>
          </a:p>
          <a:p>
            <a:r>
              <a:rPr lang="en-US" dirty="0"/>
              <a:t>Currently </a:t>
            </a:r>
            <a:r>
              <a:rPr lang="en-US" dirty="0" smtClean="0"/>
              <a:t>Reading: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80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Goals and Outcomes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Everyone will leave with a program/lesson plan for teens to critically analyze picture books, present the picture book in a new setting, and facilitate a discussion through the lens of cultural awareness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4A63E-8EA2-4D07-A3FE-1C1A657FFC2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Everyone will find one new idea to use in their library to foster deeper community connections between libraries, teachers, teens, or communities.</a:t>
            </a:r>
          </a:p>
          <a:p>
            <a:pPr marL="0" indent="0"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2373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Fostering Community: Laying the Groundwork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46815" y="1600200"/>
            <a:ext cx="4419598" cy="4572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Introducing teens to the lesson (School)</a:t>
            </a:r>
          </a:p>
          <a:p>
            <a:r>
              <a:rPr lang="en-US" dirty="0"/>
              <a:t>Introducing teens to picture Books (Public)</a:t>
            </a:r>
          </a:p>
          <a:p>
            <a:r>
              <a:rPr lang="en-US" dirty="0"/>
              <a:t>Training teens to share picture books (Public)</a:t>
            </a:r>
          </a:p>
          <a:p>
            <a:r>
              <a:rPr lang="en-US" dirty="0"/>
              <a:t>Training teens to host conversations with kids (School)</a:t>
            </a:r>
          </a:p>
          <a:p>
            <a:pPr marL="0" indent="0">
              <a:buNone/>
            </a:pPr>
            <a:r>
              <a:rPr lang="en-US" i="1" dirty="0"/>
              <a:t>How do you foster a community where teens feel safe to have open dialogue about issues?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16940-0088-4664-89AF-9D05B533922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Connecting school/public libraries</a:t>
            </a:r>
          </a:p>
          <a:p>
            <a:r>
              <a:rPr lang="en-US" dirty="0"/>
              <a:t>Finding partners within the school</a:t>
            </a:r>
          </a:p>
          <a:p>
            <a:r>
              <a:rPr lang="en-US" dirty="0"/>
              <a:t>Working with teens</a:t>
            </a:r>
          </a:p>
          <a:p>
            <a:pPr marL="0" indent="0">
              <a:buNone/>
            </a:pPr>
            <a:r>
              <a:rPr lang="en-US" i="1" dirty="0"/>
              <a:t>How do you make successful connections with your community?</a:t>
            </a:r>
          </a:p>
        </p:txBody>
      </p:sp>
    </p:spTree>
    <p:extLst>
      <p:ext uri="{BB962C8B-B14F-4D97-AF65-F5344CB8AC3E}">
        <p14:creationId xmlns:p14="http://schemas.microsoft.com/office/powerpoint/2010/main" val="198955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Project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6934199" cy="1069675"/>
          </a:xfrm>
        </p:spPr>
        <p:txBody>
          <a:bodyPr/>
          <a:lstStyle/>
          <a:p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graders selected picture books on under-represented populations to read to K-2</a:t>
            </a:r>
            <a:r>
              <a:rPr lang="en-US" baseline="30000" dirty="0" smtClean="0"/>
              <a:t>nd</a:t>
            </a:r>
            <a:r>
              <a:rPr lang="en-US" dirty="0" smtClean="0"/>
              <a:t> graders.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66012" y="2613025"/>
            <a:ext cx="4241800" cy="3181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525" y="330200"/>
            <a:ext cx="46736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75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 Concepts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98612" y="2133600"/>
            <a:ext cx="4038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9</a:t>
            </a:r>
            <a:r>
              <a:rPr lang="en-US" sz="2400" baseline="30000" dirty="0"/>
              <a:t>th</a:t>
            </a:r>
            <a:r>
              <a:rPr lang="en-US" sz="2400" dirty="0"/>
              <a:t> graders were introduced to the concept of “windows and mirrors” from </a:t>
            </a:r>
            <a:r>
              <a:rPr lang="en-US" sz="2400" dirty="0" err="1"/>
              <a:t>Rudine</a:t>
            </a:r>
            <a:r>
              <a:rPr lang="en-US" sz="2400" dirty="0"/>
              <a:t> Sims Bishop to discuss cultural diversity in books</a:t>
            </a:r>
            <a:r>
              <a:rPr lang="en-US" sz="2400" dirty="0" smtClean="0"/>
              <a:t>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The class discussed the findings from the Cooperative Children’s Book Center at the University of Wisconsin-Madison.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624" y="2514600"/>
            <a:ext cx="6477000" cy="318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48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 Concepts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98612" y="2133600"/>
            <a:ext cx="9220200" cy="467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 smtClean="0"/>
              <a:t>They learned why these results matter: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US" sz="2400" dirty="0" smtClean="0"/>
              <a:t>Those </a:t>
            </a:r>
            <a:r>
              <a:rPr lang="en-US" sz="2400" dirty="0"/>
              <a:t>not represented get the message they are unseen and unimportant in </a:t>
            </a:r>
            <a:r>
              <a:rPr lang="en-US" sz="2400" dirty="0" smtClean="0"/>
              <a:t>society.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US" sz="2400" dirty="0" smtClean="0"/>
              <a:t>Those </a:t>
            </a:r>
            <a:r>
              <a:rPr lang="en-US" sz="2400" dirty="0"/>
              <a:t>who are represented exclusively are being told they are the only ones that </a:t>
            </a:r>
            <a:r>
              <a:rPr lang="en-US" sz="2400" dirty="0" smtClean="0"/>
              <a:t>matter.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US" sz="2400" dirty="0" smtClean="0"/>
              <a:t>Kids </a:t>
            </a:r>
            <a:r>
              <a:rPr lang="en-US" sz="2400" dirty="0"/>
              <a:t>who feel excluded from the books they read, struggle with reading.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They then used a Teaching Tolerance worksheet on evaluating books through a cultural lens.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919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0001018.potx" id="{D19C2884-2C55-4C1A-A5C2-5D03FF1F35A4}" vid="{5F7A9C6A-558C-4654-B762-2F22BC904FAE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Chalkboard education presentation (widescreen)</Template>
  <TotalTime>16118</TotalTime>
  <Words>701</Words>
  <Application>Microsoft Office PowerPoint</Application>
  <PresentationFormat>Custom</PresentationFormat>
  <Paragraphs>94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Consolas</vt:lpstr>
      <vt:lpstr>Corbel</vt:lpstr>
      <vt:lpstr>Chalkboard 16x9</vt:lpstr>
      <vt:lpstr>Fostering Community Through Picture Books</vt:lpstr>
      <vt:lpstr>Presentation Agenda</vt:lpstr>
      <vt:lpstr>Join the Conversation</vt:lpstr>
      <vt:lpstr>Your Presenters</vt:lpstr>
      <vt:lpstr>Presentation Goals and Outcomes</vt:lpstr>
      <vt:lpstr>Fostering Community: Laying the Groundwork</vt:lpstr>
      <vt:lpstr>The Project</vt:lpstr>
      <vt:lpstr>Introducing Concepts</vt:lpstr>
      <vt:lpstr>Introducing Concepts</vt:lpstr>
      <vt:lpstr>Choosing Their Representations</vt:lpstr>
      <vt:lpstr>Teens Sharing Stories</vt:lpstr>
      <vt:lpstr>Continuing the results </vt:lpstr>
      <vt:lpstr>Your Turn</vt:lpstr>
      <vt:lpstr>Conclusions</vt:lpstr>
      <vt:lpstr>References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Fostering Community Through Picture Books</dc:title>
  <dc:creator>Erin Phemester</dc:creator>
  <cp:lastModifiedBy>Megan Koppitch</cp:lastModifiedBy>
  <cp:revision>29</cp:revision>
  <dcterms:created xsi:type="dcterms:W3CDTF">2019-09-25T16:27:19Z</dcterms:created>
  <dcterms:modified xsi:type="dcterms:W3CDTF">2019-11-04T00:24:39Z</dcterms:modified>
</cp:coreProperties>
</file>