
<file path=[Content_Types].xml><?xml version="1.0" encoding="utf-8"?>
<Types xmlns="http://schemas.openxmlformats.org/package/2006/content-types">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25"/>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42" d="100"/>
          <a:sy n="142" d="100"/>
        </p:scale>
        <p:origin x="714" y="12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g6507f0ed1e_0_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 name="Google Shape;114;g6507f0ed1e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200">
                <a:highlight>
                  <a:schemeClr val="lt1"/>
                </a:highlight>
              </a:rPr>
              <a:t>Our next outreach endeavor was Youth In Need, after working with the kids at the JJC, we found the interactions rewarding and we really liked making connections with teens that weren’t coming into our libraries.  As we started looking for ways to expand our at-risk outreach, we chose to contact Youth In Need, who serve youth of varying ages at multiple locations throughout St. Charles County. Since we already have a partnership with Youth In Need relating to younger children and their parents, this seemed like a logical place to start making connections since we had not yet reached out to their teen population.  </a:t>
            </a:r>
            <a:endParaRPr sz="1200">
              <a:highlight>
                <a:schemeClr val="lt1"/>
              </a:highlight>
            </a:endParaRPr>
          </a:p>
          <a:p>
            <a:pPr marL="0" lvl="0" indent="0" algn="l" rtl="0">
              <a:lnSpc>
                <a:spcPct val="115000"/>
              </a:lnSpc>
              <a:spcBef>
                <a:spcPts val="1600"/>
              </a:spcBef>
              <a:spcAft>
                <a:spcPts val="0"/>
              </a:spcAft>
              <a:buClr>
                <a:schemeClr val="dk1"/>
              </a:buClr>
              <a:buSzPts val="1100"/>
              <a:buFont typeface="Arial"/>
              <a:buNone/>
            </a:pPr>
            <a:r>
              <a:rPr lang="en" sz="1200">
                <a:highlight>
                  <a:schemeClr val="lt1"/>
                </a:highlight>
              </a:rPr>
              <a:t>The Youth In Need's Emergency Shelter, shown above, houses up to 12 kids ages 10 through 18.  They provide a safe haven from abuse, a 'family timeout' to use as a cooling off period and they provide shelter for homeless children and teens. While kids stay there, they offer individual, family and group counseling, crisis intervention, case management services and daily educational groups.</a:t>
            </a:r>
            <a:endParaRPr sz="1200">
              <a:highlight>
                <a:schemeClr val="lt1"/>
              </a:highlight>
            </a:endParaRPr>
          </a:p>
          <a:p>
            <a:pPr marL="0" lvl="0" indent="0" algn="l" rtl="0">
              <a:lnSpc>
                <a:spcPct val="115000"/>
              </a:lnSpc>
              <a:spcBef>
                <a:spcPts val="1600"/>
              </a:spcBef>
              <a:spcAft>
                <a:spcPts val="0"/>
              </a:spcAft>
              <a:buClr>
                <a:schemeClr val="dk1"/>
              </a:buClr>
              <a:buSzPts val="1100"/>
              <a:buFont typeface="Arial"/>
              <a:buNone/>
            </a:pPr>
            <a:r>
              <a:rPr lang="en" sz="1200">
                <a:solidFill>
                  <a:srgbClr val="666666"/>
                </a:solidFill>
                <a:highlight>
                  <a:schemeClr val="lt1"/>
                </a:highlight>
              </a:rPr>
              <a:t> </a:t>
            </a:r>
            <a:endParaRPr sz="1200">
              <a:solidFill>
                <a:srgbClr val="666666"/>
              </a:solidFill>
              <a:highlight>
                <a:schemeClr val="lt1"/>
              </a:highlight>
            </a:endParaRPr>
          </a:p>
          <a:p>
            <a:pPr marL="0" lvl="0" indent="0" algn="l" rtl="0">
              <a:lnSpc>
                <a:spcPct val="115000"/>
              </a:lnSpc>
              <a:spcBef>
                <a:spcPts val="1600"/>
              </a:spcBef>
              <a:spcAft>
                <a:spcPts val="0"/>
              </a:spcAft>
              <a:buClr>
                <a:schemeClr val="dk1"/>
              </a:buClr>
              <a:buSzPts val="1100"/>
              <a:buFont typeface="Arial"/>
              <a:buNone/>
            </a:pPr>
            <a:endParaRPr sz="1200">
              <a:solidFill>
                <a:srgbClr val="FF0000"/>
              </a:solidFill>
              <a:highlight>
                <a:schemeClr val="lt1"/>
              </a:highlight>
            </a:endParaRPr>
          </a:p>
          <a:p>
            <a:pPr marL="0" lvl="0" indent="0" algn="l" rtl="0">
              <a:lnSpc>
                <a:spcPct val="115000"/>
              </a:lnSpc>
              <a:spcBef>
                <a:spcPts val="1600"/>
              </a:spcBef>
              <a:spcAft>
                <a:spcPts val="0"/>
              </a:spcAft>
              <a:buClr>
                <a:schemeClr val="dk1"/>
              </a:buClr>
              <a:buSzPts val="1100"/>
              <a:buFont typeface="Arial"/>
              <a:buNone/>
            </a:pPr>
            <a:endParaRPr sz="1200">
              <a:solidFill>
                <a:srgbClr val="FF0000"/>
              </a:solidFill>
              <a:highlight>
                <a:schemeClr val="lt1"/>
              </a:highlight>
            </a:endParaRPr>
          </a:p>
          <a:p>
            <a:pPr marL="0" lvl="0" indent="0" algn="l" rtl="0">
              <a:lnSpc>
                <a:spcPct val="115000"/>
              </a:lnSpc>
              <a:spcBef>
                <a:spcPts val="1600"/>
              </a:spcBef>
              <a:spcAft>
                <a:spcPts val="0"/>
              </a:spcAft>
              <a:buClr>
                <a:schemeClr val="dk1"/>
              </a:buClr>
              <a:buSzPts val="1100"/>
              <a:buFont typeface="Arial"/>
              <a:buNone/>
            </a:pPr>
            <a:endParaRPr sz="1200">
              <a:solidFill>
                <a:srgbClr val="FF0000"/>
              </a:solidFill>
              <a:highlight>
                <a:schemeClr val="lt1"/>
              </a:highlight>
            </a:endParaRPr>
          </a:p>
          <a:p>
            <a:pPr marL="0" lvl="0" indent="0" algn="l" rtl="0">
              <a:spcBef>
                <a:spcPts val="160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g6507f0ed1e_0_23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 name="Google Shape;122;g6507f0ed1e_0_2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200">
                <a:highlight>
                  <a:schemeClr val="lt1"/>
                </a:highlight>
              </a:rPr>
              <a:t> We initiated a meeting with the Youth In Need’s program coordinator and discussed the activities that we would like to offer.   Youth In Need has various services for teens including, Transitional Living, Street Outreach, the Emergency Shelter as well as Teen Parent groups.  It was decided that the Emergency Shelter would be a good fit for us. We had to complete background checks and blood work before we could start our outreach at their shelter.   </a:t>
            </a:r>
            <a:endParaRPr sz="1200">
              <a:highlight>
                <a:schemeClr val="lt1"/>
              </a:highlight>
            </a:endParaRPr>
          </a:p>
          <a:p>
            <a:pPr marL="0" lvl="0" indent="0" algn="l" rtl="0">
              <a:lnSpc>
                <a:spcPct val="115000"/>
              </a:lnSpc>
              <a:spcBef>
                <a:spcPts val="1600"/>
              </a:spcBef>
              <a:spcAft>
                <a:spcPts val="0"/>
              </a:spcAft>
              <a:buClr>
                <a:schemeClr val="dk1"/>
              </a:buClr>
              <a:buSzPts val="1100"/>
              <a:buFont typeface="Arial"/>
              <a:buNone/>
            </a:pPr>
            <a:r>
              <a:rPr lang="en" sz="1200"/>
              <a:t>In the beginning,  Elizabeth and I started by going to the emergency shelter </a:t>
            </a:r>
            <a:r>
              <a:rPr lang="en" sz="1200">
                <a:solidFill>
                  <a:schemeClr val="dk1"/>
                </a:solidFill>
              </a:rPr>
              <a:t>together </a:t>
            </a:r>
            <a:r>
              <a:rPr lang="en" sz="1200"/>
              <a:t>once a month, since we were nervous of what to expect, we thought it would be better to have two of us there to interact and run the activities.  We were unsure of how the shelter operated and how much the counselors and house staff would interact with the programs. </a:t>
            </a:r>
            <a:endParaRPr sz="1200"/>
          </a:p>
          <a:p>
            <a:pPr marL="0" lvl="0" indent="0" algn="l" rtl="0">
              <a:lnSpc>
                <a:spcPct val="115000"/>
              </a:lnSpc>
              <a:spcBef>
                <a:spcPts val="1600"/>
              </a:spcBef>
              <a:spcAft>
                <a:spcPts val="0"/>
              </a:spcAft>
              <a:buClr>
                <a:schemeClr val="dk1"/>
              </a:buClr>
              <a:buSzPts val="1100"/>
              <a:buFont typeface="Arial"/>
              <a:buNone/>
            </a:pPr>
            <a:r>
              <a:rPr lang="en" sz="1200"/>
              <a:t>However, since we were only going one time per month, It felt like we were not making a connection, it was like  starting from scratch every time.  The kids seemed surprised and confused when we arrived as to why and what the library was doing there. </a:t>
            </a:r>
            <a:endParaRPr sz="1200"/>
          </a:p>
          <a:p>
            <a:pPr marL="0" lvl="0" indent="0" algn="l" rtl="0">
              <a:lnSpc>
                <a:spcPct val="115000"/>
              </a:lnSpc>
              <a:spcBef>
                <a:spcPts val="1600"/>
              </a:spcBef>
              <a:spcAft>
                <a:spcPts val="0"/>
              </a:spcAft>
              <a:buClr>
                <a:schemeClr val="dk1"/>
              </a:buClr>
              <a:buSzPts val="1100"/>
              <a:buFont typeface="Arial"/>
              <a:buNone/>
            </a:pPr>
            <a:r>
              <a:rPr lang="en" sz="1200"/>
              <a:t>Like with the Juvenile Justice Center, Elizabeth felt like we would make more of an impact if we could figure out a way to go two or more times a month. The kids would become more familiar with us and become more comfortable.  We separated our visits so that we each went once a month, so we were able to increase our visits to YIN to two times a month.  Seeing the positive reactions to the increased visits, we collaborated  with two other teen outreach staff, and we are now able to visit YIN once a week, along with the JJC.  It makes for a full, but rewarding day.  </a:t>
            </a:r>
            <a:endParaRPr sz="1200"/>
          </a:p>
          <a:p>
            <a:pPr marL="0" lvl="0" indent="0" algn="l" rtl="0">
              <a:lnSpc>
                <a:spcPct val="115000"/>
              </a:lnSpc>
              <a:spcBef>
                <a:spcPts val="1600"/>
              </a:spcBef>
              <a:spcAft>
                <a:spcPts val="0"/>
              </a:spcAft>
              <a:buClr>
                <a:schemeClr val="dk1"/>
              </a:buClr>
              <a:buSzPts val="1100"/>
              <a:buFont typeface="Arial"/>
              <a:buNone/>
            </a:pPr>
            <a:r>
              <a:rPr lang="en" sz="1200">
                <a:highlight>
                  <a:schemeClr val="lt1"/>
                </a:highlight>
              </a:rPr>
              <a:t>During our visits, we work with about 3-8 high schoolers, a mix of different races and genders.  </a:t>
            </a:r>
            <a:r>
              <a:rPr lang="en" sz="1200">
                <a:solidFill>
                  <a:schemeClr val="dk1"/>
                </a:solidFill>
                <a:highlight>
                  <a:schemeClr val="lt1"/>
                </a:highlight>
              </a:rPr>
              <a:t>We have more freedom in the activities and little to no restrictions with what we bring to YIN, that makes program planning easier.  </a:t>
            </a:r>
            <a:r>
              <a:rPr lang="en" sz="1200">
                <a:highlight>
                  <a:schemeClr val="lt1"/>
                </a:highlight>
              </a:rPr>
              <a:t>Working with teens at YIN is very similar to  working with teens in our branches, they are funny, inquisitive, and have lively teen conversations.  We see lots of familiar faces, some of which come into our individual branches. The kids get excited when they recognize you and that reinforces the library connections.  sometimes we plan a separate activity to take there.  </a:t>
            </a:r>
            <a:endParaRPr sz="1200">
              <a:highlight>
                <a:schemeClr val="lt1"/>
              </a:highlight>
            </a:endParaRPr>
          </a:p>
          <a:p>
            <a:pPr marL="0" lvl="0" indent="0" algn="l" rtl="0">
              <a:lnSpc>
                <a:spcPct val="115000"/>
              </a:lnSpc>
              <a:spcBef>
                <a:spcPts val="1600"/>
              </a:spcBef>
              <a:spcAft>
                <a:spcPts val="0"/>
              </a:spcAft>
              <a:buClr>
                <a:schemeClr val="dk1"/>
              </a:buClr>
              <a:buSzPts val="1100"/>
              <a:buFont typeface="Arial"/>
              <a:buNone/>
            </a:pPr>
            <a:endParaRPr sz="1200">
              <a:highlight>
                <a:schemeClr val="lt1"/>
              </a:highlight>
            </a:endParaRPr>
          </a:p>
          <a:p>
            <a:pPr marL="0" lvl="0" indent="0" algn="l" rtl="0">
              <a:lnSpc>
                <a:spcPct val="115000"/>
              </a:lnSpc>
              <a:spcBef>
                <a:spcPts val="1600"/>
              </a:spcBef>
              <a:spcAft>
                <a:spcPts val="0"/>
              </a:spcAft>
              <a:buClr>
                <a:schemeClr val="dk1"/>
              </a:buClr>
              <a:buSzPts val="1100"/>
              <a:buFont typeface="Arial"/>
              <a:buNone/>
            </a:pPr>
            <a:endParaRPr sz="1200">
              <a:solidFill>
                <a:schemeClr val="dk2"/>
              </a:solidFill>
            </a:endParaRPr>
          </a:p>
          <a:p>
            <a:pPr marL="0" lvl="0" indent="0" algn="l" rtl="0">
              <a:lnSpc>
                <a:spcPct val="115000"/>
              </a:lnSpc>
              <a:spcBef>
                <a:spcPts val="1600"/>
              </a:spcBef>
              <a:spcAft>
                <a:spcPts val="0"/>
              </a:spcAft>
              <a:buClr>
                <a:schemeClr val="dk1"/>
              </a:buClr>
              <a:buSzPts val="1100"/>
              <a:buFont typeface="Arial"/>
              <a:buNone/>
            </a:pPr>
            <a:endParaRPr sz="1200"/>
          </a:p>
          <a:p>
            <a:pPr marL="0" lvl="0" indent="0" algn="l" rtl="0">
              <a:lnSpc>
                <a:spcPct val="115000"/>
              </a:lnSpc>
              <a:spcBef>
                <a:spcPts val="1600"/>
              </a:spcBef>
              <a:spcAft>
                <a:spcPts val="0"/>
              </a:spcAft>
              <a:buClr>
                <a:schemeClr val="dk1"/>
              </a:buClr>
              <a:buSzPts val="1100"/>
              <a:buFont typeface="Arial"/>
              <a:buNone/>
            </a:pPr>
            <a:endParaRPr sz="1200">
              <a:solidFill>
                <a:schemeClr val="dk2"/>
              </a:solidFill>
            </a:endParaRPr>
          </a:p>
          <a:p>
            <a:pPr marL="0" lvl="0" indent="0" algn="l" rtl="0">
              <a:lnSpc>
                <a:spcPct val="115000"/>
              </a:lnSpc>
              <a:spcBef>
                <a:spcPts val="1600"/>
              </a:spcBef>
              <a:spcAft>
                <a:spcPts val="0"/>
              </a:spcAft>
              <a:buClr>
                <a:schemeClr val="dk1"/>
              </a:buClr>
              <a:buSzPts val="1100"/>
              <a:buFont typeface="Arial"/>
              <a:buNone/>
            </a:pPr>
            <a:endParaRPr sz="1200">
              <a:solidFill>
                <a:schemeClr val="dk2"/>
              </a:solidFill>
            </a:endParaRPr>
          </a:p>
          <a:p>
            <a:pPr marL="0" lvl="0" indent="0" algn="l" rtl="0">
              <a:lnSpc>
                <a:spcPct val="115000"/>
              </a:lnSpc>
              <a:spcBef>
                <a:spcPts val="1600"/>
              </a:spcBef>
              <a:spcAft>
                <a:spcPts val="0"/>
              </a:spcAft>
              <a:buClr>
                <a:schemeClr val="dk1"/>
              </a:buClr>
              <a:buSzPts val="1100"/>
              <a:buFont typeface="Arial"/>
              <a:buNone/>
            </a:pPr>
            <a:endParaRPr sz="1200"/>
          </a:p>
          <a:p>
            <a:pPr marL="0" lvl="0" indent="0" algn="l" rtl="0">
              <a:lnSpc>
                <a:spcPct val="115000"/>
              </a:lnSpc>
              <a:spcBef>
                <a:spcPts val="1600"/>
              </a:spcBef>
              <a:spcAft>
                <a:spcPts val="0"/>
              </a:spcAft>
              <a:buClr>
                <a:schemeClr val="dk1"/>
              </a:buClr>
              <a:buSzPts val="1100"/>
              <a:buFont typeface="Arial"/>
              <a:buNone/>
            </a:pPr>
            <a:endParaRPr sz="1200">
              <a:solidFill>
                <a:schemeClr val="dk2"/>
              </a:solidFill>
            </a:endParaRPr>
          </a:p>
          <a:p>
            <a:pPr marL="0" lvl="0" indent="0" algn="l" rtl="0">
              <a:spcBef>
                <a:spcPts val="1600"/>
              </a:spcBef>
              <a:spcAft>
                <a:spcPts val="0"/>
              </a:spcAft>
              <a:buNone/>
            </a:pPr>
            <a:endParaRPr sz="120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g6507f0ed1e_0_17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 name="Google Shape;131;g6507f0ed1e_0_1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200"/>
              <a:t>We went from visiting once a month together, </a:t>
            </a:r>
            <a:r>
              <a:rPr lang="en" sz="1200">
                <a:solidFill>
                  <a:schemeClr val="dk1"/>
                </a:solidFill>
              </a:rPr>
              <a:t>to twice a month separately, and now we are able to go every week.  We have seen a huge difference that this regular interaction makes.  T</a:t>
            </a:r>
            <a:r>
              <a:rPr lang="en" sz="1200"/>
              <a:t>he kids look forward to us coming, they are excited and interactive when we are there.</a:t>
            </a:r>
            <a:r>
              <a:rPr lang="en" sz="1200">
                <a:solidFill>
                  <a:schemeClr val="dk2"/>
                </a:solidFill>
              </a:rPr>
              <a:t> </a:t>
            </a:r>
            <a:r>
              <a:rPr lang="en" sz="1200"/>
              <a:t>I feel we have grown tremendously as an outreach team and we are more connected, engaged, as well as confident.   We are making an impact in our teen community, reaching teens that had never considered the library as a place that could play an important role in  their lives. </a:t>
            </a:r>
            <a:endParaRPr sz="1200"/>
          </a:p>
          <a:p>
            <a:pPr marL="0" lvl="0" indent="0" algn="l" rtl="0">
              <a:lnSpc>
                <a:spcPct val="115000"/>
              </a:lnSpc>
              <a:spcBef>
                <a:spcPts val="1600"/>
              </a:spcBef>
              <a:spcAft>
                <a:spcPts val="0"/>
              </a:spcAft>
              <a:buNone/>
            </a:pPr>
            <a:endParaRPr sz="1200">
              <a:solidFill>
                <a:schemeClr val="dk1"/>
              </a:solidFill>
            </a:endParaRPr>
          </a:p>
          <a:p>
            <a:pPr marL="0" lvl="0" indent="0" algn="l" rtl="0">
              <a:lnSpc>
                <a:spcPct val="115000"/>
              </a:lnSpc>
              <a:spcBef>
                <a:spcPts val="1600"/>
              </a:spcBef>
              <a:spcAft>
                <a:spcPts val="1600"/>
              </a:spcAft>
              <a:buNone/>
            </a:pPr>
            <a:endParaRPr sz="1600">
              <a:solidFill>
                <a:schemeClr val="dk1"/>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6f66d23426_0_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 name="Google Shape;139;g6f66d23426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After having success with both the Juvenile Justice Center and Youth In Need, we continued to look for ways to expand our teen outreach, searching to find places that would benefit from having the library visit.</a:t>
            </a:r>
            <a:endParaRPr/>
          </a:p>
          <a:p>
            <a:pPr marL="0" lvl="0" indent="0" algn="l" rtl="0">
              <a:spcBef>
                <a:spcPts val="0"/>
              </a:spcBef>
              <a:spcAft>
                <a:spcPts val="0"/>
              </a:spcAft>
              <a:buNone/>
            </a:pPr>
            <a:r>
              <a:rPr lang="en"/>
              <a:t> We found Family Forward, a facility providing long term, 24-hour care for children with significant medical needs.  We reached out to them via email sharing a teen outreach brochure that Elizabeth had drafted.  We were then able to set up a conference call and discuss our program ideas.  We arranged a visit to the facility before our outreach programs with them began.  On touring the property, I was able to meet the residents and interact with them, it was then I realized that they would not be able to do most of our proposed activities.  The programs would have to be geared more towards a storytime flannel board program, which Elizabeth and I were not familiar with .  However, being a newbie to outreach, I was not sure how to extract us from this commitment without causing ill will.   We did proceed with the outreach for several months, going together and performing storytimes with flannel boards.  It was an awkward fit  and very uncomfortable.  We spoke to our Youth Services Director and Outreach Manager who agreed that while we wanted to keep the partnership it needed to be turned over to children’s outreach department who were trained for younger programming.  It was a huge learning experience.  </a:t>
            </a:r>
            <a:endParaRPr/>
          </a:p>
          <a:p>
            <a:pPr marL="0" lvl="0" indent="0" algn="l" rtl="0">
              <a:spcBef>
                <a:spcPts val="0"/>
              </a:spcBef>
              <a:spcAft>
                <a:spcPts val="0"/>
              </a:spcAft>
              <a:buNone/>
            </a:pPr>
            <a:endParaRPr/>
          </a:p>
          <a:p>
            <a:pPr marL="0" lvl="0" indent="0" algn="l" rtl="0">
              <a:spcBef>
                <a:spcPts val="0"/>
              </a:spcBef>
              <a:spcAft>
                <a:spcPts val="0"/>
              </a:spcAft>
              <a:buNone/>
            </a:pPr>
            <a:r>
              <a:rPr lang="en"/>
              <a:t> In hindsight, I should have asked more pointed questions and LOTS of questions, a tour is always a good thing to do BEFORE you commit to anything, do not be hesitant to admit that you misjudged the situation and pass it on to someone who is more comfortable.  Have a backup plan in case things are not what you thought. Do not over commit!!! You can always add to outreach but it is hard to decrease. </a:t>
            </a:r>
            <a:endParaRPr/>
          </a:p>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g63a17ce8af_0_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 name="Google Shape;147;g63a17ce8af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g41c6302308_0_3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 name="Google Shape;152;g41c6302308_0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Another out of the box outreach community partnership was St. Charles Pride. It was a natural fit, we really wanted to create a teen LGBT group and they were looking to create their own teen group! We started out a little small, such as volunteering to craft the costumes for the Doggy Drag Show Adoption, to having our own booth at this year’s Pride Fest. We got about 312 people to visit, and we were one of the only booths that provided an activity for both young kids and teens/adults. The outreach department was also there to sign up for library cards but we wanted to make more of an interactive impact on the community. This has lead to collaborating on other events, such as teens joining both groups, helping to collect donated clothing for our teen community, to planning a larger event that could be recurring… still thinking of ideas on that one… the teens tend to have great ideas, that are not always the most practical.  But with this collaboration, we gained a great friendship! It is so great to have even more connections and opportunities for our queer teens in the library.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g41c6302308_0_2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0" name="Google Shape;160;g41c6302308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When I took over the TAB at my library I immediately thought that we could be doing so much more with these teens! I asked them if they were interested in earning more volunteer hours and wanted to get out in the community and try to make a difference? They were immediately suggesting ideas, and things that we could do! I was pumped but my emails to organizations were going unanswered, I thought going in to this, that organizations would be begging for our help! This was not the case, often times it is more work for them to make time for us to volunteer. For example at this retirement home, the activity coordinator comes in specifically for us, on a Saturday afternoon. At these visits we offered tech help, reading aloud to a partner, gardening, cornhole, and the ever popular bingo!  </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A plan is very important, one afternoon a teen asked what the woman he was talking to was interested in doing that day, and she said that she wanted to learn to read. My teen was very unnerved and obviously ill prepared for assisting an adult to read. </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Now we come with a plan A, plan B, and even a Plan C. So we know what we are doing through the whole visit. </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Since my TAB has volunteered more and more often another teen librarian at a different branch has also started up a bi-monthly service group where they give back to the community as well. It has gone very well! </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g41c6302308_0_4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9" name="Google Shape;169;g41c6302308_0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Trying to see if you can get a table set up for all local events like this is one of the best ways to get the word out!  Organizations to partner/collaborate with are fantastic when you both can get something out of it. The parks department has been great about collaborating and we hope to see if we can get our teens out monthly to clean up local parks, play on branch wiffle ball teams, offering fishing classes, and so much more. This provides a great service and is wonderful publicity for both us.</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g653897918c_2_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7" name="Google Shape;177;g653897918c_2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If you are struggling to find resources in your community:  google asset mapping and your city’s name, or by checking youth.org for a list of organizations in your area that serve teens in need.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g3f4e2d8794_0_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4" name="Google Shape;184;g3f4e2d8794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Some of these we asked in our meeting and some we really wished we had and had to figure the answers out as we progressed in our outreach.</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g63a17ce8af_0_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 name="Google Shape;60;g63a17ce8af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g6f66d2392f_2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 name="Google Shape;190;g6f66d2392f_2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We recognize that we are pretty privileged with the amount of staff and money our district has -- so what can libraries who serve smaller populations do with limited resources? Here are a couple things we recommend:</a:t>
            </a:r>
            <a:br>
              <a:rPr lang="en"/>
            </a:br>
            <a:br>
              <a:rPr lang="en"/>
            </a:br>
            <a:r>
              <a:rPr lang="en"/>
              <a:t>Consistency is really important. Keep going on the same day (with the same staff, if possible.) It shows your dedication to the partnership but also builds trust and familiarity with the teens and staff.</a:t>
            </a:r>
            <a:br>
              <a:rPr lang="en"/>
            </a:br>
            <a:br>
              <a:rPr lang="en"/>
            </a:br>
            <a:r>
              <a:rPr lang="en"/>
              <a:t>Communicate! Over communication, if you have to, because there can never be enough. The biggest stumbling block has been not communicating enough with our partners.</a:t>
            </a:r>
            <a:endParaRPr/>
          </a:p>
          <a:p>
            <a:pPr marL="0" lvl="0" indent="0" algn="l" rtl="0">
              <a:spcBef>
                <a:spcPts val="0"/>
              </a:spcBef>
              <a:spcAft>
                <a:spcPts val="0"/>
              </a:spcAft>
              <a:buNone/>
            </a:pPr>
            <a:br>
              <a:rPr lang="en"/>
            </a:br>
            <a:r>
              <a:rPr lang="en"/>
              <a:t>Reuse and recycle both your outreach and library programs. Depending on your partnership, the teens you see each month or even each week will likely not be the same because they rotating in and out pretty quickly. It’s okay to reuse a program you did at your last outreach event. And maybe you did a program at your library that not a lot of teens turned up to and you have supplies left over? Outreach is a great way to reuse the program or recycle those materials. </a:t>
            </a:r>
            <a:br>
              <a:rPr lang="en"/>
            </a:br>
            <a:br>
              <a:rPr lang="en"/>
            </a:br>
            <a:r>
              <a:rPr lang="en"/>
              <a:t>Don’t overextend yourself. You don’t have to be doing all the outreach. Determine what is an amount that you can handle without being stressed or stressing your coworkers. One outreach visit is better than none -- at-risk teens need any form of support you can provide. </a:t>
            </a:r>
            <a:br>
              <a:rPr lang="en"/>
            </a:br>
            <a:br>
              <a:rPr lang="en"/>
            </a:br>
            <a:r>
              <a:rPr lang="en"/>
              <a:t>If you can’t spend the staff time as frequently as you would like there, leave behind your activity for the staff to run with the teens after you are gone. You can reach the teens you don’t see and it may alleviate any guilt you feel about not going as often.</a:t>
            </a:r>
            <a:br>
              <a:rPr lang="en"/>
            </a:br>
            <a:br>
              <a:rPr lang="en"/>
            </a:br>
            <a:r>
              <a:rPr lang="en"/>
              <a:t>Be assertive and honest your your partners. Being a pushover may lead to signing on to more outreach than you can handle or outreach you feel does not meet your goals. Also be assertive and honest with your management. Prepare reasoning for your partnership for your managers who may not understand why you are dedicating outreach time outside of school visits. (Some of which might be: the teens aren’t coming into the library, so let’s meet them where they are; libraries are strong supporters of underserved, lost communities and at-risk or minority teens are especially vulnerable; it’s a great way to reuse low-attendance programs and won’t take up a large amount of off-desk planning time; YALSA has established this as an important goal; and my favorite -- other libraries are doing it.)</a:t>
            </a:r>
            <a:br>
              <a:rPr lang="en"/>
            </a:br>
            <a:br>
              <a:rPr lang="en"/>
            </a:br>
            <a:r>
              <a:rPr lang="en"/>
              <a:t>See if you can partner with other libraries or organizations for the outreach. Maybe your juvenile justice center serves multiple counties or townships  -- reach out to librarians at other libraries within that region to see if you can organize something together and share resources.</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g41c6302308_0_5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 name="Google Shape;196;g41c6302308_0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g63a17ce8af_0_3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4" name="Google Shape;204;g63a17ce8af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g3f4e2d8794_0_2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 name="Google Shape;213;g3f4e2d8794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g653897918c_2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 name="Google Shape;66;g653897918c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Outreach to teens is very important. Not only is it getting library materials, information, and programming out to those who normally would be unable to walk through the doors. But it is also making the first step, meeting the teens where they are comfortable, initiating that relationship, and building that trust. Since we all know how difficult it can be to get those teens in the library to overcome that challenge.</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Google Shape;72;g6547b87166_2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 name="Google Shape;73;g6547b87166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a:solidFill>
                  <a:schemeClr val="dk1"/>
                </a:solidFill>
              </a:rPr>
              <a:t>A city-county merger in the suburb of St. Louis, more urban and at-risk towards the city, with a mix of gentrified and at-risk rural community members the further you move away from the city. We have 3 large branches that oversee subsections the rest of our district for a total of 12 branches.</a:t>
            </a:r>
            <a:endParaRPr sz="1200">
              <a:solidFill>
                <a:schemeClr val="dk1"/>
              </a:solidFill>
            </a:endParaRPr>
          </a:p>
          <a:p>
            <a:pPr marL="0" lvl="0" indent="0" algn="l" rtl="0">
              <a:spcBef>
                <a:spcPts val="1600"/>
              </a:spcBef>
              <a:spcAft>
                <a:spcPts val="0"/>
              </a:spcAft>
              <a:buClr>
                <a:schemeClr val="dk1"/>
              </a:buClr>
              <a:buSzPts val="1100"/>
              <a:buFont typeface="Arial"/>
              <a:buNone/>
            </a:pPr>
            <a:r>
              <a:rPr lang="en" sz="1200">
                <a:solidFill>
                  <a:schemeClr val="dk1"/>
                </a:solidFill>
              </a:rPr>
              <a:t>Structurally, there are 3 Teen Services Librarians located at the 3 large branches and the other branches have teen paraprofessionals. Teen Services is included in the Youth Department but we function with a lot of independence.</a:t>
            </a:r>
            <a:endParaRPr sz="1200">
              <a:solidFill>
                <a:schemeClr val="dk1"/>
              </a:solidFill>
            </a:endParaRPr>
          </a:p>
          <a:p>
            <a:pPr marL="0" lvl="0" indent="0" algn="l" rtl="0">
              <a:spcBef>
                <a:spcPts val="1600"/>
              </a:spcBef>
              <a:spcAft>
                <a:spcPts val="0"/>
              </a:spcAft>
              <a:buClr>
                <a:schemeClr val="dk1"/>
              </a:buClr>
              <a:buSzPts val="1100"/>
              <a:buFont typeface="Arial"/>
              <a:buNone/>
            </a:pPr>
            <a:r>
              <a:rPr lang="en" sz="1200">
                <a:solidFill>
                  <a:schemeClr val="dk1"/>
                </a:solidFill>
              </a:rPr>
              <a:t>We do have an Outreach Department, which is located in our administration building in the middle of the county. It is unfortunately separate from library staff and the community and we are still trying to find a balance between what our Outreach Department does versus what they would like our in-branch staff to do. </a:t>
            </a:r>
            <a:endParaRPr sz="1200">
              <a:solidFill>
                <a:schemeClr val="dk1"/>
              </a:solidFill>
            </a:endParaRPr>
          </a:p>
          <a:p>
            <a:pPr marL="0" lvl="0" indent="0" algn="l" rtl="0">
              <a:spcBef>
                <a:spcPts val="160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Google Shape;79;g3f4e2d8794_0_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 name="Google Shape;80;g3f4e2d8794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We began our journey with a partnership with our Juvenile Justice Center. The Center in our county serves youth under the age of 18, holding youth who are either processing for law violations, truancy, and runaway and family abuse situations. When we go, it’s a mix of genders, though mostly male, and is a mix of age ranges, though mostly high school. The facilities can hold at-max about 20 kids, but we work with anywhere from 1 to 8 teens when we go. </a:t>
            </a:r>
            <a:endParaRPr/>
          </a:p>
          <a:p>
            <a:pPr marL="0" lvl="0" indent="0" algn="l" rtl="0">
              <a:spcBef>
                <a:spcPts val="0"/>
              </a:spcBef>
              <a:spcAft>
                <a:spcPts val="0"/>
              </a:spcAft>
              <a:buNone/>
            </a:pPr>
            <a:endParaRPr/>
          </a:p>
          <a:p>
            <a:pPr marL="0" lvl="0" indent="0" algn="l" rtl="0">
              <a:spcBef>
                <a:spcPts val="0"/>
              </a:spcBef>
              <a:spcAft>
                <a:spcPts val="0"/>
              </a:spcAft>
              <a:buNone/>
            </a:pPr>
            <a:r>
              <a:rPr lang="en"/>
              <a:t>Our connection with JJC started at a monthly Young Adult staffing meeting, where our Youth Director brought up that the wish to work with JJC had been long running but we had not had the staff to initiate the project. As the first teen librarian, new and looking for projects, I volunteered to make the connection. My branch was the closest but I also asked Mindy, the teen paraprofessional at the other closest branch, if she wanted to partner with me on the project.</a:t>
            </a:r>
            <a:br>
              <a:rPr lang="en"/>
            </a:br>
            <a:br>
              <a:rPr lang="en"/>
            </a:br>
            <a:r>
              <a:rPr lang="en"/>
              <a:t>I contacted the Superintendent of Detention via email, told him we were interested in offering outreach to the center, and asked to meet with him and tour the facility. He promptly responded and we set up a time to talk.</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g6353c143c1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 name="Google Shape;87;g6353c143c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This was our first out-of-the-box outreach, so Mindy and I started going once a month together for moral support. Our visits were incredibly rigid, structured on lesson plans that the superintendent required us to fill out, justifying how our programs were educational and meeting his own goals. Writing these lesson plans took a lot of staff time and had the implication of zero flexibility. We aren’t teachers and felt very out of our depth and this led to a lot of insecurity about how well we were doing. Because of the formality, we were not sure how much we could connect with the teens, feeling like there was a boundary between us connecting with them. We had a lot of anxiety and insecurity -- we weren’t sure on what our goals were besides working with these teens and doing outreach with a partner our administration wanted. We also didn’t know how this would work with our developing Outreach Department and branch budgets since it was a project we were sharing. </a:t>
            </a:r>
            <a:endParaRPr sz="1800">
              <a:solidFill>
                <a:schemeClr val="dk1"/>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g41c6302308_0_7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 name="Google Shape;94;g41c6302308_0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It wasn’t until about 6 months into outreach that we were invited to their annual Volunteer Appreciation Dinner when everything seemed to click and a lot of our insecurities were resolved. The kids provided all volunteers dinner, presented their various school projects, and gave us handcrafted thank-you gifts. Talking to the other volunteers on what they offer, we discovered that they were not being held to the lesson plan design that we were -- a college social work group was simply playing board games with the teens -- we grew much more confident in what we could do. It was rewarding to hear speeches from the teens and staff on how much they appreciated us, affirming our efforts we were unsure about. And, as funny as it may seem, the teens taught us to play a card game called Trash which completely opened up our hesitant boundaries connecting with them. We realized these teens were no different from the ones we work with in the library, and so our perspective and boundaries changed. Outreach now is just the same as doing a program at our branch -- just with some materials restrictions.</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g6353c143c1_0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 name="Google Shape;100;g6353c143c1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After the appreciation dinner, we began to run our outreach just like we would a program at the library and ignored lesson plan writing. I had a conversation with the Superintendent, asserting how we would like our outreach to function, and he informed us that the lesson plan paperwork was only to report to his board in the semi-regular newsletter. After getting bounced around from time slot to time slot, we also asserted what we felt was the best time within our personal capabilities to offer outreach. We improved communication with staff, getting updates from security on the mental health status of the teens each time as well as a headcount the day of from the teacher. In a conversation with our Youth Director, we were able to administrative buy-in for more staff support in order to go weekly. We also worked with our administration for permission to leave our programming kits, which we request and use in-house for library programs, at JJC for the week for the teacher to use when we are not there -- these include things like Snap Circuits or LEGOs. We also learned what our goals were -- to provide at-risk teens who need community support resources and skill building (whether they are educational, social, or artistic.)</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g6353c143c1_0_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 name="Google Shape;107;g6353c143c1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5.xml"/><Relationship Id="rId1" Type="http://schemas.openxmlformats.org/officeDocument/2006/relationships/slideLayout" Target="../slideLayouts/slideLayout3.xml"/><Relationship Id="rId5" Type="http://schemas.openxmlformats.org/officeDocument/2006/relationships/image" Target="../media/image16.jpg"/><Relationship Id="rId4" Type="http://schemas.openxmlformats.org/officeDocument/2006/relationships/image" Target="../media/image15.jpg"/></Relationships>
</file>

<file path=ppt/slides/_rels/slide1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6.xml"/><Relationship Id="rId1" Type="http://schemas.openxmlformats.org/officeDocument/2006/relationships/slideLayout" Target="../slideLayouts/slideLayout3.xml"/><Relationship Id="rId5" Type="http://schemas.openxmlformats.org/officeDocument/2006/relationships/image" Target="../media/image18.jpg"/><Relationship Id="rId4" Type="http://schemas.openxmlformats.org/officeDocument/2006/relationships/image" Target="../media/image17.jpg"/></Relationships>
</file>

<file path=ppt/slides/_rels/slide1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19.gif"/></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21.gif"/></Relationships>
</file>

<file path=ppt/slides/_rels/slide2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image" Target="../media/image2.jp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0" y="0"/>
            <a:ext cx="9144000" cy="5143500"/>
          </a:xfrm>
          <a:prstGeom prst="rect">
            <a:avLst/>
          </a:prstGeom>
          <a:noFill/>
          <a:ln>
            <a:noFill/>
          </a:ln>
        </p:spPr>
      </p:pic>
      <p:sp>
        <p:nvSpPr>
          <p:cNvPr id="55" name="Google Shape;55;p13"/>
          <p:cNvSpPr txBox="1">
            <a:spLocks noGrp="1"/>
          </p:cNvSpPr>
          <p:nvPr>
            <p:ph type="ctrTitle"/>
          </p:nvPr>
        </p:nvSpPr>
        <p:spPr>
          <a:xfrm>
            <a:off x="0" y="1562900"/>
            <a:ext cx="9144000" cy="1447500"/>
          </a:xfrm>
          <a:prstGeom prst="rect">
            <a:avLst/>
          </a:prstGeom>
        </p:spPr>
        <p:txBody>
          <a:bodyPr spcFirstLastPara="1" wrap="square" lIns="91425" tIns="91425" rIns="91425" bIns="91425" anchor="ctr" anchorCtr="0">
            <a:noAutofit/>
          </a:bodyPr>
          <a:lstStyle/>
          <a:p>
            <a:pPr marL="0" lvl="0" indent="0" algn="ctr" rtl="0">
              <a:lnSpc>
                <a:spcPct val="90000"/>
              </a:lnSpc>
              <a:spcBef>
                <a:spcPts val="0"/>
              </a:spcBef>
              <a:spcAft>
                <a:spcPts val="0"/>
              </a:spcAft>
              <a:buNone/>
            </a:pPr>
            <a:r>
              <a:rPr lang="en" sz="4500">
                <a:solidFill>
                  <a:srgbClr val="600B65"/>
                </a:solidFill>
                <a:latin typeface="Franklin Gothic"/>
                <a:ea typeface="Franklin Gothic"/>
                <a:cs typeface="Franklin Gothic"/>
                <a:sym typeface="Franklin Gothic"/>
              </a:rPr>
              <a:t>Out-of-the-Box Outreach</a:t>
            </a:r>
            <a:endParaRPr sz="4500">
              <a:solidFill>
                <a:srgbClr val="600B65"/>
              </a:solidFill>
              <a:latin typeface="Franklin Gothic"/>
              <a:ea typeface="Franklin Gothic"/>
              <a:cs typeface="Franklin Gothic"/>
              <a:sym typeface="Franklin Gothic"/>
            </a:endParaRPr>
          </a:p>
          <a:p>
            <a:pPr marL="0" lvl="0" indent="0" algn="ctr" rtl="0">
              <a:spcBef>
                <a:spcPts val="0"/>
              </a:spcBef>
              <a:spcAft>
                <a:spcPts val="0"/>
              </a:spcAft>
              <a:buNone/>
            </a:pPr>
            <a:endParaRPr/>
          </a:p>
        </p:txBody>
      </p:sp>
      <p:sp>
        <p:nvSpPr>
          <p:cNvPr id="56" name="Google Shape;56;p13"/>
          <p:cNvSpPr txBox="1">
            <a:spLocks noGrp="1"/>
          </p:cNvSpPr>
          <p:nvPr>
            <p:ph type="subTitle" idx="1"/>
          </p:nvPr>
        </p:nvSpPr>
        <p:spPr>
          <a:xfrm>
            <a:off x="0" y="2654175"/>
            <a:ext cx="9144000" cy="1316100"/>
          </a:xfrm>
          <a:prstGeom prst="rect">
            <a:avLst/>
          </a:prstGeom>
        </p:spPr>
        <p:txBody>
          <a:bodyPr spcFirstLastPara="1" wrap="square" lIns="91425" tIns="91425" rIns="91425" bIns="91425" anchor="t" anchorCtr="0">
            <a:noAutofit/>
          </a:bodyPr>
          <a:lstStyle/>
          <a:p>
            <a:pPr marL="0" lvl="0" indent="0" algn="ctr" rtl="0">
              <a:lnSpc>
                <a:spcPct val="90000"/>
              </a:lnSpc>
              <a:spcBef>
                <a:spcPts val="800"/>
              </a:spcBef>
              <a:spcAft>
                <a:spcPts val="0"/>
              </a:spcAft>
              <a:buClr>
                <a:schemeClr val="dk1"/>
              </a:buClr>
              <a:buSzPts val="1100"/>
              <a:buFont typeface="Arial"/>
              <a:buNone/>
            </a:pPr>
            <a:r>
              <a:rPr lang="en" sz="2400">
                <a:solidFill>
                  <a:schemeClr val="dk1"/>
                </a:solidFill>
                <a:latin typeface="Source Sans Pro"/>
                <a:ea typeface="Source Sans Pro"/>
                <a:cs typeface="Source Sans Pro"/>
                <a:sym typeface="Source Sans Pro"/>
              </a:rPr>
              <a:t>Kristin Kern, Elizabeth Lippoldt, and Mindy Schmidt</a:t>
            </a:r>
            <a:endParaRPr sz="2400">
              <a:solidFill>
                <a:schemeClr val="dk1"/>
              </a:solidFill>
              <a:latin typeface="Source Sans Pro"/>
              <a:ea typeface="Source Sans Pro"/>
              <a:cs typeface="Source Sans Pro"/>
              <a:sym typeface="Source Sans Pro"/>
            </a:endParaRPr>
          </a:p>
          <a:p>
            <a:pPr marL="0" lvl="0" indent="0" algn="ctr" rtl="0">
              <a:lnSpc>
                <a:spcPct val="90000"/>
              </a:lnSpc>
              <a:spcBef>
                <a:spcPts val="800"/>
              </a:spcBef>
              <a:spcAft>
                <a:spcPts val="0"/>
              </a:spcAft>
              <a:buClr>
                <a:schemeClr val="dk1"/>
              </a:buClr>
              <a:buSzPts val="1100"/>
              <a:buFont typeface="Arial"/>
              <a:buNone/>
            </a:pPr>
            <a:r>
              <a:rPr lang="en" sz="2400">
                <a:solidFill>
                  <a:schemeClr val="dk1"/>
                </a:solidFill>
                <a:latin typeface="Source Sans Pro"/>
                <a:ea typeface="Source Sans Pro"/>
                <a:cs typeface="Source Sans Pro"/>
                <a:sym typeface="Source Sans Pro"/>
              </a:rPr>
              <a:t>St. Charles City-County Library</a:t>
            </a:r>
            <a:endParaRPr/>
          </a:p>
        </p:txBody>
      </p:sp>
      <p:pic>
        <p:nvPicPr>
          <p:cNvPr id="57" name="Google Shape;57;p13"/>
          <p:cNvPicPr preferRelativeResize="0"/>
          <p:nvPr/>
        </p:nvPicPr>
        <p:blipFill>
          <a:blip r:embed="rId4">
            <a:alphaModFix/>
          </a:blip>
          <a:stretch>
            <a:fillRect/>
          </a:stretch>
        </p:blipFill>
        <p:spPr>
          <a:xfrm>
            <a:off x="6137899" y="177304"/>
            <a:ext cx="2694402" cy="7926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pic>
        <p:nvPicPr>
          <p:cNvPr id="116" name="Google Shape;116;p22"/>
          <p:cNvPicPr preferRelativeResize="0"/>
          <p:nvPr/>
        </p:nvPicPr>
        <p:blipFill>
          <a:blip r:embed="rId3">
            <a:alphaModFix/>
          </a:blip>
          <a:stretch>
            <a:fillRect/>
          </a:stretch>
        </p:blipFill>
        <p:spPr>
          <a:xfrm>
            <a:off x="0" y="0"/>
            <a:ext cx="9144000" cy="5143500"/>
          </a:xfrm>
          <a:prstGeom prst="rect">
            <a:avLst/>
          </a:prstGeom>
          <a:noFill/>
          <a:ln>
            <a:noFill/>
          </a:ln>
        </p:spPr>
      </p:pic>
      <p:sp>
        <p:nvSpPr>
          <p:cNvPr id="117" name="Google Shape;117;p22"/>
          <p:cNvSpPr txBox="1">
            <a:spLocks noGrp="1"/>
          </p:cNvSpPr>
          <p:nvPr>
            <p:ph type="title"/>
          </p:nvPr>
        </p:nvSpPr>
        <p:spPr>
          <a:xfrm>
            <a:off x="311700" y="298800"/>
            <a:ext cx="2744400" cy="572700"/>
          </a:xfrm>
          <a:prstGeom prst="rect">
            <a:avLst/>
          </a:prstGeom>
        </p:spPr>
        <p:txBody>
          <a:bodyPr spcFirstLastPara="1" wrap="square" lIns="91425" tIns="91425" rIns="91425" bIns="91425" anchor="t" anchorCtr="0">
            <a:noAutofit/>
          </a:bodyPr>
          <a:lstStyle/>
          <a:p>
            <a:pPr marL="0" lvl="0" indent="0" algn="l" rtl="0">
              <a:lnSpc>
                <a:spcPct val="90000"/>
              </a:lnSpc>
              <a:spcBef>
                <a:spcPts val="0"/>
              </a:spcBef>
              <a:spcAft>
                <a:spcPts val="0"/>
              </a:spcAft>
              <a:buClr>
                <a:schemeClr val="dk1"/>
              </a:buClr>
              <a:buSzPts val="1100"/>
              <a:buFont typeface="Arial"/>
              <a:buNone/>
            </a:pPr>
            <a:r>
              <a:rPr lang="en" sz="3300">
                <a:solidFill>
                  <a:srgbClr val="600B65"/>
                </a:solidFill>
                <a:latin typeface="Franklin Gothic"/>
                <a:ea typeface="Franklin Gothic"/>
                <a:cs typeface="Franklin Gothic"/>
                <a:sym typeface="Franklin Gothic"/>
              </a:rPr>
              <a:t>Youth in Need</a:t>
            </a:r>
            <a:endParaRPr/>
          </a:p>
        </p:txBody>
      </p:sp>
      <p:pic>
        <p:nvPicPr>
          <p:cNvPr id="118" name="Google Shape;118;p22"/>
          <p:cNvPicPr preferRelativeResize="0"/>
          <p:nvPr/>
        </p:nvPicPr>
        <p:blipFill>
          <a:blip r:embed="rId4">
            <a:alphaModFix/>
          </a:blip>
          <a:stretch>
            <a:fillRect/>
          </a:stretch>
        </p:blipFill>
        <p:spPr>
          <a:xfrm>
            <a:off x="3936625" y="215525"/>
            <a:ext cx="5086050" cy="3747800"/>
          </a:xfrm>
          <a:prstGeom prst="rect">
            <a:avLst/>
          </a:prstGeom>
          <a:noFill/>
          <a:ln>
            <a:noFill/>
          </a:ln>
        </p:spPr>
      </p:pic>
      <p:sp>
        <p:nvSpPr>
          <p:cNvPr id="119" name="Google Shape;119;p22"/>
          <p:cNvSpPr txBox="1"/>
          <p:nvPr/>
        </p:nvSpPr>
        <p:spPr>
          <a:xfrm>
            <a:off x="229875" y="1054000"/>
            <a:ext cx="3323700" cy="2490000"/>
          </a:xfrm>
          <a:prstGeom prst="rect">
            <a:avLst/>
          </a:prstGeom>
          <a:noFill/>
          <a:ln>
            <a:noFill/>
          </a:ln>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sz="1800"/>
              <a:t>12-bed temporary shelter</a:t>
            </a:r>
            <a:endParaRPr sz="1800"/>
          </a:p>
          <a:p>
            <a:pPr marL="457200" lvl="0" indent="-342900" algn="l" rtl="0">
              <a:spcBef>
                <a:spcPts val="0"/>
              </a:spcBef>
              <a:spcAft>
                <a:spcPts val="0"/>
              </a:spcAft>
              <a:buSzPts val="1800"/>
              <a:buChar char="●"/>
            </a:pPr>
            <a:r>
              <a:rPr lang="en" sz="1800"/>
              <a:t>Youth in crisis ages 10-18</a:t>
            </a:r>
            <a:endParaRPr sz="1800"/>
          </a:p>
          <a:p>
            <a:pPr marL="457200" lvl="0" indent="-342900" algn="l" rtl="0">
              <a:spcBef>
                <a:spcPts val="0"/>
              </a:spcBef>
              <a:spcAft>
                <a:spcPts val="0"/>
              </a:spcAft>
              <a:buSzPts val="1800"/>
              <a:buChar char="●"/>
            </a:pPr>
            <a:r>
              <a:rPr lang="en" sz="1800"/>
              <a:t>Safe haven from:</a:t>
            </a:r>
            <a:endParaRPr sz="1800"/>
          </a:p>
          <a:p>
            <a:pPr marL="914400" lvl="1" indent="-342900" algn="l" rtl="0">
              <a:spcBef>
                <a:spcPts val="0"/>
              </a:spcBef>
              <a:spcAft>
                <a:spcPts val="0"/>
              </a:spcAft>
              <a:buSzPts val="1800"/>
              <a:buChar char="○"/>
            </a:pPr>
            <a:r>
              <a:rPr lang="en" sz="1800"/>
              <a:t>Abuse</a:t>
            </a:r>
            <a:endParaRPr sz="1800"/>
          </a:p>
          <a:p>
            <a:pPr marL="914400" lvl="1" indent="-342900" algn="l" rtl="0">
              <a:spcBef>
                <a:spcPts val="0"/>
              </a:spcBef>
              <a:spcAft>
                <a:spcPts val="0"/>
              </a:spcAft>
              <a:buSzPts val="1800"/>
              <a:buChar char="○"/>
            </a:pPr>
            <a:r>
              <a:rPr lang="en" sz="1800"/>
              <a:t>Family stress</a:t>
            </a:r>
            <a:endParaRPr sz="1800"/>
          </a:p>
          <a:p>
            <a:pPr marL="914400" lvl="1" indent="-342900" algn="l" rtl="0">
              <a:spcBef>
                <a:spcPts val="0"/>
              </a:spcBef>
              <a:spcAft>
                <a:spcPts val="0"/>
              </a:spcAft>
              <a:buSzPts val="1800"/>
              <a:buChar char="○"/>
            </a:pPr>
            <a:r>
              <a:rPr lang="en" sz="1800"/>
              <a:t>Homelessness</a:t>
            </a:r>
            <a:endParaRPr sz="180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Google Shape;124;p2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lnSpc>
                <a:spcPct val="90000"/>
              </a:lnSpc>
              <a:spcBef>
                <a:spcPts val="0"/>
              </a:spcBef>
              <a:spcAft>
                <a:spcPts val="0"/>
              </a:spcAft>
              <a:buNone/>
            </a:pPr>
            <a:r>
              <a:rPr lang="en" sz="3000">
                <a:solidFill>
                  <a:srgbClr val="600B65"/>
                </a:solidFill>
                <a:latin typeface="Franklin Gothic"/>
                <a:ea typeface="Franklin Gothic"/>
                <a:cs typeface="Franklin Gothic"/>
                <a:sym typeface="Franklin Gothic"/>
              </a:rPr>
              <a:t>How We Started</a:t>
            </a:r>
            <a:endParaRPr sz="3000">
              <a:solidFill>
                <a:srgbClr val="600B65"/>
              </a:solidFill>
              <a:latin typeface="Franklin Gothic"/>
              <a:ea typeface="Franklin Gothic"/>
              <a:cs typeface="Franklin Gothic"/>
              <a:sym typeface="Franklin Gothic"/>
            </a:endParaRPr>
          </a:p>
          <a:p>
            <a:pPr marL="0" lvl="0" indent="0" algn="l" rtl="0">
              <a:lnSpc>
                <a:spcPct val="90000"/>
              </a:lnSpc>
              <a:spcBef>
                <a:spcPts val="0"/>
              </a:spcBef>
              <a:spcAft>
                <a:spcPts val="0"/>
              </a:spcAft>
              <a:buClr>
                <a:schemeClr val="dk1"/>
              </a:buClr>
              <a:buSzPts val="1100"/>
              <a:buFont typeface="Arial"/>
              <a:buNone/>
            </a:pPr>
            <a:endParaRPr sz="3300">
              <a:solidFill>
                <a:srgbClr val="600B65"/>
              </a:solidFill>
              <a:latin typeface="Franklin Gothic"/>
              <a:ea typeface="Franklin Gothic"/>
              <a:cs typeface="Franklin Gothic"/>
              <a:sym typeface="Franklin Gothic"/>
            </a:endParaRPr>
          </a:p>
          <a:p>
            <a:pPr marL="0" lvl="0" indent="0" algn="l" rtl="0">
              <a:lnSpc>
                <a:spcPct val="90000"/>
              </a:lnSpc>
              <a:spcBef>
                <a:spcPts val="0"/>
              </a:spcBef>
              <a:spcAft>
                <a:spcPts val="0"/>
              </a:spcAft>
              <a:buClr>
                <a:schemeClr val="dk1"/>
              </a:buClr>
              <a:buSzPts val="1100"/>
              <a:buFont typeface="Arial"/>
              <a:buNone/>
            </a:pPr>
            <a:endParaRPr sz="3300">
              <a:solidFill>
                <a:srgbClr val="600B65"/>
              </a:solidFill>
              <a:latin typeface="Franklin Gothic"/>
              <a:ea typeface="Franklin Gothic"/>
              <a:cs typeface="Franklin Gothic"/>
              <a:sym typeface="Franklin Gothic"/>
            </a:endParaRPr>
          </a:p>
          <a:p>
            <a:pPr marL="0" lvl="0" indent="0" algn="l" rtl="0">
              <a:spcBef>
                <a:spcPts val="0"/>
              </a:spcBef>
              <a:spcAft>
                <a:spcPts val="0"/>
              </a:spcAft>
              <a:buNone/>
            </a:pPr>
            <a:endParaRPr>
              <a:latin typeface="Franklin Gothic"/>
              <a:ea typeface="Franklin Gothic"/>
              <a:cs typeface="Franklin Gothic"/>
              <a:sym typeface="Franklin Gothic"/>
            </a:endParaRPr>
          </a:p>
        </p:txBody>
      </p:sp>
      <p:sp>
        <p:nvSpPr>
          <p:cNvPr id="125" name="Google Shape;125;p23"/>
          <p:cNvSpPr txBox="1">
            <a:spLocks noGrp="1"/>
          </p:cNvSpPr>
          <p:nvPr>
            <p:ph type="body" idx="1"/>
          </p:nvPr>
        </p:nvSpPr>
        <p:spPr>
          <a:xfrm>
            <a:off x="311700" y="1152475"/>
            <a:ext cx="4260300" cy="17409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Clr>
                <a:srgbClr val="000000"/>
              </a:buClr>
              <a:buSzPts val="1800"/>
              <a:buChar char="●"/>
            </a:pPr>
            <a:r>
              <a:rPr lang="en">
                <a:solidFill>
                  <a:srgbClr val="000000"/>
                </a:solidFill>
              </a:rPr>
              <a:t>Impact more at-risk youth</a:t>
            </a:r>
            <a:endParaRPr>
              <a:solidFill>
                <a:srgbClr val="000000"/>
              </a:solidFill>
            </a:endParaRPr>
          </a:p>
          <a:p>
            <a:pPr marL="457200" lvl="0" indent="-342900" algn="l" rtl="0">
              <a:spcBef>
                <a:spcPts val="0"/>
              </a:spcBef>
              <a:spcAft>
                <a:spcPts val="0"/>
              </a:spcAft>
              <a:buClr>
                <a:srgbClr val="000000"/>
              </a:buClr>
              <a:buSzPts val="1800"/>
              <a:buChar char="●"/>
            </a:pPr>
            <a:r>
              <a:rPr lang="en">
                <a:solidFill>
                  <a:srgbClr val="000000"/>
                </a:solidFill>
              </a:rPr>
              <a:t>Pitched our outreach ideas</a:t>
            </a:r>
            <a:endParaRPr>
              <a:solidFill>
                <a:srgbClr val="000000"/>
              </a:solidFill>
            </a:endParaRPr>
          </a:p>
          <a:p>
            <a:pPr marL="457200" lvl="0" indent="-342900" algn="l" rtl="0">
              <a:spcBef>
                <a:spcPts val="0"/>
              </a:spcBef>
              <a:spcAft>
                <a:spcPts val="0"/>
              </a:spcAft>
              <a:buClr>
                <a:srgbClr val="000000"/>
              </a:buClr>
              <a:buSzPts val="1800"/>
              <a:buChar char="●"/>
            </a:pPr>
            <a:r>
              <a:rPr lang="en">
                <a:solidFill>
                  <a:srgbClr val="000000"/>
                </a:solidFill>
              </a:rPr>
              <a:t>Blood work and background checks</a:t>
            </a:r>
            <a:endParaRPr>
              <a:solidFill>
                <a:srgbClr val="000000"/>
              </a:solidFill>
            </a:endParaRPr>
          </a:p>
          <a:p>
            <a:pPr marL="457200" lvl="0" indent="-342900" algn="l" rtl="0">
              <a:spcBef>
                <a:spcPts val="0"/>
              </a:spcBef>
              <a:spcAft>
                <a:spcPts val="0"/>
              </a:spcAft>
              <a:buClr>
                <a:srgbClr val="000000"/>
              </a:buClr>
              <a:buSzPts val="1800"/>
              <a:buChar char="●"/>
            </a:pPr>
            <a:r>
              <a:rPr lang="en">
                <a:solidFill>
                  <a:srgbClr val="000000"/>
                </a:solidFill>
              </a:rPr>
              <a:t>Going once a month </a:t>
            </a:r>
            <a:endParaRPr>
              <a:solidFill>
                <a:srgbClr val="000000"/>
              </a:solidFill>
            </a:endParaRPr>
          </a:p>
          <a:p>
            <a:pPr marL="0" lvl="0" indent="0" algn="l" rtl="0">
              <a:spcBef>
                <a:spcPts val="1600"/>
              </a:spcBef>
              <a:spcAft>
                <a:spcPts val="0"/>
              </a:spcAft>
              <a:buNone/>
            </a:pPr>
            <a:endParaRPr>
              <a:solidFill>
                <a:srgbClr val="000000"/>
              </a:solidFill>
            </a:endParaRPr>
          </a:p>
          <a:p>
            <a:pPr marL="0" lvl="0" indent="0" algn="l" rtl="0">
              <a:spcBef>
                <a:spcPts val="0"/>
              </a:spcBef>
              <a:spcAft>
                <a:spcPts val="0"/>
              </a:spcAft>
              <a:buNone/>
            </a:pPr>
            <a:endParaRPr>
              <a:solidFill>
                <a:srgbClr val="000000"/>
              </a:solidFill>
            </a:endParaRPr>
          </a:p>
          <a:p>
            <a:pPr marL="0" lvl="0" indent="0" algn="l" rtl="0">
              <a:spcBef>
                <a:spcPts val="0"/>
              </a:spcBef>
              <a:spcAft>
                <a:spcPts val="1600"/>
              </a:spcAft>
              <a:buNone/>
            </a:pPr>
            <a:endParaRPr/>
          </a:p>
        </p:txBody>
      </p:sp>
      <p:sp>
        <p:nvSpPr>
          <p:cNvPr id="126" name="Google Shape;126;p23"/>
          <p:cNvSpPr txBox="1"/>
          <p:nvPr/>
        </p:nvSpPr>
        <p:spPr>
          <a:xfrm>
            <a:off x="311700" y="2579700"/>
            <a:ext cx="8100000" cy="5727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None/>
            </a:pPr>
            <a:r>
              <a:rPr lang="en" sz="3000">
                <a:solidFill>
                  <a:srgbClr val="600B65"/>
                </a:solidFill>
                <a:latin typeface="Franklin Gothic"/>
                <a:ea typeface="Franklin Gothic"/>
                <a:cs typeface="Franklin Gothic"/>
                <a:sym typeface="Franklin Gothic"/>
              </a:rPr>
              <a:t>How We Currently Operate</a:t>
            </a:r>
            <a:endParaRPr sz="3000"/>
          </a:p>
        </p:txBody>
      </p:sp>
      <p:sp>
        <p:nvSpPr>
          <p:cNvPr id="127" name="Google Shape;127;p23"/>
          <p:cNvSpPr txBox="1"/>
          <p:nvPr/>
        </p:nvSpPr>
        <p:spPr>
          <a:xfrm>
            <a:off x="311700" y="3198275"/>
            <a:ext cx="7603500" cy="1740900"/>
          </a:xfrm>
          <a:prstGeom prst="rect">
            <a:avLst/>
          </a:prstGeom>
          <a:noFill/>
          <a:ln>
            <a:noFill/>
          </a:ln>
        </p:spPr>
        <p:txBody>
          <a:bodyPr spcFirstLastPara="1" wrap="square" lIns="91425" tIns="91425" rIns="91425" bIns="91425" anchor="t" anchorCtr="0">
            <a:noAutofit/>
          </a:bodyPr>
          <a:lstStyle/>
          <a:p>
            <a:pPr marL="457200" lvl="0" indent="-342900" algn="l" rtl="0">
              <a:lnSpc>
                <a:spcPct val="115000"/>
              </a:lnSpc>
              <a:spcBef>
                <a:spcPts val="0"/>
              </a:spcBef>
              <a:spcAft>
                <a:spcPts val="0"/>
              </a:spcAft>
              <a:buClr>
                <a:schemeClr val="dk1"/>
              </a:buClr>
              <a:buSzPts val="1800"/>
              <a:buChar char="●"/>
            </a:pPr>
            <a:r>
              <a:rPr lang="en" sz="1800">
                <a:solidFill>
                  <a:schemeClr val="dk1"/>
                </a:solidFill>
              </a:rPr>
              <a:t>Increased Visits </a:t>
            </a:r>
            <a:endParaRPr sz="1800">
              <a:solidFill>
                <a:schemeClr val="dk1"/>
              </a:solidFill>
            </a:endParaRPr>
          </a:p>
          <a:p>
            <a:pPr marL="457200" lvl="0" indent="-342900" algn="l" rtl="0">
              <a:lnSpc>
                <a:spcPct val="115000"/>
              </a:lnSpc>
              <a:spcBef>
                <a:spcPts val="0"/>
              </a:spcBef>
              <a:spcAft>
                <a:spcPts val="0"/>
              </a:spcAft>
              <a:buClr>
                <a:schemeClr val="dk1"/>
              </a:buClr>
              <a:buSzPts val="1800"/>
              <a:buChar char="●"/>
            </a:pPr>
            <a:r>
              <a:rPr lang="en" sz="1800">
                <a:solidFill>
                  <a:schemeClr val="dk1"/>
                </a:solidFill>
              </a:rPr>
              <a:t>Consistency </a:t>
            </a:r>
            <a:endParaRPr sz="1800">
              <a:solidFill>
                <a:schemeClr val="dk1"/>
              </a:solidFill>
            </a:endParaRPr>
          </a:p>
          <a:p>
            <a:pPr marL="457200" lvl="0" indent="-342900" algn="l" rtl="0">
              <a:lnSpc>
                <a:spcPct val="115000"/>
              </a:lnSpc>
              <a:spcBef>
                <a:spcPts val="0"/>
              </a:spcBef>
              <a:spcAft>
                <a:spcPts val="0"/>
              </a:spcAft>
              <a:buClr>
                <a:schemeClr val="dk1"/>
              </a:buClr>
              <a:buSzPts val="1800"/>
              <a:buChar char="●"/>
            </a:pPr>
            <a:r>
              <a:rPr lang="en" sz="1800">
                <a:solidFill>
                  <a:schemeClr val="dk1"/>
                </a:solidFill>
              </a:rPr>
              <a:t>Improved communication</a:t>
            </a:r>
            <a:endParaRPr sz="1800">
              <a:solidFill>
                <a:schemeClr val="dk1"/>
              </a:solidFill>
            </a:endParaRPr>
          </a:p>
          <a:p>
            <a:pPr marL="457200" lvl="0" indent="-342900" algn="l" rtl="0">
              <a:lnSpc>
                <a:spcPct val="115000"/>
              </a:lnSpc>
              <a:spcBef>
                <a:spcPts val="0"/>
              </a:spcBef>
              <a:spcAft>
                <a:spcPts val="0"/>
              </a:spcAft>
              <a:buClr>
                <a:schemeClr val="dk1"/>
              </a:buClr>
              <a:buSzPts val="1800"/>
              <a:buChar char="●"/>
            </a:pPr>
            <a:r>
              <a:rPr lang="en" sz="1800">
                <a:solidFill>
                  <a:schemeClr val="dk1"/>
                </a:solidFill>
              </a:rPr>
              <a:t>Improved relationships</a:t>
            </a:r>
            <a:endParaRPr/>
          </a:p>
        </p:txBody>
      </p:sp>
      <p:pic>
        <p:nvPicPr>
          <p:cNvPr id="128" name="Google Shape;128;p23"/>
          <p:cNvPicPr preferRelativeResize="0"/>
          <p:nvPr/>
        </p:nvPicPr>
        <p:blipFill>
          <a:blip r:embed="rId3">
            <a:alphaModFix/>
          </a:blip>
          <a:stretch>
            <a:fillRect/>
          </a:stretch>
        </p:blipFill>
        <p:spPr>
          <a:xfrm>
            <a:off x="4872800" y="1152475"/>
            <a:ext cx="3959500" cy="252365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133" name="Google Shape;133;p24"/>
          <p:cNvSpPr txBox="1">
            <a:spLocks noGrp="1"/>
          </p:cNvSpPr>
          <p:nvPr>
            <p:ph type="title"/>
          </p:nvPr>
        </p:nvSpPr>
        <p:spPr>
          <a:xfrm>
            <a:off x="311700" y="490000"/>
            <a:ext cx="8520600" cy="572700"/>
          </a:xfrm>
          <a:prstGeom prst="rect">
            <a:avLst/>
          </a:prstGeom>
        </p:spPr>
        <p:txBody>
          <a:bodyPr spcFirstLastPara="1" wrap="square" lIns="91425" tIns="91425" rIns="91425" bIns="91425" anchor="t" anchorCtr="0">
            <a:noAutofit/>
          </a:bodyPr>
          <a:lstStyle/>
          <a:p>
            <a:pPr marL="0" lvl="0" indent="0" algn="l" rtl="0">
              <a:lnSpc>
                <a:spcPct val="90000"/>
              </a:lnSpc>
              <a:spcBef>
                <a:spcPts val="0"/>
              </a:spcBef>
              <a:spcAft>
                <a:spcPts val="0"/>
              </a:spcAft>
              <a:buNone/>
            </a:pPr>
            <a:r>
              <a:rPr lang="en" sz="3300">
                <a:solidFill>
                  <a:srgbClr val="600B65"/>
                </a:solidFill>
                <a:latin typeface="Franklin Gothic"/>
                <a:ea typeface="Franklin Gothic"/>
                <a:cs typeface="Franklin Gothic"/>
                <a:sym typeface="Franklin Gothic"/>
              </a:rPr>
              <a:t>Youth In Need - Outreach Evolution</a:t>
            </a:r>
            <a:endParaRPr sz="3300">
              <a:solidFill>
                <a:srgbClr val="600B65"/>
              </a:solidFill>
              <a:latin typeface="Franklin Gothic"/>
              <a:ea typeface="Franklin Gothic"/>
              <a:cs typeface="Franklin Gothic"/>
              <a:sym typeface="Franklin Gothic"/>
            </a:endParaRPr>
          </a:p>
          <a:p>
            <a:pPr marL="0" lvl="0" indent="0" algn="l" rtl="0">
              <a:lnSpc>
                <a:spcPct val="90000"/>
              </a:lnSpc>
              <a:spcBef>
                <a:spcPts val="0"/>
              </a:spcBef>
              <a:spcAft>
                <a:spcPts val="0"/>
              </a:spcAft>
              <a:buNone/>
            </a:pPr>
            <a:endParaRPr sz="3300">
              <a:solidFill>
                <a:srgbClr val="600B65"/>
              </a:solidFill>
              <a:latin typeface="Franklin Gothic"/>
              <a:ea typeface="Franklin Gothic"/>
              <a:cs typeface="Franklin Gothic"/>
              <a:sym typeface="Franklin Gothic"/>
            </a:endParaRPr>
          </a:p>
        </p:txBody>
      </p:sp>
      <p:sp>
        <p:nvSpPr>
          <p:cNvPr id="134" name="Google Shape;134;p24"/>
          <p:cNvSpPr txBox="1">
            <a:spLocks noGrp="1"/>
          </p:cNvSpPr>
          <p:nvPr>
            <p:ph type="body" idx="1"/>
          </p:nvPr>
        </p:nvSpPr>
        <p:spPr>
          <a:xfrm>
            <a:off x="311700" y="1461075"/>
            <a:ext cx="2346600" cy="32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000000"/>
                </a:solidFill>
              </a:rPr>
              <a:t>In the beginning:</a:t>
            </a:r>
            <a:endParaRPr>
              <a:solidFill>
                <a:srgbClr val="000000"/>
              </a:solidFill>
            </a:endParaRPr>
          </a:p>
          <a:p>
            <a:pPr marL="457200" lvl="0" indent="-342900" algn="l" rtl="0">
              <a:spcBef>
                <a:spcPts val="1600"/>
              </a:spcBef>
              <a:spcAft>
                <a:spcPts val="0"/>
              </a:spcAft>
              <a:buClr>
                <a:srgbClr val="000000"/>
              </a:buClr>
              <a:buSzPts val="1800"/>
              <a:buChar char="●"/>
            </a:pPr>
            <a:r>
              <a:rPr lang="en">
                <a:solidFill>
                  <a:srgbClr val="000000"/>
                </a:solidFill>
              </a:rPr>
              <a:t>Nervous</a:t>
            </a:r>
            <a:endParaRPr>
              <a:solidFill>
                <a:srgbClr val="000000"/>
              </a:solidFill>
            </a:endParaRPr>
          </a:p>
          <a:p>
            <a:pPr marL="457200" lvl="0" indent="-342900" algn="l" rtl="0">
              <a:spcBef>
                <a:spcPts val="0"/>
              </a:spcBef>
              <a:spcAft>
                <a:spcPts val="0"/>
              </a:spcAft>
              <a:buClr>
                <a:srgbClr val="000000"/>
              </a:buClr>
              <a:buSzPts val="1800"/>
              <a:buChar char="●"/>
            </a:pPr>
            <a:r>
              <a:rPr lang="en">
                <a:solidFill>
                  <a:srgbClr val="000000"/>
                </a:solidFill>
              </a:rPr>
              <a:t>Excited</a:t>
            </a:r>
            <a:endParaRPr>
              <a:solidFill>
                <a:srgbClr val="000000"/>
              </a:solidFill>
            </a:endParaRPr>
          </a:p>
          <a:p>
            <a:pPr marL="457200" lvl="0" indent="-342900" algn="l" rtl="0">
              <a:spcBef>
                <a:spcPts val="0"/>
              </a:spcBef>
              <a:spcAft>
                <a:spcPts val="0"/>
              </a:spcAft>
              <a:buClr>
                <a:srgbClr val="000000"/>
              </a:buClr>
              <a:buSzPts val="1800"/>
              <a:buChar char="●"/>
            </a:pPr>
            <a:r>
              <a:rPr lang="en">
                <a:solidFill>
                  <a:srgbClr val="000000"/>
                </a:solidFill>
              </a:rPr>
              <a:t>Conflicted</a:t>
            </a:r>
            <a:endParaRPr>
              <a:solidFill>
                <a:srgbClr val="000000"/>
              </a:solidFill>
            </a:endParaRPr>
          </a:p>
          <a:p>
            <a:pPr marL="457200" lvl="0" indent="-342900" algn="l" rtl="0">
              <a:spcBef>
                <a:spcPts val="0"/>
              </a:spcBef>
              <a:spcAft>
                <a:spcPts val="0"/>
              </a:spcAft>
              <a:buClr>
                <a:srgbClr val="000000"/>
              </a:buClr>
              <a:buSzPts val="1800"/>
              <a:buChar char="●"/>
            </a:pPr>
            <a:r>
              <a:rPr lang="en">
                <a:solidFill>
                  <a:srgbClr val="000000"/>
                </a:solidFill>
              </a:rPr>
              <a:t>Disengaged</a:t>
            </a:r>
            <a:endParaRPr>
              <a:solidFill>
                <a:srgbClr val="000000"/>
              </a:solidFill>
            </a:endParaRPr>
          </a:p>
          <a:p>
            <a:pPr marL="457200" lvl="0" indent="-342900" algn="l" rtl="0">
              <a:spcBef>
                <a:spcPts val="0"/>
              </a:spcBef>
              <a:spcAft>
                <a:spcPts val="0"/>
              </a:spcAft>
              <a:buClr>
                <a:srgbClr val="000000"/>
              </a:buClr>
              <a:buSzPts val="1800"/>
              <a:buChar char="●"/>
            </a:pPr>
            <a:r>
              <a:rPr lang="en">
                <a:solidFill>
                  <a:srgbClr val="000000"/>
                </a:solidFill>
              </a:rPr>
              <a:t>No Connection</a:t>
            </a:r>
            <a:endParaRPr>
              <a:solidFill>
                <a:srgbClr val="000000"/>
              </a:solidFill>
            </a:endParaRPr>
          </a:p>
        </p:txBody>
      </p:sp>
      <p:pic>
        <p:nvPicPr>
          <p:cNvPr id="135" name="Google Shape;135;p24"/>
          <p:cNvPicPr preferRelativeResize="0"/>
          <p:nvPr/>
        </p:nvPicPr>
        <p:blipFill>
          <a:blip r:embed="rId3">
            <a:alphaModFix/>
          </a:blip>
          <a:stretch>
            <a:fillRect/>
          </a:stretch>
        </p:blipFill>
        <p:spPr>
          <a:xfrm>
            <a:off x="2777675" y="1518750"/>
            <a:ext cx="3266175" cy="2398800"/>
          </a:xfrm>
          <a:prstGeom prst="rect">
            <a:avLst/>
          </a:prstGeom>
          <a:noFill/>
          <a:ln>
            <a:noFill/>
          </a:ln>
        </p:spPr>
      </p:pic>
      <p:sp>
        <p:nvSpPr>
          <p:cNvPr id="136" name="Google Shape;136;p24"/>
          <p:cNvSpPr txBox="1"/>
          <p:nvPr/>
        </p:nvSpPr>
        <p:spPr>
          <a:xfrm>
            <a:off x="6589800" y="1461075"/>
            <a:ext cx="2088000" cy="2943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t>Now:</a:t>
            </a:r>
            <a:endParaRPr sz="1800"/>
          </a:p>
          <a:p>
            <a:pPr marL="0" lvl="0" indent="0" algn="l" rtl="0">
              <a:spcBef>
                <a:spcPts val="0"/>
              </a:spcBef>
              <a:spcAft>
                <a:spcPts val="0"/>
              </a:spcAft>
              <a:buNone/>
            </a:pPr>
            <a:endParaRPr sz="1800"/>
          </a:p>
          <a:p>
            <a:pPr marL="457200" lvl="0" indent="-342900" algn="l" rtl="0">
              <a:spcBef>
                <a:spcPts val="0"/>
              </a:spcBef>
              <a:spcAft>
                <a:spcPts val="0"/>
              </a:spcAft>
              <a:buSzPts val="1800"/>
              <a:buChar char="●"/>
            </a:pPr>
            <a:r>
              <a:rPr lang="en" sz="1800"/>
              <a:t>Confident</a:t>
            </a:r>
            <a:endParaRPr sz="1800"/>
          </a:p>
          <a:p>
            <a:pPr marL="457200" lvl="0" indent="-342900" algn="l" rtl="0">
              <a:spcBef>
                <a:spcPts val="0"/>
              </a:spcBef>
              <a:spcAft>
                <a:spcPts val="0"/>
              </a:spcAft>
              <a:buSzPts val="1800"/>
              <a:buChar char="●"/>
            </a:pPr>
            <a:r>
              <a:rPr lang="en" sz="1800"/>
              <a:t>Engaged</a:t>
            </a:r>
            <a:endParaRPr sz="1800"/>
          </a:p>
          <a:p>
            <a:pPr marL="457200" lvl="0" indent="-342900" algn="l" rtl="0">
              <a:spcBef>
                <a:spcPts val="0"/>
              </a:spcBef>
              <a:spcAft>
                <a:spcPts val="0"/>
              </a:spcAft>
              <a:buSzPts val="1800"/>
              <a:buChar char="●"/>
            </a:pPr>
            <a:r>
              <a:rPr lang="en" sz="1800"/>
              <a:t>Excited</a:t>
            </a:r>
            <a:endParaRPr sz="1800"/>
          </a:p>
          <a:p>
            <a:pPr marL="457200" lvl="0" indent="-342900" algn="l" rtl="0">
              <a:spcBef>
                <a:spcPts val="0"/>
              </a:spcBef>
              <a:spcAft>
                <a:spcPts val="0"/>
              </a:spcAft>
              <a:buSzPts val="1800"/>
              <a:buChar char="●"/>
            </a:pPr>
            <a:r>
              <a:rPr lang="en" sz="1800"/>
              <a:t>Connections</a:t>
            </a:r>
            <a:endParaRPr sz="1800"/>
          </a:p>
          <a:p>
            <a:pPr marL="457200" lvl="0" indent="-342900" algn="l" rtl="0">
              <a:spcBef>
                <a:spcPts val="0"/>
              </a:spcBef>
              <a:spcAft>
                <a:spcPts val="0"/>
              </a:spcAft>
              <a:buSzPts val="1800"/>
              <a:buChar char="●"/>
            </a:pPr>
            <a:r>
              <a:rPr lang="en" sz="1800"/>
              <a:t>Fun!!</a:t>
            </a:r>
            <a:endParaRPr sz="1800"/>
          </a:p>
          <a:p>
            <a:pPr marL="457200" lvl="0" indent="0" algn="l" rtl="0">
              <a:spcBef>
                <a:spcPts val="0"/>
              </a:spcBef>
              <a:spcAft>
                <a:spcPts val="0"/>
              </a:spcAft>
              <a:buNone/>
            </a:pPr>
            <a:endParaRPr sz="180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1" name="Google Shape;141;p25"/>
          <p:cNvSpPr txBox="1">
            <a:spLocks noGrp="1"/>
          </p:cNvSpPr>
          <p:nvPr>
            <p:ph type="title"/>
          </p:nvPr>
        </p:nvSpPr>
        <p:spPr>
          <a:xfrm>
            <a:off x="311700" y="490000"/>
            <a:ext cx="8520600" cy="572700"/>
          </a:xfrm>
          <a:prstGeom prst="rect">
            <a:avLst/>
          </a:prstGeom>
        </p:spPr>
        <p:txBody>
          <a:bodyPr spcFirstLastPara="1" wrap="square" lIns="91425" tIns="91425" rIns="91425" bIns="91425" anchor="t" anchorCtr="0">
            <a:noAutofit/>
          </a:bodyPr>
          <a:lstStyle/>
          <a:p>
            <a:pPr marL="0" lvl="0" indent="0" algn="l" rtl="0">
              <a:lnSpc>
                <a:spcPct val="90000"/>
              </a:lnSpc>
              <a:spcBef>
                <a:spcPts val="0"/>
              </a:spcBef>
              <a:spcAft>
                <a:spcPts val="0"/>
              </a:spcAft>
              <a:buClr>
                <a:schemeClr val="dk1"/>
              </a:buClr>
              <a:buSzPts val="1100"/>
              <a:buFont typeface="Arial"/>
              <a:buNone/>
            </a:pPr>
            <a:r>
              <a:rPr lang="en" sz="3300">
                <a:solidFill>
                  <a:srgbClr val="600B65"/>
                </a:solidFill>
                <a:latin typeface="Franklin Gothic"/>
                <a:ea typeface="Franklin Gothic"/>
                <a:cs typeface="Franklin Gothic"/>
                <a:sym typeface="Franklin Gothic"/>
              </a:rPr>
              <a:t>Family Forward Fail</a:t>
            </a:r>
            <a:endParaRPr/>
          </a:p>
          <a:p>
            <a:pPr marL="0" lvl="0" indent="0" algn="l" rtl="0">
              <a:lnSpc>
                <a:spcPct val="90000"/>
              </a:lnSpc>
              <a:spcBef>
                <a:spcPts val="0"/>
              </a:spcBef>
              <a:spcAft>
                <a:spcPts val="0"/>
              </a:spcAft>
              <a:buNone/>
            </a:pPr>
            <a:endParaRPr sz="3300">
              <a:solidFill>
                <a:srgbClr val="600B65"/>
              </a:solidFill>
              <a:latin typeface="Franklin Gothic"/>
              <a:ea typeface="Franklin Gothic"/>
              <a:cs typeface="Franklin Gothic"/>
              <a:sym typeface="Franklin Gothic"/>
            </a:endParaRPr>
          </a:p>
          <a:p>
            <a:pPr marL="0" lvl="0" indent="0" algn="l" rtl="0">
              <a:lnSpc>
                <a:spcPct val="90000"/>
              </a:lnSpc>
              <a:spcBef>
                <a:spcPts val="0"/>
              </a:spcBef>
              <a:spcAft>
                <a:spcPts val="0"/>
              </a:spcAft>
              <a:buNone/>
            </a:pPr>
            <a:endParaRPr sz="3300">
              <a:solidFill>
                <a:srgbClr val="600B65"/>
              </a:solidFill>
              <a:latin typeface="Franklin Gothic"/>
              <a:ea typeface="Franklin Gothic"/>
              <a:cs typeface="Franklin Gothic"/>
              <a:sym typeface="Franklin Gothic"/>
            </a:endParaRPr>
          </a:p>
        </p:txBody>
      </p:sp>
      <p:sp>
        <p:nvSpPr>
          <p:cNvPr id="142" name="Google Shape;142;p25"/>
          <p:cNvSpPr txBox="1">
            <a:spLocks noGrp="1"/>
          </p:cNvSpPr>
          <p:nvPr>
            <p:ph type="body" idx="1"/>
          </p:nvPr>
        </p:nvSpPr>
        <p:spPr>
          <a:xfrm>
            <a:off x="248400" y="1273075"/>
            <a:ext cx="2882400" cy="3067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000000"/>
                </a:solidFill>
              </a:rPr>
              <a:t>Then:</a:t>
            </a:r>
            <a:endParaRPr>
              <a:solidFill>
                <a:srgbClr val="000000"/>
              </a:solidFill>
            </a:endParaRPr>
          </a:p>
          <a:p>
            <a:pPr marL="457200" lvl="0" indent="-342900" algn="l" rtl="0">
              <a:spcBef>
                <a:spcPts val="1600"/>
              </a:spcBef>
              <a:spcAft>
                <a:spcPts val="0"/>
              </a:spcAft>
              <a:buClr>
                <a:srgbClr val="000000"/>
              </a:buClr>
              <a:buSzPts val="1800"/>
              <a:buChar char="●"/>
            </a:pPr>
            <a:r>
              <a:rPr lang="en">
                <a:solidFill>
                  <a:srgbClr val="000000"/>
                </a:solidFill>
              </a:rPr>
              <a:t>Lack of Knowledge</a:t>
            </a:r>
            <a:endParaRPr>
              <a:solidFill>
                <a:srgbClr val="000000"/>
              </a:solidFill>
            </a:endParaRPr>
          </a:p>
          <a:p>
            <a:pPr marL="457200" lvl="0" indent="-342900" algn="l" rtl="0">
              <a:spcBef>
                <a:spcPts val="0"/>
              </a:spcBef>
              <a:spcAft>
                <a:spcPts val="0"/>
              </a:spcAft>
              <a:buClr>
                <a:srgbClr val="000000"/>
              </a:buClr>
              <a:buSzPts val="1800"/>
              <a:buChar char="●"/>
            </a:pPr>
            <a:r>
              <a:rPr lang="en">
                <a:solidFill>
                  <a:srgbClr val="000000"/>
                </a:solidFill>
              </a:rPr>
              <a:t>Communication Error</a:t>
            </a:r>
            <a:endParaRPr>
              <a:solidFill>
                <a:srgbClr val="000000"/>
              </a:solidFill>
            </a:endParaRPr>
          </a:p>
          <a:p>
            <a:pPr marL="457200" lvl="0" indent="-342900" algn="l" rtl="0">
              <a:spcBef>
                <a:spcPts val="0"/>
              </a:spcBef>
              <a:spcAft>
                <a:spcPts val="0"/>
              </a:spcAft>
              <a:buClr>
                <a:srgbClr val="000000"/>
              </a:buClr>
              <a:buSzPts val="1800"/>
              <a:buChar char="●"/>
            </a:pPr>
            <a:r>
              <a:rPr lang="en">
                <a:solidFill>
                  <a:srgbClr val="000000"/>
                </a:solidFill>
              </a:rPr>
              <a:t>Out of our depth</a:t>
            </a:r>
            <a:endParaRPr>
              <a:solidFill>
                <a:srgbClr val="000000"/>
              </a:solidFill>
            </a:endParaRPr>
          </a:p>
          <a:p>
            <a:pPr marL="457200" lvl="0" indent="-342900" algn="l" rtl="0">
              <a:spcBef>
                <a:spcPts val="0"/>
              </a:spcBef>
              <a:spcAft>
                <a:spcPts val="0"/>
              </a:spcAft>
              <a:buClr>
                <a:srgbClr val="000000"/>
              </a:buClr>
              <a:buSzPts val="1800"/>
              <a:buChar char="●"/>
            </a:pPr>
            <a:r>
              <a:rPr lang="en">
                <a:solidFill>
                  <a:srgbClr val="000000"/>
                </a:solidFill>
              </a:rPr>
              <a:t>Awkward</a:t>
            </a:r>
            <a:endParaRPr>
              <a:solidFill>
                <a:srgbClr val="000000"/>
              </a:solidFill>
            </a:endParaRPr>
          </a:p>
          <a:p>
            <a:pPr marL="457200" lvl="0" indent="-342900" algn="l" rtl="0">
              <a:spcBef>
                <a:spcPts val="0"/>
              </a:spcBef>
              <a:spcAft>
                <a:spcPts val="0"/>
              </a:spcAft>
              <a:buClr>
                <a:srgbClr val="000000"/>
              </a:buClr>
              <a:buSzPts val="1800"/>
              <a:buChar char="●"/>
            </a:pPr>
            <a:r>
              <a:rPr lang="en">
                <a:solidFill>
                  <a:srgbClr val="000000"/>
                </a:solidFill>
              </a:rPr>
              <a:t>Hesitant</a:t>
            </a:r>
            <a:endParaRPr>
              <a:solidFill>
                <a:srgbClr val="000000"/>
              </a:solidFill>
            </a:endParaRPr>
          </a:p>
          <a:p>
            <a:pPr marL="457200" lvl="0" indent="0" algn="l" rtl="0">
              <a:spcBef>
                <a:spcPts val="1600"/>
              </a:spcBef>
              <a:spcAft>
                <a:spcPts val="1600"/>
              </a:spcAft>
              <a:buNone/>
            </a:pPr>
            <a:endParaRPr>
              <a:solidFill>
                <a:srgbClr val="000000"/>
              </a:solidFill>
            </a:endParaRPr>
          </a:p>
        </p:txBody>
      </p:sp>
      <p:sp>
        <p:nvSpPr>
          <p:cNvPr id="143" name="Google Shape;143;p25"/>
          <p:cNvSpPr txBox="1"/>
          <p:nvPr/>
        </p:nvSpPr>
        <p:spPr>
          <a:xfrm>
            <a:off x="6242100" y="1273075"/>
            <a:ext cx="2590200" cy="3131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t>Now:</a:t>
            </a:r>
            <a:endParaRPr sz="1800"/>
          </a:p>
          <a:p>
            <a:pPr marL="0" lvl="0" indent="0" algn="l" rtl="0">
              <a:spcBef>
                <a:spcPts val="0"/>
              </a:spcBef>
              <a:spcAft>
                <a:spcPts val="0"/>
              </a:spcAft>
              <a:buNone/>
            </a:pPr>
            <a:endParaRPr sz="1800"/>
          </a:p>
          <a:p>
            <a:pPr marL="457200" lvl="0" indent="-342900" algn="l" rtl="0">
              <a:spcBef>
                <a:spcPts val="0"/>
              </a:spcBef>
              <a:spcAft>
                <a:spcPts val="0"/>
              </a:spcAft>
              <a:buSzPts val="1800"/>
              <a:buChar char="●"/>
            </a:pPr>
            <a:r>
              <a:rPr lang="en" sz="1800"/>
              <a:t>Research</a:t>
            </a:r>
            <a:endParaRPr sz="1800"/>
          </a:p>
          <a:p>
            <a:pPr marL="457200" lvl="0" indent="-342900" algn="l" rtl="0">
              <a:spcBef>
                <a:spcPts val="0"/>
              </a:spcBef>
              <a:spcAft>
                <a:spcPts val="0"/>
              </a:spcAft>
              <a:buSzPts val="1800"/>
              <a:buChar char="●"/>
            </a:pPr>
            <a:r>
              <a:rPr lang="en" sz="1800"/>
              <a:t>Detailed Questions</a:t>
            </a:r>
            <a:endParaRPr sz="1800"/>
          </a:p>
          <a:p>
            <a:pPr marL="457200" lvl="0" indent="-342900" algn="l" rtl="0">
              <a:spcBef>
                <a:spcPts val="0"/>
              </a:spcBef>
              <a:spcAft>
                <a:spcPts val="0"/>
              </a:spcAft>
              <a:buSzPts val="1800"/>
              <a:buChar char="●"/>
            </a:pPr>
            <a:r>
              <a:rPr lang="en" sz="1800"/>
              <a:t>Backup Plan</a:t>
            </a:r>
            <a:endParaRPr sz="1800"/>
          </a:p>
          <a:p>
            <a:pPr marL="457200" lvl="0" indent="-342900" algn="l" rtl="0">
              <a:spcBef>
                <a:spcPts val="0"/>
              </a:spcBef>
              <a:spcAft>
                <a:spcPts val="0"/>
              </a:spcAft>
              <a:buSzPts val="1800"/>
              <a:buChar char="●"/>
            </a:pPr>
            <a:r>
              <a:rPr lang="en" sz="1800"/>
              <a:t>Experience</a:t>
            </a:r>
            <a:endParaRPr sz="1800"/>
          </a:p>
          <a:p>
            <a:pPr marL="457200" lvl="0" indent="-342900" algn="l" rtl="0">
              <a:spcBef>
                <a:spcPts val="0"/>
              </a:spcBef>
              <a:spcAft>
                <a:spcPts val="0"/>
              </a:spcAft>
              <a:buSzPts val="1800"/>
              <a:buChar char="●"/>
            </a:pPr>
            <a:r>
              <a:rPr lang="en" sz="1800"/>
              <a:t>Graceful Exit</a:t>
            </a:r>
            <a:endParaRPr sz="1800"/>
          </a:p>
          <a:p>
            <a:pPr marL="457200" lvl="0" indent="0" algn="l" rtl="0">
              <a:spcBef>
                <a:spcPts val="0"/>
              </a:spcBef>
              <a:spcAft>
                <a:spcPts val="0"/>
              </a:spcAft>
              <a:buNone/>
            </a:pPr>
            <a:endParaRPr sz="1800"/>
          </a:p>
        </p:txBody>
      </p:sp>
      <p:pic>
        <p:nvPicPr>
          <p:cNvPr id="144" name="Google Shape;144;p25"/>
          <p:cNvPicPr preferRelativeResize="0"/>
          <p:nvPr/>
        </p:nvPicPr>
        <p:blipFill>
          <a:blip r:embed="rId3">
            <a:alphaModFix/>
          </a:blip>
          <a:stretch>
            <a:fillRect/>
          </a:stretch>
        </p:blipFill>
        <p:spPr>
          <a:xfrm>
            <a:off x="3130800" y="1273075"/>
            <a:ext cx="2882400" cy="28824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pic>
        <p:nvPicPr>
          <p:cNvPr id="149" name="Google Shape;149;p26"/>
          <p:cNvPicPr preferRelativeResize="0"/>
          <p:nvPr/>
        </p:nvPicPr>
        <p:blipFill>
          <a:blip r:embed="rId3">
            <a:alphaModFix/>
          </a:blip>
          <a:stretch>
            <a:fillRect/>
          </a:stretch>
        </p:blipFill>
        <p:spPr>
          <a:xfrm>
            <a:off x="1233751" y="0"/>
            <a:ext cx="6676497" cy="5143499"/>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pic>
        <p:nvPicPr>
          <p:cNvPr id="154" name="Google Shape;154;p27"/>
          <p:cNvPicPr preferRelativeResize="0"/>
          <p:nvPr/>
        </p:nvPicPr>
        <p:blipFill>
          <a:blip r:embed="rId3">
            <a:alphaModFix/>
          </a:blip>
          <a:stretch>
            <a:fillRect/>
          </a:stretch>
        </p:blipFill>
        <p:spPr>
          <a:xfrm>
            <a:off x="0" y="0"/>
            <a:ext cx="9144000" cy="5143500"/>
          </a:xfrm>
          <a:prstGeom prst="rect">
            <a:avLst/>
          </a:prstGeom>
          <a:noFill/>
          <a:ln>
            <a:noFill/>
          </a:ln>
        </p:spPr>
      </p:pic>
      <p:sp>
        <p:nvSpPr>
          <p:cNvPr id="155" name="Google Shape;155;p27"/>
          <p:cNvSpPr txBox="1">
            <a:spLocks noGrp="1"/>
          </p:cNvSpPr>
          <p:nvPr>
            <p:ph type="title"/>
          </p:nvPr>
        </p:nvSpPr>
        <p:spPr>
          <a:xfrm>
            <a:off x="311700" y="298800"/>
            <a:ext cx="8520600" cy="572700"/>
          </a:xfrm>
          <a:prstGeom prst="rect">
            <a:avLst/>
          </a:prstGeom>
        </p:spPr>
        <p:txBody>
          <a:bodyPr spcFirstLastPara="1" wrap="square" lIns="91425" tIns="91425" rIns="91425" bIns="91425" anchor="t" anchorCtr="0">
            <a:noAutofit/>
          </a:bodyPr>
          <a:lstStyle/>
          <a:p>
            <a:pPr marL="0" lvl="0" indent="0" algn="l" rtl="0">
              <a:lnSpc>
                <a:spcPct val="90000"/>
              </a:lnSpc>
              <a:spcBef>
                <a:spcPts val="0"/>
              </a:spcBef>
              <a:spcAft>
                <a:spcPts val="0"/>
              </a:spcAft>
              <a:buClr>
                <a:schemeClr val="dk1"/>
              </a:buClr>
              <a:buSzPts val="1100"/>
              <a:buFont typeface="Arial"/>
              <a:buNone/>
            </a:pPr>
            <a:r>
              <a:rPr lang="en" sz="3300">
                <a:solidFill>
                  <a:srgbClr val="600B65"/>
                </a:solidFill>
                <a:latin typeface="Franklin Gothic"/>
                <a:ea typeface="Franklin Gothic"/>
                <a:cs typeface="Franklin Gothic"/>
                <a:sym typeface="Franklin Gothic"/>
              </a:rPr>
              <a:t>St. Charles Pride</a:t>
            </a:r>
            <a:endParaRPr/>
          </a:p>
        </p:txBody>
      </p:sp>
      <p:pic>
        <p:nvPicPr>
          <p:cNvPr id="156" name="Google Shape;156;p27"/>
          <p:cNvPicPr preferRelativeResize="0"/>
          <p:nvPr/>
        </p:nvPicPr>
        <p:blipFill>
          <a:blip r:embed="rId4">
            <a:alphaModFix/>
          </a:blip>
          <a:stretch>
            <a:fillRect/>
          </a:stretch>
        </p:blipFill>
        <p:spPr>
          <a:xfrm>
            <a:off x="3839575" y="298800"/>
            <a:ext cx="4820576" cy="3615424"/>
          </a:xfrm>
          <a:prstGeom prst="rect">
            <a:avLst/>
          </a:prstGeom>
          <a:noFill/>
          <a:ln>
            <a:noFill/>
          </a:ln>
        </p:spPr>
      </p:pic>
      <p:pic>
        <p:nvPicPr>
          <p:cNvPr id="157" name="Google Shape;157;p27"/>
          <p:cNvPicPr preferRelativeResize="0"/>
          <p:nvPr/>
        </p:nvPicPr>
        <p:blipFill>
          <a:blip r:embed="rId5">
            <a:alphaModFix/>
          </a:blip>
          <a:stretch>
            <a:fillRect/>
          </a:stretch>
        </p:blipFill>
        <p:spPr>
          <a:xfrm>
            <a:off x="311700" y="1288475"/>
            <a:ext cx="3237451" cy="21613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pic>
        <p:nvPicPr>
          <p:cNvPr id="162" name="Google Shape;162;p28"/>
          <p:cNvPicPr preferRelativeResize="0"/>
          <p:nvPr/>
        </p:nvPicPr>
        <p:blipFill>
          <a:blip r:embed="rId3">
            <a:alphaModFix/>
          </a:blip>
          <a:stretch>
            <a:fillRect/>
          </a:stretch>
        </p:blipFill>
        <p:spPr>
          <a:xfrm>
            <a:off x="311700" y="399500"/>
            <a:ext cx="9144000" cy="5143500"/>
          </a:xfrm>
          <a:prstGeom prst="rect">
            <a:avLst/>
          </a:prstGeom>
          <a:noFill/>
          <a:ln>
            <a:noFill/>
          </a:ln>
        </p:spPr>
      </p:pic>
      <p:sp>
        <p:nvSpPr>
          <p:cNvPr id="163" name="Google Shape;163;p28"/>
          <p:cNvSpPr txBox="1">
            <a:spLocks noGrp="1"/>
          </p:cNvSpPr>
          <p:nvPr>
            <p:ph type="title"/>
          </p:nvPr>
        </p:nvSpPr>
        <p:spPr>
          <a:xfrm>
            <a:off x="311700" y="298800"/>
            <a:ext cx="8520600" cy="572700"/>
          </a:xfrm>
          <a:prstGeom prst="rect">
            <a:avLst/>
          </a:prstGeom>
        </p:spPr>
        <p:txBody>
          <a:bodyPr spcFirstLastPara="1" wrap="square" lIns="91425" tIns="91425" rIns="91425" bIns="91425" anchor="t" anchorCtr="0">
            <a:noAutofit/>
          </a:bodyPr>
          <a:lstStyle/>
          <a:p>
            <a:pPr marL="0" lvl="0" indent="0" algn="l" rtl="0">
              <a:lnSpc>
                <a:spcPct val="90000"/>
              </a:lnSpc>
              <a:spcBef>
                <a:spcPts val="0"/>
              </a:spcBef>
              <a:spcAft>
                <a:spcPts val="0"/>
              </a:spcAft>
              <a:buClr>
                <a:schemeClr val="dk1"/>
              </a:buClr>
              <a:buSzPts val="1100"/>
              <a:buFont typeface="Arial"/>
              <a:buNone/>
            </a:pPr>
            <a:r>
              <a:rPr lang="en" sz="3300">
                <a:solidFill>
                  <a:srgbClr val="600B65"/>
                </a:solidFill>
                <a:latin typeface="Franklin Gothic"/>
                <a:ea typeface="Franklin Gothic"/>
                <a:cs typeface="Franklin Gothic"/>
                <a:sym typeface="Franklin Gothic"/>
              </a:rPr>
              <a:t>Teen Community Service</a:t>
            </a:r>
            <a:endParaRPr/>
          </a:p>
        </p:txBody>
      </p:sp>
      <p:sp>
        <p:nvSpPr>
          <p:cNvPr id="164" name="Google Shape;164;p28"/>
          <p:cNvSpPr txBox="1">
            <a:spLocks noGrp="1"/>
          </p:cNvSpPr>
          <p:nvPr>
            <p:ph type="body" idx="1"/>
          </p:nvPr>
        </p:nvSpPr>
        <p:spPr>
          <a:xfrm>
            <a:off x="311700" y="995000"/>
            <a:ext cx="8520600" cy="29865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165" name="Google Shape;165;p28"/>
          <p:cNvPicPr preferRelativeResize="0"/>
          <p:nvPr/>
        </p:nvPicPr>
        <p:blipFill>
          <a:blip r:embed="rId4">
            <a:alphaModFix/>
          </a:blip>
          <a:stretch>
            <a:fillRect/>
          </a:stretch>
        </p:blipFill>
        <p:spPr>
          <a:xfrm>
            <a:off x="5508823" y="180675"/>
            <a:ext cx="3323475" cy="4431324"/>
          </a:xfrm>
          <a:prstGeom prst="rect">
            <a:avLst/>
          </a:prstGeom>
          <a:noFill/>
          <a:ln>
            <a:noFill/>
          </a:ln>
        </p:spPr>
      </p:pic>
      <p:pic>
        <p:nvPicPr>
          <p:cNvPr id="166" name="Google Shape;166;p28"/>
          <p:cNvPicPr preferRelativeResize="0"/>
          <p:nvPr/>
        </p:nvPicPr>
        <p:blipFill>
          <a:blip r:embed="rId5">
            <a:alphaModFix/>
          </a:blip>
          <a:stretch>
            <a:fillRect/>
          </a:stretch>
        </p:blipFill>
        <p:spPr>
          <a:xfrm>
            <a:off x="311700" y="995000"/>
            <a:ext cx="4809626" cy="3607227"/>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pic>
        <p:nvPicPr>
          <p:cNvPr id="171" name="Google Shape;171;p29"/>
          <p:cNvPicPr preferRelativeResize="0"/>
          <p:nvPr/>
        </p:nvPicPr>
        <p:blipFill>
          <a:blip r:embed="rId3">
            <a:alphaModFix/>
          </a:blip>
          <a:stretch>
            <a:fillRect/>
          </a:stretch>
        </p:blipFill>
        <p:spPr>
          <a:xfrm>
            <a:off x="0" y="0"/>
            <a:ext cx="9144000" cy="5143500"/>
          </a:xfrm>
          <a:prstGeom prst="rect">
            <a:avLst/>
          </a:prstGeom>
          <a:noFill/>
          <a:ln>
            <a:noFill/>
          </a:ln>
        </p:spPr>
      </p:pic>
      <p:sp>
        <p:nvSpPr>
          <p:cNvPr id="172" name="Google Shape;172;p29"/>
          <p:cNvSpPr txBox="1">
            <a:spLocks noGrp="1"/>
          </p:cNvSpPr>
          <p:nvPr>
            <p:ph type="title"/>
          </p:nvPr>
        </p:nvSpPr>
        <p:spPr>
          <a:xfrm>
            <a:off x="311700" y="298800"/>
            <a:ext cx="8520600" cy="572700"/>
          </a:xfrm>
          <a:prstGeom prst="rect">
            <a:avLst/>
          </a:prstGeom>
        </p:spPr>
        <p:txBody>
          <a:bodyPr spcFirstLastPara="1" wrap="square" lIns="91425" tIns="91425" rIns="91425" bIns="91425" anchor="t" anchorCtr="0">
            <a:noAutofit/>
          </a:bodyPr>
          <a:lstStyle/>
          <a:p>
            <a:pPr marL="0" lvl="0" indent="0" algn="l" rtl="0">
              <a:lnSpc>
                <a:spcPct val="90000"/>
              </a:lnSpc>
              <a:spcBef>
                <a:spcPts val="0"/>
              </a:spcBef>
              <a:spcAft>
                <a:spcPts val="0"/>
              </a:spcAft>
              <a:buClr>
                <a:schemeClr val="dk1"/>
              </a:buClr>
              <a:buSzPts val="1100"/>
              <a:buFont typeface="Arial"/>
              <a:buNone/>
            </a:pPr>
            <a:r>
              <a:rPr lang="en" sz="3300">
                <a:solidFill>
                  <a:srgbClr val="600B65"/>
                </a:solidFill>
                <a:latin typeface="Franklin Gothic"/>
                <a:ea typeface="Franklin Gothic"/>
                <a:cs typeface="Franklin Gothic"/>
                <a:sym typeface="Franklin Gothic"/>
              </a:rPr>
              <a:t>Other Partnership Ideas</a:t>
            </a:r>
            <a:endParaRPr/>
          </a:p>
        </p:txBody>
      </p:sp>
      <p:sp>
        <p:nvSpPr>
          <p:cNvPr id="173" name="Google Shape;173;p29"/>
          <p:cNvSpPr txBox="1">
            <a:spLocks noGrp="1"/>
          </p:cNvSpPr>
          <p:nvPr>
            <p:ph type="body" idx="1"/>
          </p:nvPr>
        </p:nvSpPr>
        <p:spPr>
          <a:xfrm>
            <a:off x="311700" y="995000"/>
            <a:ext cx="8520600" cy="29865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Clr>
                <a:srgbClr val="000000"/>
              </a:buClr>
              <a:buSzPts val="1800"/>
              <a:buChar char="●"/>
            </a:pPr>
            <a:r>
              <a:rPr lang="en">
                <a:solidFill>
                  <a:srgbClr val="000000"/>
                </a:solidFill>
              </a:rPr>
              <a:t>Alternative high schools</a:t>
            </a:r>
            <a:endParaRPr>
              <a:solidFill>
                <a:srgbClr val="000000"/>
              </a:solidFill>
            </a:endParaRPr>
          </a:p>
          <a:p>
            <a:pPr marL="457200" lvl="0" indent="-342900" algn="l" rtl="0">
              <a:spcBef>
                <a:spcPts val="0"/>
              </a:spcBef>
              <a:spcAft>
                <a:spcPts val="0"/>
              </a:spcAft>
              <a:buClr>
                <a:srgbClr val="000000"/>
              </a:buClr>
              <a:buSzPts val="1800"/>
              <a:buChar char="●"/>
            </a:pPr>
            <a:r>
              <a:rPr lang="en">
                <a:solidFill>
                  <a:srgbClr val="000000"/>
                </a:solidFill>
              </a:rPr>
              <a:t>Boys &amp; Girls Club</a:t>
            </a:r>
            <a:endParaRPr>
              <a:solidFill>
                <a:srgbClr val="000000"/>
              </a:solidFill>
            </a:endParaRPr>
          </a:p>
          <a:p>
            <a:pPr marL="457200" lvl="0" indent="-342900" algn="l" rtl="0">
              <a:spcBef>
                <a:spcPts val="0"/>
              </a:spcBef>
              <a:spcAft>
                <a:spcPts val="0"/>
              </a:spcAft>
              <a:buClr>
                <a:srgbClr val="000000"/>
              </a:buClr>
              <a:buSzPts val="1800"/>
              <a:buChar char="●"/>
            </a:pPr>
            <a:r>
              <a:rPr lang="en">
                <a:solidFill>
                  <a:srgbClr val="000000"/>
                </a:solidFill>
              </a:rPr>
              <a:t>Youth Long-Term Shelter</a:t>
            </a:r>
            <a:endParaRPr>
              <a:solidFill>
                <a:srgbClr val="000000"/>
              </a:solidFill>
            </a:endParaRPr>
          </a:p>
          <a:p>
            <a:pPr marL="457200" lvl="0" indent="-342900" algn="l" rtl="0">
              <a:spcBef>
                <a:spcPts val="0"/>
              </a:spcBef>
              <a:spcAft>
                <a:spcPts val="0"/>
              </a:spcAft>
              <a:buClr>
                <a:srgbClr val="000000"/>
              </a:buClr>
              <a:buSzPts val="1800"/>
              <a:buChar char="●"/>
            </a:pPr>
            <a:r>
              <a:rPr lang="en">
                <a:solidFill>
                  <a:srgbClr val="000000"/>
                </a:solidFill>
              </a:rPr>
              <a:t>Food Banks</a:t>
            </a:r>
            <a:endParaRPr>
              <a:solidFill>
                <a:srgbClr val="000000"/>
              </a:solidFill>
            </a:endParaRPr>
          </a:p>
          <a:p>
            <a:pPr marL="457200" lvl="0" indent="-342900" algn="l" rtl="0">
              <a:spcBef>
                <a:spcPts val="0"/>
              </a:spcBef>
              <a:spcAft>
                <a:spcPts val="0"/>
              </a:spcAft>
              <a:buClr>
                <a:srgbClr val="000000"/>
              </a:buClr>
              <a:buSzPts val="1800"/>
              <a:buChar char="●"/>
            </a:pPr>
            <a:r>
              <a:rPr lang="en">
                <a:solidFill>
                  <a:srgbClr val="000000"/>
                </a:solidFill>
              </a:rPr>
              <a:t>ESL classrooms</a:t>
            </a:r>
            <a:endParaRPr>
              <a:solidFill>
                <a:srgbClr val="000000"/>
              </a:solidFill>
            </a:endParaRPr>
          </a:p>
          <a:p>
            <a:pPr marL="457200" lvl="0" indent="-342900" algn="l" rtl="0">
              <a:spcBef>
                <a:spcPts val="0"/>
              </a:spcBef>
              <a:spcAft>
                <a:spcPts val="0"/>
              </a:spcAft>
              <a:buClr>
                <a:srgbClr val="000000"/>
              </a:buClr>
              <a:buSzPts val="1800"/>
              <a:buChar char="●"/>
            </a:pPr>
            <a:r>
              <a:rPr lang="en">
                <a:solidFill>
                  <a:srgbClr val="000000"/>
                </a:solidFill>
              </a:rPr>
              <a:t>School organizations</a:t>
            </a:r>
            <a:endParaRPr>
              <a:solidFill>
                <a:srgbClr val="000000"/>
              </a:solidFill>
            </a:endParaRPr>
          </a:p>
          <a:p>
            <a:pPr marL="457200" lvl="0" indent="-342900" algn="l" rtl="0">
              <a:spcBef>
                <a:spcPts val="0"/>
              </a:spcBef>
              <a:spcAft>
                <a:spcPts val="0"/>
              </a:spcAft>
              <a:buClr>
                <a:srgbClr val="000000"/>
              </a:buClr>
              <a:buSzPts val="1800"/>
              <a:buChar char="●"/>
            </a:pPr>
            <a:r>
              <a:rPr lang="en">
                <a:solidFill>
                  <a:srgbClr val="000000"/>
                </a:solidFill>
              </a:rPr>
              <a:t>Parks Department </a:t>
            </a:r>
            <a:endParaRPr>
              <a:solidFill>
                <a:srgbClr val="000000"/>
              </a:solidFill>
            </a:endParaRPr>
          </a:p>
          <a:p>
            <a:pPr marL="457200" lvl="0" indent="-342900" algn="l" rtl="0">
              <a:spcBef>
                <a:spcPts val="0"/>
              </a:spcBef>
              <a:spcAft>
                <a:spcPts val="0"/>
              </a:spcAft>
              <a:buClr>
                <a:srgbClr val="000000"/>
              </a:buClr>
              <a:buSzPts val="1800"/>
              <a:buChar char="●"/>
            </a:pPr>
            <a:r>
              <a:rPr lang="en">
                <a:solidFill>
                  <a:srgbClr val="000000"/>
                </a:solidFill>
              </a:rPr>
              <a:t>Community Council</a:t>
            </a:r>
            <a:endParaRPr>
              <a:solidFill>
                <a:srgbClr val="000000"/>
              </a:solidFill>
            </a:endParaRPr>
          </a:p>
        </p:txBody>
      </p:sp>
      <p:pic>
        <p:nvPicPr>
          <p:cNvPr id="174" name="Google Shape;174;p29"/>
          <p:cNvPicPr preferRelativeResize="0"/>
          <p:nvPr/>
        </p:nvPicPr>
        <p:blipFill>
          <a:blip r:embed="rId4">
            <a:alphaModFix/>
          </a:blip>
          <a:stretch>
            <a:fillRect/>
          </a:stretch>
        </p:blipFill>
        <p:spPr>
          <a:xfrm>
            <a:off x="4329650" y="956475"/>
            <a:ext cx="4502650" cy="253435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79" name="Google Shape;179;p30"/>
          <p:cNvSpPr txBox="1">
            <a:spLocks noGrp="1"/>
          </p:cNvSpPr>
          <p:nvPr>
            <p:ph type="title"/>
          </p:nvPr>
        </p:nvSpPr>
        <p:spPr>
          <a:xfrm>
            <a:off x="311700" y="125425"/>
            <a:ext cx="20352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300">
                <a:solidFill>
                  <a:srgbClr val="600B65"/>
                </a:solidFill>
              </a:rPr>
              <a:t>Asset Mapping </a:t>
            </a:r>
            <a:endParaRPr sz="3300">
              <a:solidFill>
                <a:srgbClr val="600B65"/>
              </a:solidFill>
            </a:endParaRPr>
          </a:p>
        </p:txBody>
      </p:sp>
      <p:sp>
        <p:nvSpPr>
          <p:cNvPr id="180" name="Google Shape;180;p30"/>
          <p:cNvSpPr txBox="1">
            <a:spLocks noGrp="1"/>
          </p:cNvSpPr>
          <p:nvPr>
            <p:ph type="body" idx="1"/>
          </p:nvPr>
        </p:nvSpPr>
        <p:spPr>
          <a:xfrm>
            <a:off x="311700" y="1152475"/>
            <a:ext cx="20352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000000"/>
                </a:solidFill>
              </a:rPr>
              <a:t>Online resources, check out what is in your area. </a:t>
            </a:r>
            <a:endParaRPr>
              <a:solidFill>
                <a:srgbClr val="000000"/>
              </a:solidFill>
            </a:endParaRPr>
          </a:p>
          <a:p>
            <a:pPr marL="0" lvl="0" indent="0" algn="l" rtl="0">
              <a:spcBef>
                <a:spcPts val="1600"/>
              </a:spcBef>
              <a:spcAft>
                <a:spcPts val="1600"/>
              </a:spcAft>
              <a:buNone/>
            </a:pPr>
            <a:r>
              <a:rPr lang="en">
                <a:solidFill>
                  <a:srgbClr val="000000"/>
                </a:solidFill>
              </a:rPr>
              <a:t>Start making calls and gain some connections! </a:t>
            </a:r>
            <a:endParaRPr>
              <a:solidFill>
                <a:srgbClr val="000000"/>
              </a:solidFill>
            </a:endParaRPr>
          </a:p>
        </p:txBody>
      </p:sp>
      <p:pic>
        <p:nvPicPr>
          <p:cNvPr id="181" name="Google Shape;181;p30"/>
          <p:cNvPicPr preferRelativeResize="0"/>
          <p:nvPr/>
        </p:nvPicPr>
        <p:blipFill>
          <a:blip r:embed="rId3">
            <a:alphaModFix/>
          </a:blip>
          <a:stretch>
            <a:fillRect/>
          </a:stretch>
        </p:blipFill>
        <p:spPr>
          <a:xfrm>
            <a:off x="2423351" y="199875"/>
            <a:ext cx="6655175" cy="45440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86" name="Google Shape;186;p31"/>
          <p:cNvSpPr txBox="1">
            <a:spLocks noGrp="1"/>
          </p:cNvSpPr>
          <p:nvPr>
            <p:ph type="title"/>
          </p:nvPr>
        </p:nvSpPr>
        <p:spPr>
          <a:xfrm>
            <a:off x="311700" y="490000"/>
            <a:ext cx="8520600" cy="572700"/>
          </a:xfrm>
          <a:prstGeom prst="rect">
            <a:avLst/>
          </a:prstGeom>
        </p:spPr>
        <p:txBody>
          <a:bodyPr spcFirstLastPara="1" wrap="square" lIns="91425" tIns="91425" rIns="91425" bIns="91425" anchor="t" anchorCtr="0">
            <a:noAutofit/>
          </a:bodyPr>
          <a:lstStyle/>
          <a:p>
            <a:pPr marL="0" lvl="0" indent="0" algn="l" rtl="0">
              <a:lnSpc>
                <a:spcPct val="90000"/>
              </a:lnSpc>
              <a:spcBef>
                <a:spcPts val="0"/>
              </a:spcBef>
              <a:spcAft>
                <a:spcPts val="0"/>
              </a:spcAft>
              <a:buNone/>
            </a:pPr>
            <a:r>
              <a:rPr lang="en" sz="3300">
                <a:solidFill>
                  <a:srgbClr val="600B65"/>
                </a:solidFill>
                <a:latin typeface="Franklin Gothic"/>
                <a:ea typeface="Franklin Gothic"/>
                <a:cs typeface="Franklin Gothic"/>
                <a:sym typeface="Franklin Gothic"/>
              </a:rPr>
              <a:t>Questions to Ask</a:t>
            </a:r>
            <a:endParaRPr/>
          </a:p>
        </p:txBody>
      </p:sp>
      <p:sp>
        <p:nvSpPr>
          <p:cNvPr id="187" name="Google Shape;187;p31"/>
          <p:cNvSpPr txBox="1">
            <a:spLocks noGrp="1"/>
          </p:cNvSpPr>
          <p:nvPr>
            <p:ph type="body" idx="1"/>
          </p:nvPr>
        </p:nvSpPr>
        <p:spPr>
          <a:xfrm>
            <a:off x="311700" y="1062700"/>
            <a:ext cx="8520600" cy="3738900"/>
          </a:xfrm>
          <a:prstGeom prst="rect">
            <a:avLst/>
          </a:prstGeom>
        </p:spPr>
        <p:txBody>
          <a:bodyPr spcFirstLastPara="1" wrap="square" lIns="91425" tIns="91425" rIns="91425" bIns="91425" anchor="t" anchorCtr="0">
            <a:noAutofit/>
          </a:bodyPr>
          <a:lstStyle/>
          <a:p>
            <a:pPr marL="457200" lvl="0" indent="-330200" algn="l" rtl="0">
              <a:lnSpc>
                <a:spcPct val="115000"/>
              </a:lnSpc>
              <a:spcBef>
                <a:spcPts val="0"/>
              </a:spcBef>
              <a:spcAft>
                <a:spcPts val="0"/>
              </a:spcAft>
              <a:buClr>
                <a:schemeClr val="dk1"/>
              </a:buClr>
              <a:buSzPts val="1600"/>
              <a:buChar char="●"/>
            </a:pPr>
            <a:r>
              <a:rPr lang="en" sz="1600">
                <a:solidFill>
                  <a:schemeClr val="dk1"/>
                </a:solidFill>
              </a:rPr>
              <a:t>What are your vision and mission with the teens? How can the library support this? Do you have ideas envisioning what the outreach will offer?</a:t>
            </a:r>
            <a:endParaRPr sz="1600">
              <a:solidFill>
                <a:schemeClr val="dk1"/>
              </a:solidFill>
            </a:endParaRPr>
          </a:p>
          <a:p>
            <a:pPr marL="457200" lvl="0" indent="-330200" algn="l" rtl="0">
              <a:lnSpc>
                <a:spcPct val="115000"/>
              </a:lnSpc>
              <a:spcBef>
                <a:spcPts val="0"/>
              </a:spcBef>
              <a:spcAft>
                <a:spcPts val="0"/>
              </a:spcAft>
              <a:buClr>
                <a:schemeClr val="dk1"/>
              </a:buClr>
              <a:buSzPts val="1600"/>
              <a:buChar char="●"/>
            </a:pPr>
            <a:r>
              <a:rPr lang="en" sz="1600">
                <a:solidFill>
                  <a:schemeClr val="dk1"/>
                </a:solidFill>
              </a:rPr>
              <a:t>What requirements do you have of volunteers? Background checks, bloodwork?</a:t>
            </a:r>
            <a:endParaRPr sz="1600">
              <a:solidFill>
                <a:schemeClr val="dk1"/>
              </a:solidFill>
            </a:endParaRPr>
          </a:p>
          <a:p>
            <a:pPr marL="457200" lvl="0" indent="-330200" algn="l" rtl="0">
              <a:lnSpc>
                <a:spcPct val="115000"/>
              </a:lnSpc>
              <a:spcBef>
                <a:spcPts val="0"/>
              </a:spcBef>
              <a:spcAft>
                <a:spcPts val="0"/>
              </a:spcAft>
              <a:buClr>
                <a:schemeClr val="dk1"/>
              </a:buClr>
              <a:buSzPts val="1600"/>
              <a:buChar char="●"/>
            </a:pPr>
            <a:r>
              <a:rPr lang="en" sz="1600">
                <a:solidFill>
                  <a:schemeClr val="dk1"/>
                </a:solidFill>
              </a:rPr>
              <a:t>How many teens do you host on a weekly basis? Monthly?</a:t>
            </a:r>
            <a:endParaRPr sz="1600">
              <a:solidFill>
                <a:schemeClr val="dk1"/>
              </a:solidFill>
            </a:endParaRPr>
          </a:p>
          <a:p>
            <a:pPr marL="457200" lvl="0" indent="-330200" algn="l" rtl="0">
              <a:lnSpc>
                <a:spcPct val="115000"/>
              </a:lnSpc>
              <a:spcBef>
                <a:spcPts val="0"/>
              </a:spcBef>
              <a:spcAft>
                <a:spcPts val="0"/>
              </a:spcAft>
              <a:buClr>
                <a:schemeClr val="dk1"/>
              </a:buClr>
              <a:buSzPts val="1600"/>
              <a:buChar char="●"/>
            </a:pPr>
            <a:r>
              <a:rPr lang="en" sz="1600">
                <a:solidFill>
                  <a:schemeClr val="dk1"/>
                </a:solidFill>
              </a:rPr>
              <a:t>What are the gender and age demographics?</a:t>
            </a:r>
            <a:endParaRPr sz="1600">
              <a:solidFill>
                <a:schemeClr val="dk1"/>
              </a:solidFill>
            </a:endParaRPr>
          </a:p>
          <a:p>
            <a:pPr marL="457200" lvl="0" indent="-330200" algn="l" rtl="0">
              <a:lnSpc>
                <a:spcPct val="115000"/>
              </a:lnSpc>
              <a:spcBef>
                <a:spcPts val="0"/>
              </a:spcBef>
              <a:spcAft>
                <a:spcPts val="0"/>
              </a:spcAft>
              <a:buClr>
                <a:schemeClr val="dk1"/>
              </a:buClr>
              <a:buSzPts val="1600"/>
              <a:buChar char="●"/>
            </a:pPr>
            <a:r>
              <a:rPr lang="en" sz="1600">
                <a:solidFill>
                  <a:schemeClr val="dk1"/>
                </a:solidFill>
              </a:rPr>
              <a:t>What organizations do you currently work with? What sort of programs do they offer?</a:t>
            </a:r>
            <a:endParaRPr sz="1600">
              <a:solidFill>
                <a:schemeClr val="dk1"/>
              </a:solidFill>
            </a:endParaRPr>
          </a:p>
          <a:p>
            <a:pPr marL="457200" lvl="0" indent="-330200" algn="l" rtl="0">
              <a:lnSpc>
                <a:spcPct val="115000"/>
              </a:lnSpc>
              <a:spcBef>
                <a:spcPts val="0"/>
              </a:spcBef>
              <a:spcAft>
                <a:spcPts val="0"/>
              </a:spcAft>
              <a:buClr>
                <a:schemeClr val="dk1"/>
              </a:buClr>
              <a:buSzPts val="1600"/>
              <a:buChar char="●"/>
            </a:pPr>
            <a:r>
              <a:rPr lang="en" sz="1600">
                <a:solidFill>
                  <a:schemeClr val="dk1"/>
                </a:solidFill>
              </a:rPr>
              <a:t>What kind of facilities do you have? Access to outside? A space for physical activity? </a:t>
            </a:r>
            <a:endParaRPr sz="1600">
              <a:solidFill>
                <a:schemeClr val="dk1"/>
              </a:solidFill>
            </a:endParaRPr>
          </a:p>
          <a:p>
            <a:pPr marL="457200" lvl="0" indent="-330200" algn="l" rtl="0">
              <a:lnSpc>
                <a:spcPct val="115000"/>
              </a:lnSpc>
              <a:spcBef>
                <a:spcPts val="0"/>
              </a:spcBef>
              <a:spcAft>
                <a:spcPts val="0"/>
              </a:spcAft>
              <a:buClr>
                <a:schemeClr val="dk1"/>
              </a:buClr>
              <a:buSzPts val="1600"/>
              <a:buChar char="●"/>
            </a:pPr>
            <a:r>
              <a:rPr lang="en" sz="1600">
                <a:solidFill>
                  <a:schemeClr val="dk1"/>
                </a:solidFill>
              </a:rPr>
              <a:t>How would I access the wifi, are there any restrictions? Do you have computers available for the youth to use?</a:t>
            </a:r>
            <a:endParaRPr sz="1600">
              <a:solidFill>
                <a:schemeClr val="dk1"/>
              </a:solidFill>
            </a:endParaRPr>
          </a:p>
          <a:p>
            <a:pPr marL="457200" lvl="0" indent="-330200" algn="l" rtl="0">
              <a:lnSpc>
                <a:spcPct val="115000"/>
              </a:lnSpc>
              <a:spcBef>
                <a:spcPts val="0"/>
              </a:spcBef>
              <a:spcAft>
                <a:spcPts val="0"/>
              </a:spcAft>
              <a:buClr>
                <a:schemeClr val="dk1"/>
              </a:buClr>
              <a:buSzPts val="1600"/>
              <a:buChar char="●"/>
            </a:pPr>
            <a:r>
              <a:rPr lang="en" sz="1600">
                <a:solidFill>
                  <a:schemeClr val="dk1"/>
                </a:solidFill>
              </a:rPr>
              <a:t>What materials am I not allowed to bring? What about food?</a:t>
            </a:r>
            <a:endParaRPr sz="1600">
              <a:solidFill>
                <a:schemeClr val="dk1"/>
              </a:solidFill>
            </a:endParaRPr>
          </a:p>
          <a:p>
            <a:pPr marL="457200" lvl="0" indent="-330200" algn="l" rtl="0">
              <a:lnSpc>
                <a:spcPct val="115000"/>
              </a:lnSpc>
              <a:spcBef>
                <a:spcPts val="0"/>
              </a:spcBef>
              <a:spcAft>
                <a:spcPts val="0"/>
              </a:spcAft>
              <a:buClr>
                <a:schemeClr val="dk1"/>
              </a:buClr>
              <a:buSzPts val="1600"/>
              <a:buChar char="●"/>
            </a:pPr>
            <a:r>
              <a:rPr lang="en" sz="1600">
                <a:solidFill>
                  <a:schemeClr val="dk1"/>
                </a:solidFill>
              </a:rPr>
              <a:t>What expectations do you have for me?</a:t>
            </a:r>
            <a:endParaRPr sz="1600">
              <a:solidFill>
                <a:schemeClr val="dk1"/>
              </a:solidFill>
            </a:endParaRPr>
          </a:p>
          <a:p>
            <a:pPr marL="457200" lvl="0" indent="-330200" algn="l" rtl="0">
              <a:lnSpc>
                <a:spcPct val="115000"/>
              </a:lnSpc>
              <a:spcBef>
                <a:spcPts val="0"/>
              </a:spcBef>
              <a:spcAft>
                <a:spcPts val="0"/>
              </a:spcAft>
              <a:buClr>
                <a:schemeClr val="dk1"/>
              </a:buClr>
              <a:buSzPts val="1600"/>
              <a:buChar char="●"/>
            </a:pPr>
            <a:r>
              <a:rPr lang="en" sz="1600">
                <a:solidFill>
                  <a:schemeClr val="dk1"/>
                </a:solidFill>
              </a:rPr>
              <a:t>How do I enter the facility? What if I have carts of materials or large items? Do I sign in?</a:t>
            </a:r>
            <a:endParaRPr sz="1600">
              <a:solidFill>
                <a:schemeClr val="dk1"/>
              </a:solidFill>
            </a:endParaRPr>
          </a:p>
          <a:p>
            <a:pPr marL="457200" lvl="0" indent="-330200" algn="l" rtl="0">
              <a:lnSpc>
                <a:spcPct val="115000"/>
              </a:lnSpc>
              <a:spcBef>
                <a:spcPts val="0"/>
              </a:spcBef>
              <a:spcAft>
                <a:spcPts val="0"/>
              </a:spcAft>
              <a:buClr>
                <a:schemeClr val="dk1"/>
              </a:buClr>
              <a:buSzPts val="1600"/>
              <a:buChar char="●"/>
            </a:pPr>
            <a:r>
              <a:rPr lang="en" sz="1600">
                <a:solidFill>
                  <a:schemeClr val="dk1"/>
                </a:solidFill>
              </a:rPr>
              <a:t>Can I rely on any staff to help me facilitate the program?</a:t>
            </a:r>
            <a:endParaRPr sz="1600">
              <a:solidFill>
                <a:schemeClr val="dk1"/>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sp>
        <p:nvSpPr>
          <p:cNvPr id="62" name="Google Shape;62;p1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600B65"/>
                </a:solidFill>
              </a:rPr>
              <a:t>What is Out-of-the-Box Outreach?</a:t>
            </a:r>
            <a:endParaRPr>
              <a:solidFill>
                <a:srgbClr val="600B65"/>
              </a:solidFill>
            </a:endParaRPr>
          </a:p>
        </p:txBody>
      </p:sp>
      <p:sp>
        <p:nvSpPr>
          <p:cNvPr id="63" name="Google Shape;63;p14"/>
          <p:cNvSpPr txBox="1">
            <a:spLocks noGrp="1"/>
          </p:cNvSpPr>
          <p:nvPr>
            <p:ph type="body" idx="1"/>
          </p:nvPr>
        </p:nvSpPr>
        <p:spPr>
          <a:xfrm>
            <a:off x="311700" y="1152475"/>
            <a:ext cx="8520600" cy="3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000000"/>
                </a:solidFill>
              </a:rPr>
              <a:t>What it is:</a:t>
            </a:r>
            <a:endParaRPr>
              <a:solidFill>
                <a:srgbClr val="000000"/>
              </a:solidFill>
            </a:endParaRPr>
          </a:p>
          <a:p>
            <a:pPr marL="914400" lvl="0" indent="-342900" algn="l" rtl="0">
              <a:spcBef>
                <a:spcPts val="1600"/>
              </a:spcBef>
              <a:spcAft>
                <a:spcPts val="0"/>
              </a:spcAft>
              <a:buClr>
                <a:srgbClr val="000000"/>
              </a:buClr>
              <a:buSzPts val="1800"/>
              <a:buChar char="●"/>
            </a:pPr>
            <a:r>
              <a:rPr lang="en">
                <a:solidFill>
                  <a:srgbClr val="000000"/>
                </a:solidFill>
              </a:rPr>
              <a:t>Building connections with community social resources, supporting at-risk and high needs communities. </a:t>
            </a:r>
            <a:endParaRPr>
              <a:solidFill>
                <a:srgbClr val="000000"/>
              </a:solidFill>
            </a:endParaRPr>
          </a:p>
          <a:p>
            <a:pPr marL="914400" lvl="0" indent="-342900" algn="l" rtl="0">
              <a:spcBef>
                <a:spcPts val="0"/>
              </a:spcBef>
              <a:spcAft>
                <a:spcPts val="0"/>
              </a:spcAft>
              <a:buClr>
                <a:srgbClr val="000000"/>
              </a:buClr>
              <a:buSzPts val="1800"/>
              <a:buChar char="●"/>
            </a:pPr>
            <a:r>
              <a:rPr lang="en">
                <a:solidFill>
                  <a:srgbClr val="000000"/>
                </a:solidFill>
              </a:rPr>
              <a:t>Taking library programs on the road, customized to the needs and location of the outreach partner.</a:t>
            </a:r>
            <a:endParaRPr>
              <a:solidFill>
                <a:srgbClr val="000000"/>
              </a:solidFill>
            </a:endParaRPr>
          </a:p>
          <a:p>
            <a:pPr marL="0" lvl="0" indent="0" algn="l" rtl="0">
              <a:spcBef>
                <a:spcPts val="1600"/>
              </a:spcBef>
              <a:spcAft>
                <a:spcPts val="0"/>
              </a:spcAft>
              <a:buNone/>
            </a:pPr>
            <a:r>
              <a:rPr lang="en">
                <a:solidFill>
                  <a:srgbClr val="000000"/>
                </a:solidFill>
              </a:rPr>
              <a:t>What it is NOT:</a:t>
            </a:r>
            <a:endParaRPr>
              <a:solidFill>
                <a:srgbClr val="000000"/>
              </a:solidFill>
            </a:endParaRPr>
          </a:p>
          <a:p>
            <a:pPr marL="914400" lvl="0" indent="-342900" algn="l" rtl="0">
              <a:spcBef>
                <a:spcPts val="1600"/>
              </a:spcBef>
              <a:spcAft>
                <a:spcPts val="0"/>
              </a:spcAft>
              <a:buClr>
                <a:srgbClr val="000000"/>
              </a:buClr>
              <a:buSzPts val="1800"/>
              <a:buChar char="●"/>
            </a:pPr>
            <a:r>
              <a:rPr lang="en">
                <a:solidFill>
                  <a:srgbClr val="000000"/>
                </a:solidFill>
              </a:rPr>
              <a:t>Visiting schools</a:t>
            </a:r>
            <a:endParaRPr>
              <a:solidFill>
                <a:srgbClr val="000000"/>
              </a:solidFill>
            </a:endParaRPr>
          </a:p>
          <a:p>
            <a:pPr marL="914400" lvl="0" indent="-342900" algn="l" rtl="0">
              <a:spcBef>
                <a:spcPts val="0"/>
              </a:spcBef>
              <a:spcAft>
                <a:spcPts val="0"/>
              </a:spcAft>
              <a:buClr>
                <a:srgbClr val="000000"/>
              </a:buClr>
              <a:buSzPts val="1800"/>
              <a:buChar char="●"/>
            </a:pPr>
            <a:r>
              <a:rPr lang="en">
                <a:solidFill>
                  <a:srgbClr val="000000"/>
                </a:solidFill>
              </a:rPr>
              <a:t>Talking about library resources</a:t>
            </a:r>
            <a:endParaRPr>
              <a:solidFill>
                <a:srgbClr val="000000"/>
              </a:solidFill>
            </a:endParaRPr>
          </a:p>
          <a:p>
            <a:pPr marL="914400" lvl="0" indent="-342900" algn="l" rtl="0">
              <a:spcBef>
                <a:spcPts val="0"/>
              </a:spcBef>
              <a:spcAft>
                <a:spcPts val="0"/>
              </a:spcAft>
              <a:buClr>
                <a:srgbClr val="000000"/>
              </a:buClr>
              <a:buSzPts val="1800"/>
              <a:buChar char="●"/>
            </a:pPr>
            <a:r>
              <a:rPr lang="en">
                <a:solidFill>
                  <a:srgbClr val="000000"/>
                </a:solidFill>
              </a:rPr>
              <a:t>Signing up new library cards</a:t>
            </a:r>
            <a:endParaRPr>
              <a:solidFill>
                <a:srgbClr val="000000"/>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Google Shape;192;p32"/>
          <p:cNvSpPr txBox="1">
            <a:spLocks noGrp="1"/>
          </p:cNvSpPr>
          <p:nvPr>
            <p:ph type="title"/>
          </p:nvPr>
        </p:nvSpPr>
        <p:spPr>
          <a:xfrm>
            <a:off x="311700" y="490000"/>
            <a:ext cx="8520600" cy="572700"/>
          </a:xfrm>
          <a:prstGeom prst="rect">
            <a:avLst/>
          </a:prstGeom>
        </p:spPr>
        <p:txBody>
          <a:bodyPr spcFirstLastPara="1" wrap="square" lIns="91425" tIns="91425" rIns="91425" bIns="91425" anchor="t" anchorCtr="0">
            <a:noAutofit/>
          </a:bodyPr>
          <a:lstStyle/>
          <a:p>
            <a:pPr marL="0" lvl="0" indent="0" algn="l" rtl="0">
              <a:lnSpc>
                <a:spcPct val="90000"/>
              </a:lnSpc>
              <a:spcBef>
                <a:spcPts val="0"/>
              </a:spcBef>
              <a:spcAft>
                <a:spcPts val="0"/>
              </a:spcAft>
              <a:buNone/>
            </a:pPr>
            <a:r>
              <a:rPr lang="en" sz="3300">
                <a:solidFill>
                  <a:srgbClr val="600B65"/>
                </a:solidFill>
                <a:latin typeface="Franklin Gothic"/>
                <a:ea typeface="Franklin Gothic"/>
                <a:cs typeface="Franklin Gothic"/>
                <a:sym typeface="Franklin Gothic"/>
              </a:rPr>
              <a:t>I Don’t Have Your Resources!</a:t>
            </a:r>
            <a:endParaRPr/>
          </a:p>
        </p:txBody>
      </p:sp>
      <p:sp>
        <p:nvSpPr>
          <p:cNvPr id="193" name="Google Shape;193;p32"/>
          <p:cNvSpPr txBox="1">
            <a:spLocks noGrp="1"/>
          </p:cNvSpPr>
          <p:nvPr>
            <p:ph type="body" idx="1"/>
          </p:nvPr>
        </p:nvSpPr>
        <p:spPr>
          <a:xfrm>
            <a:off x="311700" y="1062700"/>
            <a:ext cx="8520600" cy="3738900"/>
          </a:xfrm>
          <a:prstGeom prst="rect">
            <a:avLst/>
          </a:prstGeom>
        </p:spPr>
        <p:txBody>
          <a:bodyPr spcFirstLastPara="1" wrap="square" lIns="91425" tIns="91425" rIns="91425" bIns="91425" anchor="t" anchorCtr="0">
            <a:noAutofit/>
          </a:bodyPr>
          <a:lstStyle/>
          <a:p>
            <a:pPr marL="457200" lvl="0" indent="-342900" algn="l" rtl="0">
              <a:lnSpc>
                <a:spcPct val="115000"/>
              </a:lnSpc>
              <a:spcBef>
                <a:spcPts val="0"/>
              </a:spcBef>
              <a:spcAft>
                <a:spcPts val="0"/>
              </a:spcAft>
              <a:buClr>
                <a:schemeClr val="dk1"/>
              </a:buClr>
              <a:buSzPts val="1800"/>
              <a:buChar char="●"/>
            </a:pPr>
            <a:r>
              <a:rPr lang="en">
                <a:solidFill>
                  <a:schemeClr val="dk1"/>
                </a:solidFill>
              </a:rPr>
              <a:t>Consistency! </a:t>
            </a:r>
            <a:endParaRPr>
              <a:solidFill>
                <a:schemeClr val="dk1"/>
              </a:solidFill>
            </a:endParaRPr>
          </a:p>
          <a:p>
            <a:pPr marL="457200" lvl="0" indent="-342900" algn="l" rtl="0">
              <a:lnSpc>
                <a:spcPct val="115000"/>
              </a:lnSpc>
              <a:spcBef>
                <a:spcPts val="0"/>
              </a:spcBef>
              <a:spcAft>
                <a:spcPts val="0"/>
              </a:spcAft>
              <a:buClr>
                <a:schemeClr val="dk1"/>
              </a:buClr>
              <a:buSzPts val="1800"/>
              <a:buChar char="●"/>
            </a:pPr>
            <a:r>
              <a:rPr lang="en">
                <a:solidFill>
                  <a:schemeClr val="dk1"/>
                </a:solidFill>
              </a:rPr>
              <a:t>Communicate</a:t>
            </a:r>
            <a:endParaRPr>
              <a:solidFill>
                <a:schemeClr val="dk1"/>
              </a:solidFill>
            </a:endParaRPr>
          </a:p>
          <a:p>
            <a:pPr marL="457200" lvl="0" indent="-342900" algn="l" rtl="0">
              <a:lnSpc>
                <a:spcPct val="115000"/>
              </a:lnSpc>
              <a:spcBef>
                <a:spcPts val="0"/>
              </a:spcBef>
              <a:spcAft>
                <a:spcPts val="0"/>
              </a:spcAft>
              <a:buClr>
                <a:schemeClr val="dk1"/>
              </a:buClr>
              <a:buSzPts val="1800"/>
              <a:buChar char="●"/>
            </a:pPr>
            <a:r>
              <a:rPr lang="en">
                <a:solidFill>
                  <a:schemeClr val="dk1"/>
                </a:solidFill>
              </a:rPr>
              <a:t>Reuse and recycle outreach &amp; library programs</a:t>
            </a:r>
            <a:endParaRPr>
              <a:solidFill>
                <a:schemeClr val="dk1"/>
              </a:solidFill>
            </a:endParaRPr>
          </a:p>
          <a:p>
            <a:pPr marL="457200" lvl="0" indent="-342900" algn="l" rtl="0">
              <a:lnSpc>
                <a:spcPct val="115000"/>
              </a:lnSpc>
              <a:spcBef>
                <a:spcPts val="0"/>
              </a:spcBef>
              <a:spcAft>
                <a:spcPts val="0"/>
              </a:spcAft>
              <a:buClr>
                <a:schemeClr val="dk1"/>
              </a:buClr>
              <a:buSzPts val="1800"/>
              <a:buChar char="●"/>
            </a:pPr>
            <a:r>
              <a:rPr lang="en">
                <a:solidFill>
                  <a:schemeClr val="dk1"/>
                </a:solidFill>
              </a:rPr>
              <a:t>Don’t overextend </a:t>
            </a:r>
            <a:endParaRPr>
              <a:solidFill>
                <a:schemeClr val="dk1"/>
              </a:solidFill>
            </a:endParaRPr>
          </a:p>
          <a:p>
            <a:pPr marL="457200" lvl="0" indent="-342900" algn="l" rtl="0">
              <a:lnSpc>
                <a:spcPct val="115000"/>
              </a:lnSpc>
              <a:spcBef>
                <a:spcPts val="0"/>
              </a:spcBef>
              <a:spcAft>
                <a:spcPts val="0"/>
              </a:spcAft>
              <a:buClr>
                <a:schemeClr val="dk1"/>
              </a:buClr>
              <a:buSzPts val="1800"/>
              <a:buChar char="●"/>
            </a:pPr>
            <a:r>
              <a:rPr lang="en">
                <a:solidFill>
                  <a:schemeClr val="dk1"/>
                </a:solidFill>
              </a:rPr>
              <a:t>Leave activities behind</a:t>
            </a:r>
            <a:endParaRPr>
              <a:solidFill>
                <a:schemeClr val="dk1"/>
              </a:solidFill>
            </a:endParaRPr>
          </a:p>
          <a:p>
            <a:pPr marL="457200" lvl="0" indent="-342900" algn="l" rtl="0">
              <a:lnSpc>
                <a:spcPct val="115000"/>
              </a:lnSpc>
              <a:spcBef>
                <a:spcPts val="0"/>
              </a:spcBef>
              <a:spcAft>
                <a:spcPts val="0"/>
              </a:spcAft>
              <a:buClr>
                <a:schemeClr val="dk1"/>
              </a:buClr>
              <a:buSzPts val="1800"/>
              <a:buChar char="●"/>
            </a:pPr>
            <a:r>
              <a:rPr lang="en">
                <a:solidFill>
                  <a:schemeClr val="dk1"/>
                </a:solidFill>
              </a:rPr>
              <a:t>Be assertive &amp; honest with partners &amp; management</a:t>
            </a:r>
            <a:endParaRPr>
              <a:solidFill>
                <a:schemeClr val="dk1"/>
              </a:solidFill>
            </a:endParaRPr>
          </a:p>
          <a:p>
            <a:pPr marL="457200" lvl="0" indent="-342900" algn="l" rtl="0">
              <a:lnSpc>
                <a:spcPct val="115000"/>
              </a:lnSpc>
              <a:spcBef>
                <a:spcPts val="0"/>
              </a:spcBef>
              <a:spcAft>
                <a:spcPts val="0"/>
              </a:spcAft>
              <a:buClr>
                <a:schemeClr val="dk1"/>
              </a:buClr>
              <a:buSzPts val="1800"/>
              <a:buChar char="●"/>
            </a:pPr>
            <a:r>
              <a:rPr lang="en">
                <a:solidFill>
                  <a:schemeClr val="dk1"/>
                </a:solidFill>
              </a:rPr>
              <a:t>Partner with other libraries or organizations</a:t>
            </a:r>
            <a:endParaRPr>
              <a:solidFill>
                <a:schemeClr val="dk1"/>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pic>
        <p:nvPicPr>
          <p:cNvPr id="198" name="Google Shape;198;p33"/>
          <p:cNvPicPr preferRelativeResize="0"/>
          <p:nvPr/>
        </p:nvPicPr>
        <p:blipFill>
          <a:blip r:embed="rId3">
            <a:alphaModFix/>
          </a:blip>
          <a:stretch>
            <a:fillRect/>
          </a:stretch>
        </p:blipFill>
        <p:spPr>
          <a:xfrm>
            <a:off x="0" y="0"/>
            <a:ext cx="9144000" cy="5143500"/>
          </a:xfrm>
          <a:prstGeom prst="rect">
            <a:avLst/>
          </a:prstGeom>
          <a:noFill/>
          <a:ln>
            <a:noFill/>
          </a:ln>
        </p:spPr>
      </p:pic>
      <p:sp>
        <p:nvSpPr>
          <p:cNvPr id="199" name="Google Shape;199;p33"/>
          <p:cNvSpPr txBox="1">
            <a:spLocks noGrp="1"/>
          </p:cNvSpPr>
          <p:nvPr>
            <p:ph type="title"/>
          </p:nvPr>
        </p:nvSpPr>
        <p:spPr>
          <a:xfrm>
            <a:off x="311700" y="298800"/>
            <a:ext cx="8520600" cy="572700"/>
          </a:xfrm>
          <a:prstGeom prst="rect">
            <a:avLst/>
          </a:prstGeom>
        </p:spPr>
        <p:txBody>
          <a:bodyPr spcFirstLastPara="1" wrap="square" lIns="91425" tIns="91425" rIns="91425" bIns="91425" anchor="t" anchorCtr="0">
            <a:noAutofit/>
          </a:bodyPr>
          <a:lstStyle/>
          <a:p>
            <a:pPr marL="0" lvl="0" indent="0" algn="l" rtl="0">
              <a:lnSpc>
                <a:spcPct val="90000"/>
              </a:lnSpc>
              <a:spcBef>
                <a:spcPts val="0"/>
              </a:spcBef>
              <a:spcAft>
                <a:spcPts val="0"/>
              </a:spcAft>
              <a:buClr>
                <a:schemeClr val="dk1"/>
              </a:buClr>
              <a:buSzPts val="1100"/>
              <a:buFont typeface="Arial"/>
              <a:buNone/>
            </a:pPr>
            <a:r>
              <a:rPr lang="en" sz="3300">
                <a:solidFill>
                  <a:srgbClr val="600B65"/>
                </a:solidFill>
                <a:latin typeface="Franklin Gothic"/>
                <a:ea typeface="Franklin Gothic"/>
                <a:cs typeface="Franklin Gothic"/>
                <a:sym typeface="Franklin Gothic"/>
              </a:rPr>
              <a:t>Questions &amp; Audience Input</a:t>
            </a:r>
            <a:endParaRPr/>
          </a:p>
        </p:txBody>
      </p:sp>
      <p:sp>
        <p:nvSpPr>
          <p:cNvPr id="200" name="Google Shape;200;p33"/>
          <p:cNvSpPr txBox="1">
            <a:spLocks noGrp="1"/>
          </p:cNvSpPr>
          <p:nvPr>
            <p:ph type="body" idx="1"/>
          </p:nvPr>
        </p:nvSpPr>
        <p:spPr>
          <a:xfrm>
            <a:off x="311700" y="995000"/>
            <a:ext cx="8520600" cy="2986500"/>
          </a:xfrm>
          <a:prstGeom prst="rect">
            <a:avLst/>
          </a:prstGeom>
        </p:spPr>
        <p:txBody>
          <a:bodyPr spcFirstLastPara="1" wrap="square" lIns="91425" tIns="91425" rIns="91425" bIns="91425" anchor="t" anchorCtr="0">
            <a:noAutofit/>
          </a:bodyPr>
          <a:lstStyle/>
          <a:p>
            <a:pPr marL="0" lvl="0" indent="0" algn="l" rtl="0">
              <a:lnSpc>
                <a:spcPct val="200000"/>
              </a:lnSpc>
              <a:spcBef>
                <a:spcPts val="0"/>
              </a:spcBef>
              <a:spcAft>
                <a:spcPts val="1600"/>
              </a:spcAft>
              <a:buNone/>
            </a:pPr>
            <a:r>
              <a:rPr lang="en">
                <a:solidFill>
                  <a:srgbClr val="000000"/>
                </a:solidFill>
              </a:rPr>
              <a:t>What out-of-the-box-outreach do you do?</a:t>
            </a:r>
            <a:br>
              <a:rPr lang="en">
                <a:solidFill>
                  <a:srgbClr val="000000"/>
                </a:solidFill>
              </a:rPr>
            </a:br>
            <a:r>
              <a:rPr lang="en">
                <a:solidFill>
                  <a:srgbClr val="000000"/>
                </a:solidFill>
              </a:rPr>
              <a:t>What challenges have you faced?</a:t>
            </a:r>
            <a:br>
              <a:rPr lang="en">
                <a:solidFill>
                  <a:srgbClr val="000000"/>
                </a:solidFill>
              </a:rPr>
            </a:br>
            <a:r>
              <a:rPr lang="en">
                <a:solidFill>
                  <a:srgbClr val="000000"/>
                </a:solidFill>
              </a:rPr>
              <a:t>What successes are you proud of?</a:t>
            </a:r>
            <a:endParaRPr>
              <a:solidFill>
                <a:srgbClr val="000000"/>
              </a:solidFill>
            </a:endParaRPr>
          </a:p>
        </p:txBody>
      </p:sp>
      <p:pic>
        <p:nvPicPr>
          <p:cNvPr id="201" name="Google Shape;201;p33"/>
          <p:cNvPicPr preferRelativeResize="0"/>
          <p:nvPr/>
        </p:nvPicPr>
        <p:blipFill>
          <a:blip r:embed="rId4">
            <a:alphaModFix/>
          </a:blip>
          <a:stretch>
            <a:fillRect/>
          </a:stretch>
        </p:blipFill>
        <p:spPr>
          <a:xfrm>
            <a:off x="5334055" y="1039230"/>
            <a:ext cx="3201225" cy="228657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pic>
        <p:nvPicPr>
          <p:cNvPr id="206" name="Google Shape;206;p34"/>
          <p:cNvPicPr preferRelativeResize="0"/>
          <p:nvPr/>
        </p:nvPicPr>
        <p:blipFill>
          <a:blip r:embed="rId3">
            <a:alphaModFix/>
          </a:blip>
          <a:stretch>
            <a:fillRect/>
          </a:stretch>
        </p:blipFill>
        <p:spPr>
          <a:xfrm>
            <a:off x="0" y="0"/>
            <a:ext cx="9144000" cy="5143500"/>
          </a:xfrm>
          <a:prstGeom prst="rect">
            <a:avLst/>
          </a:prstGeom>
          <a:noFill/>
          <a:ln>
            <a:noFill/>
          </a:ln>
        </p:spPr>
      </p:pic>
      <p:sp>
        <p:nvSpPr>
          <p:cNvPr id="207" name="Google Shape;207;p34"/>
          <p:cNvSpPr txBox="1">
            <a:spLocks noGrp="1"/>
          </p:cNvSpPr>
          <p:nvPr>
            <p:ph type="title"/>
          </p:nvPr>
        </p:nvSpPr>
        <p:spPr>
          <a:xfrm>
            <a:off x="311700" y="298800"/>
            <a:ext cx="8520600" cy="572700"/>
          </a:xfrm>
          <a:prstGeom prst="rect">
            <a:avLst/>
          </a:prstGeom>
        </p:spPr>
        <p:txBody>
          <a:bodyPr spcFirstLastPara="1" wrap="square" lIns="91425" tIns="91425" rIns="91425" bIns="91425" anchor="t" anchorCtr="0">
            <a:noAutofit/>
          </a:bodyPr>
          <a:lstStyle/>
          <a:p>
            <a:pPr marL="0" lvl="0" indent="0" algn="l" rtl="0">
              <a:lnSpc>
                <a:spcPct val="90000"/>
              </a:lnSpc>
              <a:spcBef>
                <a:spcPts val="0"/>
              </a:spcBef>
              <a:spcAft>
                <a:spcPts val="0"/>
              </a:spcAft>
              <a:buClr>
                <a:schemeClr val="dk1"/>
              </a:buClr>
              <a:buSzPts val="1100"/>
              <a:buFont typeface="Arial"/>
              <a:buNone/>
            </a:pPr>
            <a:r>
              <a:rPr lang="en" sz="3300">
                <a:solidFill>
                  <a:srgbClr val="600B65"/>
                </a:solidFill>
                <a:latin typeface="Franklin Gothic"/>
                <a:ea typeface="Franklin Gothic"/>
                <a:cs typeface="Franklin Gothic"/>
                <a:sym typeface="Franklin Gothic"/>
              </a:rPr>
              <a:t>Thank you!</a:t>
            </a:r>
            <a:endParaRPr/>
          </a:p>
        </p:txBody>
      </p:sp>
      <p:sp>
        <p:nvSpPr>
          <p:cNvPr id="208" name="Google Shape;208;p34"/>
          <p:cNvSpPr txBox="1">
            <a:spLocks noGrp="1"/>
          </p:cNvSpPr>
          <p:nvPr>
            <p:ph type="body" idx="1"/>
          </p:nvPr>
        </p:nvSpPr>
        <p:spPr>
          <a:xfrm>
            <a:off x="0" y="1730100"/>
            <a:ext cx="2997900" cy="16833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solidFill>
                  <a:srgbClr val="000000"/>
                </a:solidFill>
              </a:rPr>
              <a:t>Kristin Kern</a:t>
            </a:r>
            <a:endParaRPr>
              <a:solidFill>
                <a:srgbClr val="000000"/>
              </a:solidFill>
            </a:endParaRPr>
          </a:p>
          <a:p>
            <a:pPr marL="0" lvl="0" indent="0" algn="ctr" rtl="0">
              <a:spcBef>
                <a:spcPts val="1600"/>
              </a:spcBef>
              <a:spcAft>
                <a:spcPts val="0"/>
              </a:spcAft>
              <a:buNone/>
            </a:pPr>
            <a:r>
              <a:rPr lang="en">
                <a:solidFill>
                  <a:srgbClr val="000000"/>
                </a:solidFill>
              </a:rPr>
              <a:t>Corporate Parkway Branch</a:t>
            </a:r>
            <a:endParaRPr>
              <a:solidFill>
                <a:srgbClr val="000000"/>
              </a:solidFill>
            </a:endParaRPr>
          </a:p>
          <a:p>
            <a:pPr marL="0" lvl="0" indent="0" algn="ctr" rtl="0">
              <a:spcBef>
                <a:spcPts val="1600"/>
              </a:spcBef>
              <a:spcAft>
                <a:spcPts val="1600"/>
              </a:spcAft>
              <a:buNone/>
            </a:pPr>
            <a:r>
              <a:rPr lang="en">
                <a:solidFill>
                  <a:srgbClr val="000000"/>
                </a:solidFill>
              </a:rPr>
              <a:t>kkern@stchlibrary.org</a:t>
            </a:r>
            <a:endParaRPr>
              <a:solidFill>
                <a:srgbClr val="000000"/>
              </a:solidFill>
            </a:endParaRPr>
          </a:p>
        </p:txBody>
      </p:sp>
      <p:sp>
        <p:nvSpPr>
          <p:cNvPr id="209" name="Google Shape;209;p34"/>
          <p:cNvSpPr txBox="1">
            <a:spLocks noGrp="1"/>
          </p:cNvSpPr>
          <p:nvPr>
            <p:ph type="body" idx="1"/>
          </p:nvPr>
        </p:nvSpPr>
        <p:spPr>
          <a:xfrm>
            <a:off x="3073050" y="1730100"/>
            <a:ext cx="2997900" cy="16833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solidFill>
                  <a:srgbClr val="000000"/>
                </a:solidFill>
              </a:rPr>
              <a:t>Elizabeth Lippoldt</a:t>
            </a:r>
            <a:endParaRPr>
              <a:solidFill>
                <a:srgbClr val="000000"/>
              </a:solidFill>
            </a:endParaRPr>
          </a:p>
          <a:p>
            <a:pPr marL="0" lvl="0" indent="0" algn="ctr" rtl="0">
              <a:spcBef>
                <a:spcPts val="1600"/>
              </a:spcBef>
              <a:spcAft>
                <a:spcPts val="0"/>
              </a:spcAft>
              <a:buNone/>
            </a:pPr>
            <a:r>
              <a:rPr lang="en">
                <a:solidFill>
                  <a:srgbClr val="000000"/>
                </a:solidFill>
              </a:rPr>
              <a:t>Kathryn Linnemann Branch</a:t>
            </a:r>
            <a:endParaRPr>
              <a:solidFill>
                <a:srgbClr val="000000"/>
              </a:solidFill>
            </a:endParaRPr>
          </a:p>
          <a:p>
            <a:pPr marL="0" lvl="0" indent="0" algn="ctr" rtl="0">
              <a:spcBef>
                <a:spcPts val="1600"/>
              </a:spcBef>
              <a:spcAft>
                <a:spcPts val="1600"/>
              </a:spcAft>
              <a:buNone/>
            </a:pPr>
            <a:r>
              <a:rPr lang="en">
                <a:solidFill>
                  <a:srgbClr val="000000"/>
                </a:solidFill>
              </a:rPr>
              <a:t>elippoldt@stchlibrary.org</a:t>
            </a:r>
            <a:endParaRPr>
              <a:solidFill>
                <a:srgbClr val="000000"/>
              </a:solidFill>
            </a:endParaRPr>
          </a:p>
        </p:txBody>
      </p:sp>
      <p:sp>
        <p:nvSpPr>
          <p:cNvPr id="210" name="Google Shape;210;p34"/>
          <p:cNvSpPr txBox="1">
            <a:spLocks noGrp="1"/>
          </p:cNvSpPr>
          <p:nvPr>
            <p:ph type="body" idx="1"/>
          </p:nvPr>
        </p:nvSpPr>
        <p:spPr>
          <a:xfrm>
            <a:off x="6192800" y="1730100"/>
            <a:ext cx="2997900" cy="16833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solidFill>
                  <a:srgbClr val="000000"/>
                </a:solidFill>
              </a:rPr>
              <a:t>Mindy Schmidt</a:t>
            </a:r>
            <a:endParaRPr>
              <a:solidFill>
                <a:srgbClr val="000000"/>
              </a:solidFill>
            </a:endParaRPr>
          </a:p>
          <a:p>
            <a:pPr marL="0" lvl="0" indent="0" algn="ctr" rtl="0">
              <a:spcBef>
                <a:spcPts val="1600"/>
              </a:spcBef>
              <a:spcAft>
                <a:spcPts val="0"/>
              </a:spcAft>
              <a:buNone/>
            </a:pPr>
            <a:r>
              <a:rPr lang="en">
                <a:solidFill>
                  <a:srgbClr val="000000"/>
                </a:solidFill>
              </a:rPr>
              <a:t>McClay Branch</a:t>
            </a:r>
            <a:endParaRPr>
              <a:solidFill>
                <a:srgbClr val="000000"/>
              </a:solidFill>
            </a:endParaRPr>
          </a:p>
          <a:p>
            <a:pPr marL="0" lvl="0" indent="0" algn="ctr" rtl="0">
              <a:spcBef>
                <a:spcPts val="1600"/>
              </a:spcBef>
              <a:spcAft>
                <a:spcPts val="1600"/>
              </a:spcAft>
              <a:buNone/>
            </a:pPr>
            <a:r>
              <a:rPr lang="en">
                <a:solidFill>
                  <a:srgbClr val="000000"/>
                </a:solidFill>
              </a:rPr>
              <a:t>mschmidt@stchlibrary.org</a:t>
            </a:r>
            <a:endParaRPr>
              <a:solidFill>
                <a:srgbClr val="000000"/>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pic>
        <p:nvPicPr>
          <p:cNvPr id="215" name="Google Shape;215;p35"/>
          <p:cNvPicPr preferRelativeResize="0"/>
          <p:nvPr/>
        </p:nvPicPr>
        <p:blipFill>
          <a:blip r:embed="rId3">
            <a:alphaModFix/>
          </a:blip>
          <a:stretch>
            <a:fillRect/>
          </a:stretch>
        </p:blipFill>
        <p:spPr>
          <a:xfrm>
            <a:off x="0" y="0"/>
            <a:ext cx="9144000" cy="5143500"/>
          </a:xfrm>
          <a:prstGeom prst="rect">
            <a:avLst/>
          </a:prstGeom>
          <a:noFill/>
          <a:ln>
            <a:noFill/>
          </a:ln>
        </p:spPr>
      </p:pic>
      <p:sp>
        <p:nvSpPr>
          <p:cNvPr id="216" name="Google Shape;216;p35"/>
          <p:cNvSpPr txBox="1">
            <a:spLocks noGrp="1"/>
          </p:cNvSpPr>
          <p:nvPr>
            <p:ph type="ctrTitle" idx="4294967295"/>
          </p:nvPr>
        </p:nvSpPr>
        <p:spPr>
          <a:xfrm>
            <a:off x="0" y="2327725"/>
            <a:ext cx="9144000" cy="1447500"/>
          </a:xfrm>
          <a:prstGeom prst="rect">
            <a:avLst/>
          </a:prstGeom>
        </p:spPr>
        <p:txBody>
          <a:bodyPr spcFirstLastPara="1" wrap="square" lIns="91425" tIns="91425" rIns="91425" bIns="91425" anchor="ctr" anchorCtr="0">
            <a:noAutofit/>
          </a:bodyPr>
          <a:lstStyle/>
          <a:p>
            <a:pPr marL="0" lvl="0" indent="0" algn="ctr" rtl="0">
              <a:lnSpc>
                <a:spcPct val="90000"/>
              </a:lnSpc>
              <a:spcBef>
                <a:spcPts val="0"/>
              </a:spcBef>
              <a:spcAft>
                <a:spcPts val="0"/>
              </a:spcAft>
              <a:buNone/>
            </a:pPr>
            <a:r>
              <a:rPr lang="en" sz="4500">
                <a:solidFill>
                  <a:srgbClr val="600B65"/>
                </a:solidFill>
                <a:latin typeface="Franklin Gothic"/>
                <a:ea typeface="Franklin Gothic"/>
                <a:cs typeface="Franklin Gothic"/>
                <a:sym typeface="Franklin Gothic"/>
              </a:rPr>
              <a:t>a kaleidoscope of discovery</a:t>
            </a:r>
            <a:endParaRPr sz="4500">
              <a:solidFill>
                <a:srgbClr val="600B65"/>
              </a:solidFill>
              <a:latin typeface="Franklin Gothic"/>
              <a:ea typeface="Franklin Gothic"/>
              <a:cs typeface="Franklin Gothic"/>
              <a:sym typeface="Franklin Gothic"/>
            </a:endParaRPr>
          </a:p>
          <a:p>
            <a:pPr marL="0" lvl="0" indent="0" algn="l" rtl="0">
              <a:spcBef>
                <a:spcPts val="0"/>
              </a:spcBef>
              <a:spcAft>
                <a:spcPts val="0"/>
              </a:spcAft>
              <a:buNone/>
            </a:pPr>
            <a:endParaRPr/>
          </a:p>
        </p:txBody>
      </p:sp>
      <p:pic>
        <p:nvPicPr>
          <p:cNvPr id="217" name="Google Shape;217;p35"/>
          <p:cNvPicPr preferRelativeResize="0"/>
          <p:nvPr/>
        </p:nvPicPr>
        <p:blipFill>
          <a:blip r:embed="rId4">
            <a:alphaModFix/>
          </a:blip>
          <a:stretch>
            <a:fillRect/>
          </a:stretch>
        </p:blipFill>
        <p:spPr>
          <a:xfrm>
            <a:off x="1799550" y="486002"/>
            <a:ext cx="5544876" cy="16311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68" name="Google Shape;68;p1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600B65"/>
                </a:solidFill>
              </a:rPr>
              <a:t>YALSA on Outreach</a:t>
            </a:r>
            <a:endParaRPr>
              <a:solidFill>
                <a:srgbClr val="600B65"/>
              </a:solidFill>
            </a:endParaRPr>
          </a:p>
        </p:txBody>
      </p:sp>
      <p:sp>
        <p:nvSpPr>
          <p:cNvPr id="69" name="Google Shape;69;p15"/>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a:solidFill>
                  <a:srgbClr val="000000"/>
                </a:solidFill>
                <a:highlight>
                  <a:srgbClr val="FEFEFE"/>
                </a:highlight>
              </a:rPr>
              <a:t>“Our vision is that all teens, from a variety of backgrounds including, but not limited to ability, class, gender-identity, sexual orientation, race, religion and power-differentiated groups, will have access to quality library programs and services ‒ no matter where they occur ‒ that are tailored to the community and that create new opportunities for all teens’ to promote personal growth, academic success, and career development, while linking teens and staff to resources, connected learning opportunities, coaching, and mentoring.”</a:t>
            </a:r>
            <a:endParaRPr>
              <a:solidFill>
                <a:srgbClr val="000000"/>
              </a:solidFill>
            </a:endParaRPr>
          </a:p>
        </p:txBody>
      </p:sp>
      <p:pic>
        <p:nvPicPr>
          <p:cNvPr id="70" name="Google Shape;70;p15"/>
          <p:cNvPicPr preferRelativeResize="0"/>
          <p:nvPr/>
        </p:nvPicPr>
        <p:blipFill>
          <a:blip r:embed="rId3">
            <a:alphaModFix/>
          </a:blip>
          <a:stretch>
            <a:fillRect/>
          </a:stretch>
        </p:blipFill>
        <p:spPr>
          <a:xfrm>
            <a:off x="5220900" y="3746025"/>
            <a:ext cx="3425675" cy="122872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sp>
        <p:nvSpPr>
          <p:cNvPr id="75" name="Google Shape;75;p1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6" name="Google Shape;76;p16"/>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77" name="Google Shape;77;p16"/>
          <p:cNvPicPr preferRelativeResize="0"/>
          <p:nvPr/>
        </p:nvPicPr>
        <p:blipFill>
          <a:blip r:embed="rId3">
            <a:alphaModFix/>
          </a:blip>
          <a:stretch>
            <a:fillRect/>
          </a:stretch>
        </p:blipFill>
        <p:spPr>
          <a:xfrm>
            <a:off x="336730" y="0"/>
            <a:ext cx="8470539" cy="51435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pic>
        <p:nvPicPr>
          <p:cNvPr id="82" name="Google Shape;82;p17"/>
          <p:cNvPicPr preferRelativeResize="0"/>
          <p:nvPr/>
        </p:nvPicPr>
        <p:blipFill>
          <a:blip r:embed="rId3">
            <a:alphaModFix/>
          </a:blip>
          <a:stretch>
            <a:fillRect/>
          </a:stretch>
        </p:blipFill>
        <p:spPr>
          <a:xfrm>
            <a:off x="0" y="0"/>
            <a:ext cx="9144000" cy="5143500"/>
          </a:xfrm>
          <a:prstGeom prst="rect">
            <a:avLst/>
          </a:prstGeom>
          <a:noFill/>
          <a:ln>
            <a:noFill/>
          </a:ln>
        </p:spPr>
      </p:pic>
      <p:sp>
        <p:nvSpPr>
          <p:cNvPr id="83" name="Google Shape;83;p17"/>
          <p:cNvSpPr txBox="1">
            <a:spLocks noGrp="1"/>
          </p:cNvSpPr>
          <p:nvPr>
            <p:ph type="title"/>
          </p:nvPr>
        </p:nvSpPr>
        <p:spPr>
          <a:xfrm>
            <a:off x="311700" y="298800"/>
            <a:ext cx="8520600" cy="572700"/>
          </a:xfrm>
          <a:prstGeom prst="rect">
            <a:avLst/>
          </a:prstGeom>
        </p:spPr>
        <p:txBody>
          <a:bodyPr spcFirstLastPara="1" wrap="square" lIns="91425" tIns="91425" rIns="91425" bIns="91425" anchor="t" anchorCtr="0">
            <a:noAutofit/>
          </a:bodyPr>
          <a:lstStyle/>
          <a:p>
            <a:pPr marL="0" lvl="0" indent="0" algn="l" rtl="0">
              <a:lnSpc>
                <a:spcPct val="90000"/>
              </a:lnSpc>
              <a:spcBef>
                <a:spcPts val="0"/>
              </a:spcBef>
              <a:spcAft>
                <a:spcPts val="0"/>
              </a:spcAft>
              <a:buClr>
                <a:schemeClr val="dk1"/>
              </a:buClr>
              <a:buSzPts val="1100"/>
              <a:buFont typeface="Arial"/>
              <a:buNone/>
            </a:pPr>
            <a:r>
              <a:rPr lang="en" sz="3300">
                <a:solidFill>
                  <a:srgbClr val="600B65"/>
                </a:solidFill>
                <a:latin typeface="Franklin Gothic"/>
                <a:ea typeface="Franklin Gothic"/>
                <a:cs typeface="Franklin Gothic"/>
                <a:sym typeface="Franklin Gothic"/>
              </a:rPr>
              <a:t>Juvenile Justice Center</a:t>
            </a:r>
            <a:endParaRPr/>
          </a:p>
        </p:txBody>
      </p:sp>
      <p:pic>
        <p:nvPicPr>
          <p:cNvPr id="84" name="Google Shape;84;p17"/>
          <p:cNvPicPr preferRelativeResize="0"/>
          <p:nvPr/>
        </p:nvPicPr>
        <p:blipFill>
          <a:blip r:embed="rId4">
            <a:alphaModFix/>
          </a:blip>
          <a:stretch>
            <a:fillRect/>
          </a:stretch>
        </p:blipFill>
        <p:spPr>
          <a:xfrm>
            <a:off x="1532938" y="871501"/>
            <a:ext cx="6078116" cy="31873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89" name="Google Shape;89;p1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600B65"/>
                </a:solidFill>
              </a:rPr>
              <a:t>How We Started</a:t>
            </a:r>
            <a:endParaRPr>
              <a:solidFill>
                <a:srgbClr val="600B65"/>
              </a:solidFill>
            </a:endParaRPr>
          </a:p>
        </p:txBody>
      </p:sp>
      <p:sp>
        <p:nvSpPr>
          <p:cNvPr id="90" name="Google Shape;90;p18"/>
          <p:cNvSpPr txBox="1">
            <a:spLocks noGrp="1"/>
          </p:cNvSpPr>
          <p:nvPr>
            <p:ph type="body" idx="1"/>
          </p:nvPr>
        </p:nvSpPr>
        <p:spPr>
          <a:xfrm>
            <a:off x="311700" y="1152475"/>
            <a:ext cx="4793100" cy="3416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Clr>
                <a:schemeClr val="dk1"/>
              </a:buClr>
              <a:buSzPts val="1800"/>
              <a:buChar char="●"/>
            </a:pPr>
            <a:r>
              <a:rPr lang="en">
                <a:solidFill>
                  <a:schemeClr val="dk1"/>
                </a:solidFill>
              </a:rPr>
              <a:t>Going once a month together in the morning.</a:t>
            </a:r>
            <a:endParaRPr>
              <a:solidFill>
                <a:schemeClr val="dk1"/>
              </a:solidFill>
            </a:endParaRPr>
          </a:p>
          <a:p>
            <a:pPr marL="457200" lvl="0" indent="-342900" algn="l" rtl="0">
              <a:spcBef>
                <a:spcPts val="0"/>
              </a:spcBef>
              <a:spcAft>
                <a:spcPts val="0"/>
              </a:spcAft>
              <a:buClr>
                <a:schemeClr val="dk1"/>
              </a:buClr>
              <a:buSzPts val="1800"/>
              <a:buChar char="●"/>
            </a:pPr>
            <a:r>
              <a:rPr lang="en">
                <a:solidFill>
                  <a:schemeClr val="dk1"/>
                </a:solidFill>
              </a:rPr>
              <a:t>Writing lesson plans for every activity or sticking to inflexible 3-4 programs.</a:t>
            </a:r>
            <a:endParaRPr>
              <a:solidFill>
                <a:schemeClr val="dk1"/>
              </a:solidFill>
            </a:endParaRPr>
          </a:p>
          <a:p>
            <a:pPr marL="457200" lvl="0" indent="-342900" algn="l" rtl="0">
              <a:spcBef>
                <a:spcPts val="0"/>
              </a:spcBef>
              <a:spcAft>
                <a:spcPts val="0"/>
              </a:spcAft>
              <a:buClr>
                <a:schemeClr val="dk1"/>
              </a:buClr>
              <a:buSzPts val="1800"/>
              <a:buChar char="●"/>
            </a:pPr>
            <a:r>
              <a:rPr lang="en">
                <a:solidFill>
                  <a:schemeClr val="dk1"/>
                </a:solidFill>
              </a:rPr>
              <a:t>How much can we connect with the teens?</a:t>
            </a:r>
            <a:endParaRPr>
              <a:solidFill>
                <a:schemeClr val="dk1"/>
              </a:solidFill>
            </a:endParaRPr>
          </a:p>
          <a:p>
            <a:pPr marL="457200" lvl="0" indent="-342900" algn="l" rtl="0">
              <a:spcBef>
                <a:spcPts val="0"/>
              </a:spcBef>
              <a:spcAft>
                <a:spcPts val="0"/>
              </a:spcAft>
              <a:buClr>
                <a:schemeClr val="dk1"/>
              </a:buClr>
              <a:buSzPts val="1800"/>
              <a:buChar char="●"/>
            </a:pPr>
            <a:r>
              <a:rPr lang="en">
                <a:solidFill>
                  <a:schemeClr val="dk1"/>
                </a:solidFill>
              </a:rPr>
              <a:t>What are our mission and personal abilities?</a:t>
            </a:r>
            <a:endParaRPr>
              <a:solidFill>
                <a:schemeClr val="dk1"/>
              </a:solidFill>
            </a:endParaRPr>
          </a:p>
          <a:p>
            <a:pPr marL="457200" lvl="0" indent="-342900" algn="l" rtl="0">
              <a:spcBef>
                <a:spcPts val="0"/>
              </a:spcBef>
              <a:spcAft>
                <a:spcPts val="0"/>
              </a:spcAft>
              <a:buClr>
                <a:schemeClr val="dk1"/>
              </a:buClr>
              <a:buSzPts val="1800"/>
              <a:buChar char="●"/>
            </a:pPr>
            <a:r>
              <a:rPr lang="en">
                <a:solidFill>
                  <a:schemeClr val="dk1"/>
                </a:solidFill>
              </a:rPr>
              <a:t>What’s our budget? How does this work with our Outreach Department?</a:t>
            </a:r>
            <a:endParaRPr>
              <a:solidFill>
                <a:schemeClr val="dk1"/>
              </a:solidFill>
            </a:endParaRPr>
          </a:p>
        </p:txBody>
      </p:sp>
      <p:pic>
        <p:nvPicPr>
          <p:cNvPr id="91" name="Google Shape;91;p18"/>
          <p:cNvPicPr preferRelativeResize="0"/>
          <p:nvPr/>
        </p:nvPicPr>
        <p:blipFill>
          <a:blip r:embed="rId3">
            <a:alphaModFix/>
          </a:blip>
          <a:stretch>
            <a:fillRect/>
          </a:stretch>
        </p:blipFill>
        <p:spPr>
          <a:xfrm>
            <a:off x="5104800" y="1152475"/>
            <a:ext cx="3734400" cy="244383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96" name="Google Shape;96;p19"/>
          <p:cNvSpPr txBox="1">
            <a:spLocks noGrp="1"/>
          </p:cNvSpPr>
          <p:nvPr>
            <p:ph type="title"/>
          </p:nvPr>
        </p:nvSpPr>
        <p:spPr>
          <a:xfrm>
            <a:off x="311700" y="490000"/>
            <a:ext cx="8520600" cy="572700"/>
          </a:xfrm>
          <a:prstGeom prst="rect">
            <a:avLst/>
          </a:prstGeom>
        </p:spPr>
        <p:txBody>
          <a:bodyPr spcFirstLastPara="1" wrap="square" lIns="91425" tIns="91425" rIns="91425" bIns="91425" anchor="t" anchorCtr="0">
            <a:noAutofit/>
          </a:bodyPr>
          <a:lstStyle/>
          <a:p>
            <a:pPr marL="0" lvl="0" indent="0" algn="l" rtl="0">
              <a:lnSpc>
                <a:spcPct val="90000"/>
              </a:lnSpc>
              <a:spcBef>
                <a:spcPts val="0"/>
              </a:spcBef>
              <a:spcAft>
                <a:spcPts val="0"/>
              </a:spcAft>
              <a:buNone/>
            </a:pPr>
            <a:r>
              <a:rPr lang="en" sz="3300">
                <a:solidFill>
                  <a:srgbClr val="600B65"/>
                </a:solidFill>
                <a:latin typeface="Franklin Gothic"/>
                <a:ea typeface="Franklin Gothic"/>
                <a:cs typeface="Franklin Gothic"/>
                <a:sym typeface="Franklin Gothic"/>
              </a:rPr>
              <a:t>The Moment Everything Changed</a:t>
            </a:r>
            <a:endParaRPr/>
          </a:p>
        </p:txBody>
      </p:sp>
      <p:pic>
        <p:nvPicPr>
          <p:cNvPr id="97" name="Google Shape;97;p19"/>
          <p:cNvPicPr preferRelativeResize="0"/>
          <p:nvPr/>
        </p:nvPicPr>
        <p:blipFill>
          <a:blip r:embed="rId3">
            <a:alphaModFix/>
          </a:blip>
          <a:stretch>
            <a:fillRect/>
          </a:stretch>
        </p:blipFill>
        <p:spPr>
          <a:xfrm>
            <a:off x="968950" y="1167200"/>
            <a:ext cx="6690205" cy="3762598"/>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2" name="Google Shape;102;p2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600B65"/>
                </a:solidFill>
              </a:rPr>
              <a:t>How We Currently Operate</a:t>
            </a:r>
            <a:endParaRPr>
              <a:solidFill>
                <a:srgbClr val="600B65"/>
              </a:solidFill>
            </a:endParaRPr>
          </a:p>
        </p:txBody>
      </p:sp>
      <p:sp>
        <p:nvSpPr>
          <p:cNvPr id="103" name="Google Shape;103;p20"/>
          <p:cNvSpPr txBox="1">
            <a:spLocks noGrp="1"/>
          </p:cNvSpPr>
          <p:nvPr>
            <p:ph type="body" idx="1"/>
          </p:nvPr>
        </p:nvSpPr>
        <p:spPr>
          <a:xfrm>
            <a:off x="311700" y="1348650"/>
            <a:ext cx="4883100" cy="24462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Clr>
                <a:schemeClr val="dk1"/>
              </a:buClr>
              <a:buSzPts val="1800"/>
              <a:buChar char="●"/>
            </a:pPr>
            <a:r>
              <a:rPr lang="en">
                <a:solidFill>
                  <a:schemeClr val="dk1"/>
                </a:solidFill>
              </a:rPr>
              <a:t>Once a week on afternoons when there is no school.</a:t>
            </a:r>
            <a:endParaRPr>
              <a:solidFill>
                <a:schemeClr val="dk1"/>
              </a:solidFill>
            </a:endParaRPr>
          </a:p>
          <a:p>
            <a:pPr marL="457200" lvl="0" indent="-342900" algn="l" rtl="0">
              <a:spcBef>
                <a:spcPts val="0"/>
              </a:spcBef>
              <a:spcAft>
                <a:spcPts val="0"/>
              </a:spcAft>
              <a:buClr>
                <a:schemeClr val="dk1"/>
              </a:buClr>
              <a:buSzPts val="1800"/>
              <a:buChar char="●"/>
            </a:pPr>
            <a:r>
              <a:rPr lang="en">
                <a:solidFill>
                  <a:schemeClr val="dk1"/>
                </a:solidFill>
              </a:rPr>
              <a:t>No more lesson plans! </a:t>
            </a:r>
            <a:endParaRPr>
              <a:solidFill>
                <a:schemeClr val="dk1"/>
              </a:solidFill>
            </a:endParaRPr>
          </a:p>
          <a:p>
            <a:pPr marL="457200" lvl="0" indent="-342900" algn="l" rtl="0">
              <a:spcBef>
                <a:spcPts val="0"/>
              </a:spcBef>
              <a:spcAft>
                <a:spcPts val="0"/>
              </a:spcAft>
              <a:buClr>
                <a:schemeClr val="dk1"/>
              </a:buClr>
              <a:buSzPts val="1800"/>
              <a:buChar char="●"/>
            </a:pPr>
            <a:r>
              <a:rPr lang="en">
                <a:solidFill>
                  <a:schemeClr val="dk1"/>
                </a:solidFill>
              </a:rPr>
              <a:t>Assertive and improved communication.</a:t>
            </a:r>
            <a:endParaRPr>
              <a:solidFill>
                <a:schemeClr val="dk1"/>
              </a:solidFill>
            </a:endParaRPr>
          </a:p>
          <a:p>
            <a:pPr marL="457200" lvl="0" indent="-342900" algn="l" rtl="0">
              <a:spcBef>
                <a:spcPts val="0"/>
              </a:spcBef>
              <a:spcAft>
                <a:spcPts val="0"/>
              </a:spcAft>
              <a:buClr>
                <a:schemeClr val="dk1"/>
              </a:buClr>
              <a:buSzPts val="1800"/>
              <a:buChar char="●"/>
            </a:pPr>
            <a:r>
              <a:rPr lang="en">
                <a:solidFill>
                  <a:schemeClr val="dk1"/>
                </a:solidFill>
              </a:rPr>
              <a:t>Collaboration with other librarians.</a:t>
            </a:r>
            <a:endParaRPr>
              <a:solidFill>
                <a:schemeClr val="dk1"/>
              </a:solidFill>
            </a:endParaRPr>
          </a:p>
          <a:p>
            <a:pPr marL="457200" lvl="0" indent="-342900" algn="l" rtl="0">
              <a:spcBef>
                <a:spcPts val="0"/>
              </a:spcBef>
              <a:spcAft>
                <a:spcPts val="0"/>
              </a:spcAft>
              <a:buClr>
                <a:schemeClr val="dk1"/>
              </a:buClr>
              <a:buSzPts val="1800"/>
              <a:buChar char="●"/>
            </a:pPr>
            <a:r>
              <a:rPr lang="en">
                <a:solidFill>
                  <a:schemeClr val="dk1"/>
                </a:solidFill>
              </a:rPr>
              <a:t>Week-long activity.</a:t>
            </a:r>
            <a:endParaRPr>
              <a:solidFill>
                <a:schemeClr val="dk1"/>
              </a:solidFill>
            </a:endParaRPr>
          </a:p>
          <a:p>
            <a:pPr marL="457200" lvl="0" indent="-342900" algn="l" rtl="0">
              <a:spcBef>
                <a:spcPts val="0"/>
              </a:spcBef>
              <a:spcAft>
                <a:spcPts val="0"/>
              </a:spcAft>
              <a:buClr>
                <a:schemeClr val="dk1"/>
              </a:buClr>
              <a:buSzPts val="1800"/>
              <a:buChar char="●"/>
            </a:pPr>
            <a:r>
              <a:rPr lang="en">
                <a:solidFill>
                  <a:schemeClr val="dk1"/>
                </a:solidFill>
              </a:rPr>
              <a:t>Know what our goals are.</a:t>
            </a:r>
            <a:endParaRPr>
              <a:solidFill>
                <a:schemeClr val="dk1"/>
              </a:solidFill>
            </a:endParaRPr>
          </a:p>
          <a:p>
            <a:pPr marL="457200" lvl="0" indent="0" algn="l" rtl="0">
              <a:spcBef>
                <a:spcPts val="0"/>
              </a:spcBef>
              <a:spcAft>
                <a:spcPts val="1600"/>
              </a:spcAft>
              <a:buNone/>
            </a:pPr>
            <a:endParaRPr/>
          </a:p>
        </p:txBody>
      </p:sp>
      <p:pic>
        <p:nvPicPr>
          <p:cNvPr id="104" name="Google Shape;104;p20"/>
          <p:cNvPicPr preferRelativeResize="0"/>
          <p:nvPr/>
        </p:nvPicPr>
        <p:blipFill>
          <a:blip r:embed="rId3">
            <a:alphaModFix/>
          </a:blip>
          <a:stretch>
            <a:fillRect/>
          </a:stretch>
        </p:blipFill>
        <p:spPr>
          <a:xfrm>
            <a:off x="5194800" y="1503900"/>
            <a:ext cx="3796800" cy="21357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Google Shape;109;p2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600B65"/>
                </a:solidFill>
              </a:rPr>
              <a:t>What Do You Do?</a:t>
            </a:r>
            <a:endParaRPr>
              <a:solidFill>
                <a:srgbClr val="600B65"/>
              </a:solidFill>
            </a:endParaRPr>
          </a:p>
        </p:txBody>
      </p:sp>
      <p:sp>
        <p:nvSpPr>
          <p:cNvPr id="110" name="Google Shape;110;p21"/>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Clr>
                <a:schemeClr val="dk1"/>
              </a:buClr>
              <a:buSzPts val="1800"/>
              <a:buChar char="●"/>
            </a:pPr>
            <a:r>
              <a:rPr lang="en">
                <a:solidFill>
                  <a:schemeClr val="dk1"/>
                </a:solidFill>
              </a:rPr>
              <a:t>LEGO Challenges</a:t>
            </a:r>
            <a:endParaRPr>
              <a:solidFill>
                <a:schemeClr val="dk1"/>
              </a:solidFill>
            </a:endParaRPr>
          </a:p>
          <a:p>
            <a:pPr marL="457200" lvl="0" indent="-342900" algn="l" rtl="0">
              <a:spcBef>
                <a:spcPts val="0"/>
              </a:spcBef>
              <a:spcAft>
                <a:spcPts val="0"/>
              </a:spcAft>
              <a:buClr>
                <a:schemeClr val="dk1"/>
              </a:buClr>
              <a:buSzPts val="1800"/>
              <a:buChar char="●"/>
            </a:pPr>
            <a:r>
              <a:rPr lang="en">
                <a:solidFill>
                  <a:schemeClr val="dk1"/>
                </a:solidFill>
              </a:rPr>
              <a:t>Osmos</a:t>
            </a:r>
            <a:endParaRPr>
              <a:solidFill>
                <a:schemeClr val="dk1"/>
              </a:solidFill>
            </a:endParaRPr>
          </a:p>
          <a:p>
            <a:pPr marL="457200" lvl="0" indent="-342900" algn="l" rtl="0">
              <a:spcBef>
                <a:spcPts val="0"/>
              </a:spcBef>
              <a:spcAft>
                <a:spcPts val="0"/>
              </a:spcAft>
              <a:buClr>
                <a:schemeClr val="dk1"/>
              </a:buClr>
              <a:buSzPts val="1800"/>
              <a:buChar char="●"/>
            </a:pPr>
            <a:r>
              <a:rPr lang="en">
                <a:solidFill>
                  <a:schemeClr val="dk1"/>
                </a:solidFill>
              </a:rPr>
              <a:t>Snap Circuits</a:t>
            </a:r>
            <a:endParaRPr>
              <a:solidFill>
                <a:schemeClr val="dk1"/>
              </a:solidFill>
            </a:endParaRPr>
          </a:p>
          <a:p>
            <a:pPr marL="457200" lvl="0" indent="-342900" algn="l" rtl="0">
              <a:spcBef>
                <a:spcPts val="0"/>
              </a:spcBef>
              <a:spcAft>
                <a:spcPts val="0"/>
              </a:spcAft>
              <a:buClr>
                <a:schemeClr val="dk1"/>
              </a:buClr>
              <a:buSzPts val="1800"/>
              <a:buChar char="●"/>
            </a:pPr>
            <a:r>
              <a:rPr lang="en">
                <a:solidFill>
                  <a:schemeClr val="dk1"/>
                </a:solidFill>
              </a:rPr>
              <a:t>Slime</a:t>
            </a:r>
            <a:endParaRPr>
              <a:solidFill>
                <a:schemeClr val="dk1"/>
              </a:solidFill>
            </a:endParaRPr>
          </a:p>
          <a:p>
            <a:pPr marL="457200" lvl="0" indent="-342900" algn="l" rtl="0">
              <a:spcBef>
                <a:spcPts val="0"/>
              </a:spcBef>
              <a:spcAft>
                <a:spcPts val="0"/>
              </a:spcAft>
              <a:buClr>
                <a:schemeClr val="dk1"/>
              </a:buClr>
              <a:buSzPts val="1800"/>
              <a:buChar char="●"/>
            </a:pPr>
            <a:r>
              <a:rPr lang="en">
                <a:solidFill>
                  <a:schemeClr val="dk1"/>
                </a:solidFill>
              </a:rPr>
              <a:t>World Building</a:t>
            </a:r>
            <a:endParaRPr>
              <a:solidFill>
                <a:schemeClr val="dk1"/>
              </a:solidFill>
            </a:endParaRPr>
          </a:p>
          <a:p>
            <a:pPr marL="457200" lvl="0" indent="-342900" algn="l" rtl="0">
              <a:spcBef>
                <a:spcPts val="0"/>
              </a:spcBef>
              <a:spcAft>
                <a:spcPts val="0"/>
              </a:spcAft>
              <a:buClr>
                <a:schemeClr val="dk1"/>
              </a:buClr>
              <a:buSzPts val="1800"/>
              <a:buChar char="●"/>
            </a:pPr>
            <a:r>
              <a:rPr lang="en">
                <a:solidFill>
                  <a:schemeClr val="dk1"/>
                </a:solidFill>
              </a:rPr>
              <a:t>Mad City Money</a:t>
            </a:r>
            <a:endParaRPr>
              <a:solidFill>
                <a:schemeClr val="dk1"/>
              </a:solidFill>
            </a:endParaRPr>
          </a:p>
          <a:p>
            <a:pPr marL="457200" lvl="0" indent="-342900" algn="l" rtl="0">
              <a:spcBef>
                <a:spcPts val="0"/>
              </a:spcBef>
              <a:spcAft>
                <a:spcPts val="0"/>
              </a:spcAft>
              <a:buClr>
                <a:schemeClr val="dk1"/>
              </a:buClr>
              <a:buSzPts val="1800"/>
              <a:buChar char="●"/>
            </a:pPr>
            <a:r>
              <a:rPr lang="en">
                <a:solidFill>
                  <a:schemeClr val="dk1"/>
                </a:solidFill>
              </a:rPr>
              <a:t>Roleplaying</a:t>
            </a:r>
            <a:endParaRPr>
              <a:solidFill>
                <a:schemeClr val="dk1"/>
              </a:solidFill>
            </a:endParaRPr>
          </a:p>
          <a:p>
            <a:pPr marL="457200" lvl="0" indent="-342900" algn="l" rtl="0">
              <a:spcBef>
                <a:spcPts val="0"/>
              </a:spcBef>
              <a:spcAft>
                <a:spcPts val="0"/>
              </a:spcAft>
              <a:buClr>
                <a:schemeClr val="dk1"/>
              </a:buClr>
              <a:buSzPts val="1800"/>
              <a:buChar char="●"/>
            </a:pPr>
            <a:r>
              <a:rPr lang="en">
                <a:solidFill>
                  <a:schemeClr val="dk1"/>
                </a:solidFill>
              </a:rPr>
              <a:t>Sculpting</a:t>
            </a:r>
            <a:endParaRPr>
              <a:solidFill>
                <a:schemeClr val="dk1"/>
              </a:solidFill>
            </a:endParaRPr>
          </a:p>
          <a:p>
            <a:pPr marL="457200" lvl="0" indent="-342900" algn="l" rtl="0">
              <a:spcBef>
                <a:spcPts val="0"/>
              </a:spcBef>
              <a:spcAft>
                <a:spcPts val="0"/>
              </a:spcAft>
              <a:buClr>
                <a:schemeClr val="dk1"/>
              </a:buClr>
              <a:buSzPts val="1800"/>
              <a:buChar char="●"/>
            </a:pPr>
            <a:r>
              <a:rPr lang="en">
                <a:solidFill>
                  <a:schemeClr val="dk1"/>
                </a:solidFill>
              </a:rPr>
              <a:t>Gardening</a:t>
            </a:r>
            <a:endParaRPr>
              <a:solidFill>
                <a:schemeClr val="dk1"/>
              </a:solidFill>
            </a:endParaRPr>
          </a:p>
          <a:p>
            <a:pPr marL="457200" lvl="0" indent="0" algn="l" rtl="0">
              <a:spcBef>
                <a:spcPts val="0"/>
              </a:spcBef>
              <a:spcAft>
                <a:spcPts val="1600"/>
              </a:spcAft>
              <a:buNone/>
            </a:pPr>
            <a:endParaRPr/>
          </a:p>
        </p:txBody>
      </p:sp>
      <p:pic>
        <p:nvPicPr>
          <p:cNvPr id="111" name="Google Shape;111;p21"/>
          <p:cNvPicPr preferRelativeResize="0"/>
          <p:nvPr/>
        </p:nvPicPr>
        <p:blipFill>
          <a:blip r:embed="rId3">
            <a:alphaModFix/>
          </a:blip>
          <a:stretch>
            <a:fillRect/>
          </a:stretch>
        </p:blipFill>
        <p:spPr>
          <a:xfrm>
            <a:off x="3334725" y="620975"/>
            <a:ext cx="5497574" cy="4123173"/>
          </a:xfrm>
          <a:prstGeom prst="rect">
            <a:avLst/>
          </a:prstGeom>
          <a:noFill/>
          <a:ln>
            <a:noFill/>
          </a:ln>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4062</Words>
  <Application>Microsoft Office PowerPoint</Application>
  <PresentationFormat>On-screen Show (16:9)</PresentationFormat>
  <Paragraphs>175</Paragraphs>
  <Slides>23</Slides>
  <Notes>23</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23</vt:i4>
      </vt:variant>
    </vt:vector>
  </HeadingPairs>
  <TitlesOfParts>
    <vt:vector size="27" baseType="lpstr">
      <vt:lpstr>Arial</vt:lpstr>
      <vt:lpstr>Franklin Gothic</vt:lpstr>
      <vt:lpstr>Source Sans Pro</vt:lpstr>
      <vt:lpstr>Simple Light</vt:lpstr>
      <vt:lpstr>Out-of-the-Box Outreach </vt:lpstr>
      <vt:lpstr>What is Out-of-the-Box Outreach?</vt:lpstr>
      <vt:lpstr>YALSA on Outreach</vt:lpstr>
      <vt:lpstr>PowerPoint Presentation</vt:lpstr>
      <vt:lpstr>Juvenile Justice Center</vt:lpstr>
      <vt:lpstr>How We Started</vt:lpstr>
      <vt:lpstr>The Moment Everything Changed</vt:lpstr>
      <vt:lpstr>How We Currently Operate</vt:lpstr>
      <vt:lpstr>What Do You Do?</vt:lpstr>
      <vt:lpstr>Youth in Need</vt:lpstr>
      <vt:lpstr>How We Started   </vt:lpstr>
      <vt:lpstr>Youth In Need - Outreach Evolution </vt:lpstr>
      <vt:lpstr>Family Forward Fail  </vt:lpstr>
      <vt:lpstr>PowerPoint Presentation</vt:lpstr>
      <vt:lpstr>St. Charles Pride</vt:lpstr>
      <vt:lpstr>Teen Community Service</vt:lpstr>
      <vt:lpstr>Other Partnership Ideas</vt:lpstr>
      <vt:lpstr>Asset Mapping </vt:lpstr>
      <vt:lpstr>Questions to Ask</vt:lpstr>
      <vt:lpstr>I Don’t Have Your Resources!</vt:lpstr>
      <vt:lpstr>Questions &amp; Audience Input</vt:lpstr>
      <vt:lpstr>Thank you!</vt:lpstr>
      <vt:lpstr>a kaleidoscope of discovery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Out-of-the-Box Outreach </dc:title>
  <dc:creator>Daniel Alonso</dc:creator>
  <cp:lastModifiedBy>Daniel Alonso</cp:lastModifiedBy>
  <cp:revision>1</cp:revision>
  <dcterms:modified xsi:type="dcterms:W3CDTF">2019-11-13T14:19:45Z</dcterms:modified>
</cp:coreProperties>
</file>