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1"/>
  </p:notesMasterIdLst>
  <p:sldIdLst>
    <p:sldId id="260" r:id="rId2"/>
    <p:sldId id="271" r:id="rId3"/>
    <p:sldId id="265" r:id="rId4"/>
    <p:sldId id="264" r:id="rId5"/>
    <p:sldId id="267" r:id="rId6"/>
    <p:sldId id="266" r:id="rId7"/>
    <p:sldId id="270" r:id="rId8"/>
    <p:sldId id="272" r:id="rId9"/>
    <p:sldId id="273" r:id="rId1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B2252"/>
    <a:srgbClr val="005A84"/>
    <a:srgbClr val="6EC0B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216" autoAdjust="0"/>
    <p:restoredTop sz="94574" autoAdjust="0"/>
  </p:normalViewPr>
  <p:slideViewPr>
    <p:cSldViewPr snapToGrid="0" snapToObjects="1">
      <p:cViewPr varScale="1">
        <p:scale>
          <a:sx n="108" d="100"/>
          <a:sy n="108" d="100"/>
        </p:scale>
        <p:origin x="1902"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87" d="100"/>
          <a:sy n="87" d="100"/>
        </p:scale>
        <p:origin x="3840"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C30EC2-ADE9-4FD2-8F19-5492C743B59E}" type="datetimeFigureOut">
              <a:rPr lang="en-US" smtClean="0"/>
              <a:t>2/6/2018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0E8AA9D-1730-4E04-9C25-EA29334478AD}" type="slidenum">
              <a:rPr lang="en-US" smtClean="0"/>
              <a:t>‹#›</a:t>
            </a:fld>
            <a:endParaRPr lang="en-US"/>
          </a:p>
        </p:txBody>
      </p:sp>
    </p:spTree>
    <p:extLst>
      <p:ext uri="{BB962C8B-B14F-4D97-AF65-F5344CB8AC3E}">
        <p14:creationId xmlns:p14="http://schemas.microsoft.com/office/powerpoint/2010/main" val="22159799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E80CCF-81A3-40C8-B097-308B580C616C}" type="slidenum">
              <a:rPr lang="en-US" smtClean="0"/>
              <a:t>7</a:t>
            </a:fld>
            <a:endParaRPr lang="en-US" dirty="0"/>
          </a:p>
        </p:txBody>
      </p:sp>
    </p:spTree>
    <p:extLst>
      <p:ext uri="{BB962C8B-B14F-4D97-AF65-F5344CB8AC3E}">
        <p14:creationId xmlns:p14="http://schemas.microsoft.com/office/powerpoint/2010/main" val="17045071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E80CCF-81A3-40C8-B097-308B580C616C}" type="slidenum">
              <a:rPr lang="en-US" smtClean="0"/>
              <a:t>8</a:t>
            </a:fld>
            <a:endParaRPr lang="en-US" dirty="0"/>
          </a:p>
        </p:txBody>
      </p:sp>
    </p:spTree>
    <p:extLst>
      <p:ext uri="{BB962C8B-B14F-4D97-AF65-F5344CB8AC3E}">
        <p14:creationId xmlns:p14="http://schemas.microsoft.com/office/powerpoint/2010/main" val="33742946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E80CCF-81A3-40C8-B097-308B580C616C}" type="slidenum">
              <a:rPr lang="en-US" smtClean="0"/>
              <a:t>9</a:t>
            </a:fld>
            <a:endParaRPr lang="en-US" dirty="0"/>
          </a:p>
        </p:txBody>
      </p:sp>
    </p:spTree>
    <p:extLst>
      <p:ext uri="{BB962C8B-B14F-4D97-AF65-F5344CB8AC3E}">
        <p14:creationId xmlns:p14="http://schemas.microsoft.com/office/powerpoint/2010/main" val="50160364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pic>
        <p:nvPicPr>
          <p:cNvPr id="2" name="Picture 1" descr="LTC PPT DRAFT_FINAL-0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ext Placeholder 13"/>
          <p:cNvSpPr>
            <a:spLocks noGrp="1"/>
          </p:cNvSpPr>
          <p:nvPr>
            <p:ph type="body" sz="quarter" idx="11" hasCustomPrompt="1"/>
          </p:nvPr>
        </p:nvSpPr>
        <p:spPr>
          <a:xfrm>
            <a:off x="342900" y="4022725"/>
            <a:ext cx="8393488" cy="553177"/>
          </a:xfrm>
        </p:spPr>
        <p:txBody>
          <a:bodyPr anchor="ctr" anchorCtr="0">
            <a:noAutofit/>
          </a:bodyPr>
          <a:lstStyle>
            <a:lvl1pPr marL="0" indent="0" algn="ctr">
              <a:buNone/>
              <a:defRPr sz="1800">
                <a:solidFill>
                  <a:schemeClr val="bg1"/>
                </a:solidFill>
                <a:latin typeface="Arial" panose="020B0604020202020204" pitchFamily="34" charset="0"/>
                <a:cs typeface="Arial" panose="020B0604020202020204" pitchFamily="34" charset="0"/>
              </a:defRPr>
            </a:lvl1pPr>
          </a:lstStyle>
          <a:p>
            <a:pPr lvl="0"/>
            <a:r>
              <a:rPr lang="en-US" dirty="0"/>
              <a:t>Subtitle</a:t>
            </a:r>
          </a:p>
        </p:txBody>
      </p:sp>
      <p:sp>
        <p:nvSpPr>
          <p:cNvPr id="12" name="Text Placeholder 11"/>
          <p:cNvSpPr>
            <a:spLocks noGrp="1"/>
          </p:cNvSpPr>
          <p:nvPr>
            <p:ph type="body" sz="quarter" idx="10" hasCustomPrompt="1"/>
          </p:nvPr>
        </p:nvSpPr>
        <p:spPr>
          <a:xfrm>
            <a:off x="342900" y="2613025"/>
            <a:ext cx="8393113" cy="1143000"/>
          </a:xfrm>
        </p:spPr>
        <p:txBody>
          <a:bodyPr anchor="ctr" anchorCtr="0">
            <a:normAutofit/>
          </a:bodyPr>
          <a:lstStyle>
            <a:lvl1pPr marL="0" indent="0" algn="ctr">
              <a:buNone/>
              <a:defRPr sz="3300" b="1">
                <a:solidFill>
                  <a:schemeClr val="bg1"/>
                </a:solidFill>
                <a:latin typeface="+mj-lt"/>
              </a:defRPr>
            </a:lvl1pPr>
          </a:lstStyle>
          <a:p>
            <a:pPr lvl="0"/>
            <a:r>
              <a:rPr lang="en-US" dirty="0"/>
              <a:t>TITLE GOES HERE</a:t>
            </a:r>
          </a:p>
        </p:txBody>
      </p:sp>
      <p:sp>
        <p:nvSpPr>
          <p:cNvPr id="3" name="Rectangle 2"/>
          <p:cNvSpPr/>
          <p:nvPr userDrawn="1"/>
        </p:nvSpPr>
        <p:spPr>
          <a:xfrm>
            <a:off x="4997116" y="5839326"/>
            <a:ext cx="3739272" cy="79408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01A0C52D-4858-41AE-8AC1-A6C83381CD63}"/>
              </a:ext>
            </a:extLst>
          </p:cNvPr>
          <p:cNvPicPr>
            <a:picLocks noChangeAspect="1"/>
          </p:cNvPicPr>
          <p:nvPr userDrawn="1"/>
        </p:nvPicPr>
        <p:blipFill>
          <a:blip r:embed="rId3"/>
          <a:stretch>
            <a:fillRect/>
          </a:stretch>
        </p:blipFill>
        <p:spPr>
          <a:xfrm>
            <a:off x="4473126" y="6007768"/>
            <a:ext cx="2091689" cy="457200"/>
          </a:xfrm>
          <a:prstGeom prst="rect">
            <a:avLst/>
          </a:prstGeom>
        </p:spPr>
      </p:pic>
      <p:pic>
        <p:nvPicPr>
          <p:cNvPr id="10" name="Picture 9" descr="A screenshot of a cell phone&#10;&#10;Description generated with high confidence">
            <a:extLst>
              <a:ext uri="{FF2B5EF4-FFF2-40B4-BE49-F238E27FC236}">
                <a16:creationId xmlns:a16="http://schemas.microsoft.com/office/drawing/2014/main" id="{8A243A7B-24DB-4B30-BB1E-2B4927397C63}"/>
              </a:ext>
            </a:extLst>
          </p:cNvPr>
          <p:cNvPicPr>
            <a:picLocks noChangeAspect="1"/>
          </p:cNvPicPr>
          <p:nvPr userDrawn="1"/>
        </p:nvPicPr>
        <p:blipFill>
          <a:blip r:embed="rId4"/>
          <a:stretch>
            <a:fillRect/>
          </a:stretch>
        </p:blipFill>
        <p:spPr>
          <a:xfrm>
            <a:off x="6726353" y="5719011"/>
            <a:ext cx="2010035" cy="914400"/>
          </a:xfrm>
          <a:prstGeom prst="rect">
            <a:avLst/>
          </a:prstGeom>
        </p:spPr>
      </p:pic>
    </p:spTree>
    <p:extLst>
      <p:ext uri="{BB962C8B-B14F-4D97-AF65-F5344CB8AC3E}">
        <p14:creationId xmlns:p14="http://schemas.microsoft.com/office/powerpoint/2010/main" val="27878178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Main Content Slide">
    <p:spTree>
      <p:nvGrpSpPr>
        <p:cNvPr id="1" name=""/>
        <p:cNvGrpSpPr/>
        <p:nvPr/>
      </p:nvGrpSpPr>
      <p:grpSpPr>
        <a:xfrm>
          <a:off x="0" y="0"/>
          <a:ext cx="0" cy="0"/>
          <a:chOff x="0" y="0"/>
          <a:chExt cx="0" cy="0"/>
        </a:xfrm>
      </p:grpSpPr>
      <p:pic>
        <p:nvPicPr>
          <p:cNvPr id="3" name="Picture 2" descr="LTC PPT DRAFT_FINAL-0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 Placeholder 6"/>
          <p:cNvSpPr>
            <a:spLocks noGrp="1"/>
          </p:cNvSpPr>
          <p:nvPr>
            <p:ph type="body" sz="quarter" idx="10" hasCustomPrompt="1"/>
          </p:nvPr>
        </p:nvSpPr>
        <p:spPr>
          <a:xfrm>
            <a:off x="436563" y="341313"/>
            <a:ext cx="8572500" cy="646112"/>
          </a:xfrm>
        </p:spPr>
        <p:txBody>
          <a:bodyPr>
            <a:normAutofit/>
          </a:bodyPr>
          <a:lstStyle>
            <a:lvl1pPr marL="0" indent="0">
              <a:buNone/>
              <a:defRPr sz="3600" b="1">
                <a:solidFill>
                  <a:srgbClr val="BB2252"/>
                </a:solidFill>
              </a:defRPr>
            </a:lvl1pPr>
          </a:lstStyle>
          <a:p>
            <a:pPr lvl="0"/>
            <a:r>
              <a:rPr lang="en-US" dirty="0"/>
              <a:t>TITLE GOES HERE</a:t>
            </a:r>
          </a:p>
        </p:txBody>
      </p:sp>
      <p:sp>
        <p:nvSpPr>
          <p:cNvPr id="4" name="Rectangle 3"/>
          <p:cNvSpPr/>
          <p:nvPr userDrawn="1"/>
        </p:nvSpPr>
        <p:spPr>
          <a:xfrm>
            <a:off x="0" y="1180008"/>
            <a:ext cx="9143999" cy="4115045"/>
          </a:xfrm>
          <a:prstGeom prst="rect">
            <a:avLst/>
          </a:prstGeom>
          <a:solidFill>
            <a:srgbClr val="005A8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5A84"/>
              </a:solidFill>
            </a:endParaRPr>
          </a:p>
        </p:txBody>
      </p:sp>
      <p:sp>
        <p:nvSpPr>
          <p:cNvPr id="13" name="Content Placeholder 12"/>
          <p:cNvSpPr>
            <a:spLocks noGrp="1"/>
          </p:cNvSpPr>
          <p:nvPr>
            <p:ph sz="quarter" idx="11"/>
          </p:nvPr>
        </p:nvSpPr>
        <p:spPr>
          <a:xfrm>
            <a:off x="436563" y="1179513"/>
            <a:ext cx="8572500" cy="4114800"/>
          </a:xfrm>
        </p:spPr>
        <p:txBody>
          <a:bodyPr/>
          <a:lstStyle>
            <a:lvl1pPr marL="0" indent="0">
              <a:buNone/>
              <a:defRPr sz="2400">
                <a:solidFill>
                  <a:srgbClr val="6EC0B7"/>
                </a:solidFill>
              </a:defRPr>
            </a:lvl1pPr>
            <a:lvl2pPr marL="742950" indent="-285750">
              <a:buFont typeface="Arial" panose="020B0604020202020204" pitchFamily="34" charset="0"/>
              <a:buChar char="•"/>
              <a:defRPr sz="2000">
                <a:solidFill>
                  <a:schemeClr val="bg1"/>
                </a:solidFill>
              </a:defRPr>
            </a:lvl2pPr>
            <a:lvl3pPr marL="1143000" indent="-228600">
              <a:buFont typeface="Arial" panose="020B0604020202020204" pitchFamily="34" charset="0"/>
              <a:buChar char="•"/>
              <a:defRPr>
                <a:solidFill>
                  <a:schemeClr val="bg1"/>
                </a:solidFill>
              </a:defRPr>
            </a:lvl3pPr>
            <a:lvl4pPr marL="1600200" indent="-228600">
              <a:buFont typeface="Arial" panose="020B0604020202020204" pitchFamily="34" charset="0"/>
              <a:buChar char="•"/>
              <a:defRPr>
                <a:solidFill>
                  <a:schemeClr val="bg1"/>
                </a:solidFill>
              </a:defRPr>
            </a:lvl4pPr>
            <a:lvl5pPr marL="2057400" indent="-228600">
              <a:buFont typeface="Arial" panose="020B0604020202020204" pitchFamily="34" charset="0"/>
              <a:buChar char="•"/>
              <a:defRPr>
                <a:solidFill>
                  <a:schemeClr val="bg1"/>
                </a:solidFill>
              </a:defRPr>
            </a:lvl5pPr>
          </a:lstStyle>
          <a:p>
            <a:pPr lvl="0"/>
            <a:r>
              <a:rPr lang="en-US"/>
              <a:t>Edit Master text styles</a:t>
            </a:r>
          </a:p>
          <a:p>
            <a:pPr lvl="1"/>
            <a:r>
              <a:rPr lang="en-US"/>
              <a:t>Second level</a:t>
            </a:r>
          </a:p>
        </p:txBody>
      </p:sp>
    </p:spTree>
    <p:extLst>
      <p:ext uri="{BB962C8B-B14F-4D97-AF65-F5344CB8AC3E}">
        <p14:creationId xmlns:p14="http://schemas.microsoft.com/office/powerpoint/2010/main" val="12567953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Vertical Picture Slide">
    <p:spTree>
      <p:nvGrpSpPr>
        <p:cNvPr id="1" name=""/>
        <p:cNvGrpSpPr/>
        <p:nvPr/>
      </p:nvGrpSpPr>
      <p:grpSpPr>
        <a:xfrm>
          <a:off x="0" y="0"/>
          <a:ext cx="0" cy="0"/>
          <a:chOff x="0" y="0"/>
          <a:chExt cx="0" cy="0"/>
        </a:xfrm>
      </p:grpSpPr>
      <p:pic>
        <p:nvPicPr>
          <p:cNvPr id="3" name="Picture 2" descr="LTC PPT DRAFT_FINAL-0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Rectangle 4"/>
          <p:cNvSpPr/>
          <p:nvPr userDrawn="1"/>
        </p:nvSpPr>
        <p:spPr>
          <a:xfrm>
            <a:off x="1" y="0"/>
            <a:ext cx="9144000" cy="5295053"/>
          </a:xfrm>
          <a:prstGeom prst="rect">
            <a:avLst/>
          </a:prstGeom>
          <a:solidFill>
            <a:srgbClr val="005A8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5A84"/>
              </a:solidFill>
            </a:endParaRPr>
          </a:p>
        </p:txBody>
      </p:sp>
      <p:sp>
        <p:nvSpPr>
          <p:cNvPr id="7" name="Rectangle 6"/>
          <p:cNvSpPr/>
          <p:nvPr userDrawn="1"/>
        </p:nvSpPr>
        <p:spPr>
          <a:xfrm>
            <a:off x="0" y="184172"/>
            <a:ext cx="9144001" cy="1460669"/>
          </a:xfrm>
          <a:prstGeom prst="rect">
            <a:avLst/>
          </a:prstGeom>
          <a:solidFill>
            <a:srgbClr val="6EC0B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Picture Placeholder 8"/>
          <p:cNvSpPr>
            <a:spLocks noGrp="1"/>
          </p:cNvSpPr>
          <p:nvPr>
            <p:ph type="pic" sz="quarter" idx="10" hasCustomPrompt="1"/>
          </p:nvPr>
        </p:nvSpPr>
        <p:spPr>
          <a:xfrm>
            <a:off x="295275" y="371475"/>
            <a:ext cx="4303713" cy="5568950"/>
          </a:xfrm>
          <a:solidFill>
            <a:schemeClr val="bg1">
              <a:lumMod val="85000"/>
            </a:schemeClr>
          </a:solidFill>
        </p:spPr>
        <p:txBody>
          <a:bodyPr anchor="ctr" anchorCtr="0">
            <a:normAutofit/>
          </a:bodyPr>
          <a:lstStyle>
            <a:lvl1pPr marL="0" indent="0" algn="ctr">
              <a:buNone/>
              <a:defRPr sz="1800" b="1"/>
            </a:lvl1pPr>
          </a:lstStyle>
          <a:p>
            <a:r>
              <a:rPr lang="en-US" dirty="0"/>
              <a:t>8.5 X 11</a:t>
            </a:r>
          </a:p>
          <a:p>
            <a:r>
              <a:rPr lang="en-US" dirty="0"/>
              <a:t> </a:t>
            </a:r>
          </a:p>
          <a:p>
            <a:r>
              <a:rPr lang="en-US" dirty="0"/>
              <a:t>PLACEHOLDER</a:t>
            </a:r>
          </a:p>
        </p:txBody>
      </p:sp>
      <p:sp>
        <p:nvSpPr>
          <p:cNvPr id="11" name="Text Placeholder 10"/>
          <p:cNvSpPr>
            <a:spLocks noGrp="1"/>
          </p:cNvSpPr>
          <p:nvPr>
            <p:ph type="body" sz="quarter" idx="11" hasCustomPrompt="1"/>
          </p:nvPr>
        </p:nvSpPr>
        <p:spPr>
          <a:xfrm>
            <a:off x="5057775" y="2032000"/>
            <a:ext cx="3627438" cy="2247900"/>
          </a:xfrm>
        </p:spPr>
        <p:txBody>
          <a:bodyPr>
            <a:normAutofit/>
          </a:bodyPr>
          <a:lstStyle>
            <a:lvl1pPr>
              <a:defRPr sz="2000" b="1">
                <a:solidFill>
                  <a:schemeClr val="bg1"/>
                </a:solidFill>
              </a:defRPr>
            </a:lvl1pPr>
          </a:lstStyle>
          <a:p>
            <a:pPr lvl="0"/>
            <a:r>
              <a:rPr lang="en-US" dirty="0"/>
              <a:t>Text</a:t>
            </a:r>
          </a:p>
          <a:p>
            <a:pPr lvl="0"/>
            <a:r>
              <a:rPr lang="en-US" dirty="0"/>
              <a:t>Text</a:t>
            </a:r>
          </a:p>
          <a:p>
            <a:pPr lvl="0"/>
            <a:r>
              <a:rPr lang="en-US" dirty="0"/>
              <a:t>Text</a:t>
            </a:r>
          </a:p>
        </p:txBody>
      </p:sp>
      <p:sp>
        <p:nvSpPr>
          <p:cNvPr id="13" name="Text Placeholder 12"/>
          <p:cNvSpPr>
            <a:spLocks noGrp="1"/>
          </p:cNvSpPr>
          <p:nvPr>
            <p:ph type="body" sz="quarter" idx="12" hasCustomPrompt="1"/>
          </p:nvPr>
        </p:nvSpPr>
        <p:spPr>
          <a:xfrm>
            <a:off x="4894262" y="314431"/>
            <a:ext cx="4102100" cy="1200150"/>
          </a:xfrm>
        </p:spPr>
        <p:txBody>
          <a:bodyPr>
            <a:normAutofit/>
          </a:bodyPr>
          <a:lstStyle>
            <a:lvl1pPr marL="0" indent="0">
              <a:buNone/>
              <a:defRPr sz="3600" b="1">
                <a:solidFill>
                  <a:schemeClr val="bg1"/>
                </a:solidFill>
              </a:defRPr>
            </a:lvl1pPr>
          </a:lstStyle>
          <a:p>
            <a:pPr lvl="0"/>
            <a:r>
              <a:rPr lang="en-US" dirty="0"/>
              <a:t>TITLE GOES HERE</a:t>
            </a:r>
          </a:p>
        </p:txBody>
      </p:sp>
    </p:spTree>
    <p:extLst>
      <p:ext uri="{BB962C8B-B14F-4D97-AF65-F5344CB8AC3E}">
        <p14:creationId xmlns:p14="http://schemas.microsoft.com/office/powerpoint/2010/main" val="41759192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versized picture">
    <p:spTree>
      <p:nvGrpSpPr>
        <p:cNvPr id="1" name=""/>
        <p:cNvGrpSpPr/>
        <p:nvPr/>
      </p:nvGrpSpPr>
      <p:grpSpPr>
        <a:xfrm>
          <a:off x="0" y="0"/>
          <a:ext cx="0" cy="0"/>
          <a:chOff x="0" y="0"/>
          <a:chExt cx="0" cy="0"/>
        </a:xfrm>
      </p:grpSpPr>
      <p:pic>
        <p:nvPicPr>
          <p:cNvPr id="3" name="Picture 2" descr="LTC PPT DRAFT_FINAL-0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 Placeholder 6"/>
          <p:cNvSpPr>
            <a:spLocks noGrp="1"/>
          </p:cNvSpPr>
          <p:nvPr>
            <p:ph type="body" sz="quarter" idx="10" hasCustomPrompt="1"/>
          </p:nvPr>
        </p:nvSpPr>
        <p:spPr>
          <a:xfrm>
            <a:off x="436563" y="341313"/>
            <a:ext cx="8572500" cy="646112"/>
          </a:xfrm>
        </p:spPr>
        <p:txBody>
          <a:bodyPr>
            <a:normAutofit/>
          </a:bodyPr>
          <a:lstStyle>
            <a:lvl1pPr marL="0" indent="0">
              <a:buNone/>
              <a:defRPr sz="3600" b="1">
                <a:solidFill>
                  <a:srgbClr val="BB2252"/>
                </a:solidFill>
              </a:defRPr>
            </a:lvl1pPr>
          </a:lstStyle>
          <a:p>
            <a:pPr lvl="0"/>
            <a:r>
              <a:rPr lang="en-US" dirty="0"/>
              <a:t>TITLE GOES HERE</a:t>
            </a:r>
          </a:p>
        </p:txBody>
      </p:sp>
    </p:spTree>
    <p:extLst>
      <p:ext uri="{BB962C8B-B14F-4D97-AF65-F5344CB8AC3E}">
        <p14:creationId xmlns:p14="http://schemas.microsoft.com/office/powerpoint/2010/main" val="27640112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ertical Picture Only Slide">
    <p:spTree>
      <p:nvGrpSpPr>
        <p:cNvPr id="1" name=""/>
        <p:cNvGrpSpPr/>
        <p:nvPr/>
      </p:nvGrpSpPr>
      <p:grpSpPr>
        <a:xfrm>
          <a:off x="0" y="0"/>
          <a:ext cx="0" cy="0"/>
          <a:chOff x="0" y="0"/>
          <a:chExt cx="0" cy="0"/>
        </a:xfrm>
      </p:grpSpPr>
      <p:sp>
        <p:nvSpPr>
          <p:cNvPr id="6" name="Rectangle 5"/>
          <p:cNvSpPr/>
          <p:nvPr userDrawn="1"/>
        </p:nvSpPr>
        <p:spPr>
          <a:xfrm>
            <a:off x="1" y="1180008"/>
            <a:ext cx="9144000" cy="4115045"/>
          </a:xfrm>
          <a:prstGeom prst="rect">
            <a:avLst/>
          </a:prstGeom>
          <a:solidFill>
            <a:srgbClr val="005A8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5A84"/>
              </a:solidFill>
            </a:endParaRPr>
          </a:p>
        </p:txBody>
      </p:sp>
      <p:sp>
        <p:nvSpPr>
          <p:cNvPr id="9" name="Picture Placeholder 8"/>
          <p:cNvSpPr>
            <a:spLocks noGrp="1"/>
          </p:cNvSpPr>
          <p:nvPr>
            <p:ph type="pic" sz="quarter" idx="10" hasCustomPrompt="1"/>
          </p:nvPr>
        </p:nvSpPr>
        <p:spPr>
          <a:xfrm>
            <a:off x="2175979" y="341169"/>
            <a:ext cx="4791075" cy="6200775"/>
          </a:xfrm>
          <a:solidFill>
            <a:schemeClr val="bg1">
              <a:lumMod val="85000"/>
            </a:schemeClr>
          </a:solidFill>
        </p:spPr>
        <p:txBody>
          <a:bodyPr anchor="ctr" anchorCtr="0"/>
          <a:lstStyle>
            <a:lvl1pPr marL="0" indent="0" algn="ctr">
              <a:buNone/>
              <a:defRPr/>
            </a:lvl1pPr>
          </a:lstStyle>
          <a:p>
            <a:r>
              <a:rPr lang="en-US" dirty="0"/>
              <a:t>8.5 X 11</a:t>
            </a:r>
          </a:p>
          <a:p>
            <a:endParaRPr lang="en-US" dirty="0"/>
          </a:p>
          <a:p>
            <a:r>
              <a:rPr lang="en-US" dirty="0"/>
              <a:t>Placeholder</a:t>
            </a:r>
          </a:p>
        </p:txBody>
      </p:sp>
    </p:spTree>
    <p:extLst>
      <p:ext uri="{BB962C8B-B14F-4D97-AF65-F5344CB8AC3E}">
        <p14:creationId xmlns:p14="http://schemas.microsoft.com/office/powerpoint/2010/main" val="18836643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ContentD">
    <p:spTree>
      <p:nvGrpSpPr>
        <p:cNvPr id="1" name=""/>
        <p:cNvGrpSpPr/>
        <p:nvPr/>
      </p:nvGrpSpPr>
      <p:grpSpPr>
        <a:xfrm>
          <a:off x="0" y="0"/>
          <a:ext cx="0" cy="0"/>
          <a:chOff x="0" y="0"/>
          <a:chExt cx="0" cy="0"/>
        </a:xfrm>
      </p:grpSpPr>
      <p:pic>
        <p:nvPicPr>
          <p:cNvPr id="3" name="Picture 2" descr="LTC PPT DRAFT_FINAL-0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5040322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itleG">
    <p:spTree>
      <p:nvGrpSpPr>
        <p:cNvPr id="1" name=""/>
        <p:cNvGrpSpPr/>
        <p:nvPr/>
      </p:nvGrpSpPr>
      <p:grpSpPr>
        <a:xfrm>
          <a:off x="0" y="0"/>
          <a:ext cx="0" cy="0"/>
          <a:chOff x="0" y="0"/>
          <a:chExt cx="0" cy="0"/>
        </a:xfrm>
      </p:grpSpPr>
      <p:pic>
        <p:nvPicPr>
          <p:cNvPr id="2" name="Picture 1" descr="LTC PPT DRAFT_FINAL-0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4890489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FCE0DC-594A-724E-8936-C8AC7DAE5E0B}" type="datetimeFigureOut">
              <a:rPr lang="en-US" smtClean="0"/>
              <a:t>2/6/2018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A7186D-93F5-5C42-8C69-E14EAF5CA2EC}" type="slidenum">
              <a:rPr lang="en-US" smtClean="0"/>
              <a:t>‹#›</a:t>
            </a:fld>
            <a:endParaRPr lang="en-US"/>
          </a:p>
        </p:txBody>
      </p:sp>
    </p:spTree>
    <p:extLst>
      <p:ext uri="{BB962C8B-B14F-4D97-AF65-F5344CB8AC3E}">
        <p14:creationId xmlns:p14="http://schemas.microsoft.com/office/powerpoint/2010/main" val="1523802921"/>
      </p:ext>
    </p:extLst>
  </p:cSld>
  <p:clrMap bg1="lt1" tx1="dk1" bg2="lt2" tx2="dk2" accent1="accent1" accent2="accent2" accent3="accent3" accent4="accent4" accent5="accent5" accent6="accent6" hlink="hlink" folHlink="folHlink"/>
  <p:sldLayoutIdLst>
    <p:sldLayoutId id="2147483661" r:id="rId1"/>
    <p:sldLayoutId id="2147483668" r:id="rId2"/>
    <p:sldLayoutId id="2147483667" r:id="rId3"/>
    <p:sldLayoutId id="2147483665" r:id="rId4"/>
    <p:sldLayoutId id="2147483670" r:id="rId5"/>
    <p:sldLayoutId id="2147483671" r:id="rId6"/>
    <p:sldLayoutId id="2147483672" r:id="rId7"/>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j-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j-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j-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j-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j-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3.jpg"/><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14.jpg"/><Relationship Id="rId4" Type="http://schemas.openxmlformats.org/officeDocument/2006/relationships/image" Target="../media/image8.png"/><Relationship Id="rId9" Type="http://schemas.openxmlformats.org/officeDocument/2006/relationships/image" Target="../media/image1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17.png"/><Relationship Id="rId5" Type="http://schemas.openxmlformats.org/officeDocument/2006/relationships/image" Target="../media/image7.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a:xfrm>
            <a:off x="342900" y="4022725"/>
            <a:ext cx="8393488" cy="1143000"/>
          </a:xfrm>
        </p:spPr>
        <p:txBody>
          <a:bodyPr/>
          <a:lstStyle/>
          <a:p>
            <a:r>
              <a:rPr lang="en-US" dirty="0">
                <a:cs typeface="Calibri" panose="020F0502020204030204" pitchFamily="34" charset="0"/>
              </a:rPr>
              <a:t>American Library Association </a:t>
            </a:r>
          </a:p>
          <a:p>
            <a:r>
              <a:rPr lang="en-US" dirty="0">
                <a:cs typeface="Calibri" panose="020F0502020204030204" pitchFamily="34" charset="0"/>
              </a:rPr>
              <a:t>Midwinter Meeting</a:t>
            </a:r>
          </a:p>
          <a:p>
            <a:r>
              <a:rPr lang="en-US" dirty="0">
                <a:cs typeface="Calibri" panose="020F0502020204030204" pitchFamily="34" charset="0"/>
              </a:rPr>
              <a:t>Friday, February 9, 2018</a:t>
            </a:r>
          </a:p>
          <a:p>
            <a:endParaRPr lang="en-US" dirty="0"/>
          </a:p>
        </p:txBody>
      </p:sp>
      <p:sp>
        <p:nvSpPr>
          <p:cNvPr id="4" name="Text Placeholder 3"/>
          <p:cNvSpPr>
            <a:spLocks noGrp="1"/>
          </p:cNvSpPr>
          <p:nvPr>
            <p:ph type="body" sz="quarter" idx="10"/>
          </p:nvPr>
        </p:nvSpPr>
        <p:spPr/>
        <p:txBody>
          <a:bodyPr>
            <a:normAutofit fontScale="85000" lnSpcReduction="20000"/>
          </a:bodyPr>
          <a:lstStyle/>
          <a:p>
            <a:r>
              <a:rPr lang="en-US" dirty="0"/>
              <a:t>Libraries Transforming Communities: National Issues Forums Workshop for Academic Libraries</a:t>
            </a:r>
          </a:p>
        </p:txBody>
      </p:sp>
    </p:spTree>
    <p:extLst>
      <p:ext uri="{BB962C8B-B14F-4D97-AF65-F5344CB8AC3E}">
        <p14:creationId xmlns:p14="http://schemas.microsoft.com/office/powerpoint/2010/main" val="25963869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1180008"/>
            <a:ext cx="9144000" cy="4334384"/>
          </a:xfrm>
          <a:prstGeom prst="rect">
            <a:avLst/>
          </a:prstGeom>
          <a:solidFill>
            <a:srgbClr val="005A8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5A84"/>
              </a:solidFill>
            </a:endParaRPr>
          </a:p>
        </p:txBody>
      </p:sp>
      <p:sp>
        <p:nvSpPr>
          <p:cNvPr id="6" name="Content Placeholder 2"/>
          <p:cNvSpPr txBox="1">
            <a:spLocks/>
          </p:cNvSpPr>
          <p:nvPr/>
        </p:nvSpPr>
        <p:spPr>
          <a:xfrm>
            <a:off x="1264685" y="4011762"/>
            <a:ext cx="2838978" cy="143827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buClr>
                <a:srgbClr val="FF0000"/>
              </a:buClr>
              <a:buSzPct val="100000"/>
            </a:pPr>
            <a:r>
              <a:rPr lang="en-US" sz="1600" b="1" dirty="0">
                <a:solidFill>
                  <a:schemeClr val="bg1"/>
                </a:solidFill>
                <a:latin typeface="Arial" panose="020B0604020202020204" pitchFamily="34" charset="0"/>
                <a:cs typeface="Arial" panose="020B0604020202020204" pitchFamily="34" charset="0"/>
              </a:rPr>
              <a:t>Ellen M. Knutson</a:t>
            </a:r>
          </a:p>
          <a:p>
            <a:pPr>
              <a:lnSpc>
                <a:spcPct val="100000"/>
              </a:lnSpc>
              <a:spcBef>
                <a:spcPts val="0"/>
              </a:spcBef>
              <a:buClr>
                <a:srgbClr val="FF0000"/>
              </a:buClr>
              <a:buSzPct val="100000"/>
            </a:pPr>
            <a:r>
              <a:rPr lang="en-US" sz="1400" dirty="0">
                <a:solidFill>
                  <a:schemeClr val="bg1"/>
                </a:solidFill>
                <a:latin typeface="Arial" panose="020B0604020202020204" pitchFamily="34" charset="0"/>
                <a:cs typeface="Arial" panose="020B0604020202020204" pitchFamily="34" charset="0"/>
              </a:rPr>
              <a:t>Research Associate</a:t>
            </a:r>
          </a:p>
          <a:p>
            <a:pPr>
              <a:lnSpc>
                <a:spcPct val="100000"/>
              </a:lnSpc>
              <a:spcBef>
                <a:spcPts val="0"/>
              </a:spcBef>
              <a:buClr>
                <a:srgbClr val="FF0000"/>
              </a:buClr>
              <a:buSzPct val="100000"/>
            </a:pPr>
            <a:r>
              <a:rPr lang="en-US" sz="1400" dirty="0">
                <a:solidFill>
                  <a:schemeClr val="bg1"/>
                </a:solidFill>
                <a:latin typeface="Arial" panose="020B0604020202020204" pitchFamily="34" charset="0"/>
                <a:cs typeface="Arial" panose="020B0604020202020204" pitchFamily="34" charset="0"/>
              </a:rPr>
              <a:t>Charles F. Kettering Foundation</a:t>
            </a:r>
          </a:p>
        </p:txBody>
      </p:sp>
      <p:pic>
        <p:nvPicPr>
          <p:cNvPr id="7" name="Picture 6"/>
          <p:cNvPicPr>
            <a:picLocks noChangeAspect="1"/>
          </p:cNvPicPr>
          <p:nvPr/>
        </p:nvPicPr>
        <p:blipFill rotWithShape="1">
          <a:blip r:embed="rId2"/>
          <a:srcRect r="11334"/>
          <a:stretch/>
        </p:blipFill>
        <p:spPr>
          <a:xfrm>
            <a:off x="1893675" y="1613977"/>
            <a:ext cx="1580997" cy="2377440"/>
          </a:xfrm>
          <a:prstGeom prst="rect">
            <a:avLst/>
          </a:prstGeom>
          <a:ln w="19050">
            <a:solidFill>
              <a:schemeClr val="tx1"/>
            </a:solidFill>
          </a:ln>
        </p:spPr>
      </p:pic>
      <p:sp>
        <p:nvSpPr>
          <p:cNvPr id="8" name="Rectangle 1"/>
          <p:cNvSpPr>
            <a:spLocks noChangeArrowheads="1"/>
          </p:cNvSpPr>
          <p:nvPr/>
        </p:nvSpPr>
        <p:spPr bwMode="auto">
          <a:xfrm>
            <a:off x="436067" y="341237"/>
            <a:ext cx="8322382"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0" fontAlgn="base" hangingPunct="0">
              <a:spcBef>
                <a:spcPct val="20000"/>
              </a:spcBef>
              <a:spcAft>
                <a:spcPct val="0"/>
              </a:spcAft>
              <a:defRPr/>
            </a:pPr>
            <a:r>
              <a:rPr lang="en-US" altLang="en-US" sz="3600" b="1" dirty="0">
                <a:solidFill>
                  <a:srgbClr val="BB2252"/>
                </a:solidFill>
                <a:latin typeface="Arial"/>
                <a:cs typeface="Arial"/>
              </a:rPr>
              <a:t>TODAY’S PRESENTERS</a:t>
            </a:r>
          </a:p>
        </p:txBody>
      </p:sp>
      <p:sp>
        <p:nvSpPr>
          <p:cNvPr id="12" name="Content Placeholder 2">
            <a:extLst>
              <a:ext uri="{FF2B5EF4-FFF2-40B4-BE49-F238E27FC236}">
                <a16:creationId xmlns:a16="http://schemas.microsoft.com/office/drawing/2014/main" id="{3A6D3809-B66B-444D-A711-F4A6A2D9799C}"/>
              </a:ext>
            </a:extLst>
          </p:cNvPr>
          <p:cNvSpPr txBox="1">
            <a:spLocks/>
          </p:cNvSpPr>
          <p:nvPr/>
        </p:nvSpPr>
        <p:spPr>
          <a:xfrm>
            <a:off x="5004208" y="3991417"/>
            <a:ext cx="2833438" cy="145133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buClr>
                <a:srgbClr val="FF0000"/>
              </a:buClr>
              <a:buSzPct val="100000"/>
            </a:pPr>
            <a:r>
              <a:rPr lang="en-US" sz="1600" b="1" kern="1000" dirty="0">
                <a:solidFill>
                  <a:schemeClr val="bg1"/>
                </a:solidFill>
                <a:latin typeface="Arial" panose="020B0604020202020204" pitchFamily="34" charset="0"/>
                <a:cs typeface="Arial" panose="020B0604020202020204" pitchFamily="34" charset="0"/>
              </a:rPr>
              <a:t>Martín </a:t>
            </a:r>
            <a:r>
              <a:rPr lang="en-US" sz="1600" b="1" kern="1000" dirty="0" err="1">
                <a:solidFill>
                  <a:schemeClr val="bg1"/>
                </a:solidFill>
                <a:latin typeface="Arial" panose="020B0604020202020204" pitchFamily="34" charset="0"/>
                <a:cs typeface="Arial" panose="020B0604020202020204" pitchFamily="34" charset="0"/>
              </a:rPr>
              <a:t>Carcasson</a:t>
            </a:r>
            <a:endParaRPr lang="en-US" sz="1600" b="1" kern="1000" dirty="0">
              <a:solidFill>
                <a:schemeClr val="bg1"/>
              </a:solidFill>
              <a:latin typeface="Arial" panose="020B0604020202020204" pitchFamily="34" charset="0"/>
              <a:cs typeface="Arial" panose="020B0604020202020204" pitchFamily="34" charset="0"/>
            </a:endParaRPr>
          </a:p>
          <a:p>
            <a:pPr>
              <a:lnSpc>
                <a:spcPct val="100000"/>
              </a:lnSpc>
              <a:spcBef>
                <a:spcPts val="0"/>
              </a:spcBef>
              <a:buClr>
                <a:srgbClr val="FF0000"/>
              </a:buClr>
              <a:buSzPct val="100000"/>
            </a:pPr>
            <a:r>
              <a:rPr lang="en-US" sz="1400" kern="1000" dirty="0">
                <a:solidFill>
                  <a:schemeClr val="bg1"/>
                </a:solidFill>
                <a:latin typeface="Arial" panose="020B0604020202020204" pitchFamily="34" charset="0"/>
                <a:cs typeface="Arial" panose="020B0604020202020204" pitchFamily="34" charset="0"/>
              </a:rPr>
              <a:t>Founder and Director</a:t>
            </a:r>
          </a:p>
          <a:p>
            <a:pPr>
              <a:lnSpc>
                <a:spcPct val="100000"/>
              </a:lnSpc>
              <a:spcBef>
                <a:spcPts val="0"/>
              </a:spcBef>
              <a:buClr>
                <a:srgbClr val="FF0000"/>
              </a:buClr>
              <a:buSzPct val="100000"/>
            </a:pPr>
            <a:r>
              <a:rPr lang="en-US" sz="1400" kern="1000" dirty="0">
                <a:solidFill>
                  <a:schemeClr val="bg1"/>
                </a:solidFill>
                <a:latin typeface="Arial" panose="020B0604020202020204" pitchFamily="34" charset="0"/>
                <a:cs typeface="Arial" panose="020B0604020202020204" pitchFamily="34" charset="0"/>
              </a:rPr>
              <a:t>Center for Public Deliberation</a:t>
            </a:r>
          </a:p>
          <a:p>
            <a:pPr>
              <a:lnSpc>
                <a:spcPct val="100000"/>
              </a:lnSpc>
              <a:spcBef>
                <a:spcPts val="0"/>
              </a:spcBef>
              <a:buClr>
                <a:srgbClr val="FF0000"/>
              </a:buClr>
              <a:buSzPct val="100000"/>
            </a:pPr>
            <a:r>
              <a:rPr lang="en-US" sz="1400" kern="1000" dirty="0">
                <a:solidFill>
                  <a:schemeClr val="bg1"/>
                </a:solidFill>
                <a:latin typeface="Arial" panose="020B0604020202020204" pitchFamily="34" charset="0"/>
                <a:cs typeface="Arial" panose="020B0604020202020204" pitchFamily="34" charset="0"/>
              </a:rPr>
              <a:t>Colorado State University</a:t>
            </a:r>
          </a:p>
        </p:txBody>
      </p:sp>
      <p:pic>
        <p:nvPicPr>
          <p:cNvPr id="9" name="Picture 8">
            <a:extLst>
              <a:ext uri="{FF2B5EF4-FFF2-40B4-BE49-F238E27FC236}">
                <a16:creationId xmlns:a16="http://schemas.microsoft.com/office/drawing/2014/main" id="{F82A0B5E-6C96-432A-AE6A-C923550B6001}"/>
              </a:ext>
            </a:extLst>
          </p:cNvPr>
          <p:cNvPicPr>
            <a:picLocks noChangeAspect="1"/>
          </p:cNvPicPr>
          <p:nvPr/>
        </p:nvPicPr>
        <p:blipFill>
          <a:blip r:embed="rId3"/>
          <a:stretch>
            <a:fillRect/>
          </a:stretch>
        </p:blipFill>
        <p:spPr>
          <a:xfrm>
            <a:off x="5630429" y="1613977"/>
            <a:ext cx="1580997" cy="2377440"/>
          </a:xfrm>
          <a:prstGeom prst="rect">
            <a:avLst/>
          </a:prstGeom>
          <a:ln w="19050">
            <a:solidFill>
              <a:schemeClr val="tx1"/>
            </a:solidFill>
          </a:ln>
        </p:spPr>
      </p:pic>
    </p:spTree>
    <p:extLst>
      <p:ext uri="{BB962C8B-B14F-4D97-AF65-F5344CB8AC3E}">
        <p14:creationId xmlns:p14="http://schemas.microsoft.com/office/powerpoint/2010/main" val="10694598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solidFill>
                  <a:srgbClr val="005A84"/>
                </a:solidFill>
              </a:rPr>
              <a:t>THANK YOU TO OUR PARTNERS</a:t>
            </a:r>
          </a:p>
        </p:txBody>
      </p:sp>
      <p:pic>
        <p:nvPicPr>
          <p:cNvPr id="5" name="Picture 4" descr="A screenshot of a cell phone&#10;&#10;Description generated with high confidence"/>
          <p:cNvPicPr>
            <a:picLocks noChangeAspect="1"/>
          </p:cNvPicPr>
          <p:nvPr/>
        </p:nvPicPr>
        <p:blipFill>
          <a:blip r:embed="rId2"/>
          <a:stretch>
            <a:fillRect/>
          </a:stretch>
        </p:blipFill>
        <p:spPr>
          <a:xfrm>
            <a:off x="436563" y="1378267"/>
            <a:ext cx="2412042" cy="1097280"/>
          </a:xfrm>
          <a:prstGeom prst="rect">
            <a:avLst/>
          </a:prstGeom>
        </p:spPr>
      </p:pic>
      <p:pic>
        <p:nvPicPr>
          <p:cNvPr id="41" name="Picture 40"/>
          <p:cNvPicPr>
            <a:picLocks noChangeAspect="1"/>
          </p:cNvPicPr>
          <p:nvPr/>
        </p:nvPicPr>
        <p:blipFill>
          <a:blip r:embed="rId3"/>
          <a:stretch>
            <a:fillRect/>
          </a:stretch>
        </p:blipFill>
        <p:spPr>
          <a:xfrm>
            <a:off x="886881" y="3913822"/>
            <a:ext cx="1511405" cy="731520"/>
          </a:xfrm>
          <a:prstGeom prst="rect">
            <a:avLst/>
          </a:prstGeom>
        </p:spPr>
      </p:pic>
      <p:pic>
        <p:nvPicPr>
          <p:cNvPr id="43" name="Picture 42" descr="A picture containing object&#10;&#10;Description generated with high confidence"/>
          <p:cNvPicPr>
            <a:picLocks noChangeAspect="1"/>
          </p:cNvPicPr>
          <p:nvPr/>
        </p:nvPicPr>
        <p:blipFill>
          <a:blip r:embed="rId4"/>
          <a:stretch>
            <a:fillRect/>
          </a:stretch>
        </p:blipFill>
        <p:spPr>
          <a:xfrm>
            <a:off x="3558458" y="2758756"/>
            <a:ext cx="2027080" cy="548640"/>
          </a:xfrm>
          <a:prstGeom prst="rect">
            <a:avLst/>
          </a:prstGeom>
        </p:spPr>
      </p:pic>
      <p:pic>
        <p:nvPicPr>
          <p:cNvPr id="45" name="Picture 44"/>
          <p:cNvPicPr>
            <a:picLocks noChangeAspect="1"/>
          </p:cNvPicPr>
          <p:nvPr/>
        </p:nvPicPr>
        <p:blipFill>
          <a:blip r:embed="rId5"/>
          <a:stretch>
            <a:fillRect/>
          </a:stretch>
        </p:blipFill>
        <p:spPr>
          <a:xfrm>
            <a:off x="6803191" y="2621596"/>
            <a:ext cx="1369107" cy="822960"/>
          </a:xfrm>
          <a:prstGeom prst="rect">
            <a:avLst/>
          </a:prstGeom>
        </p:spPr>
      </p:pic>
      <p:pic>
        <p:nvPicPr>
          <p:cNvPr id="47" name="Picture 46"/>
          <p:cNvPicPr>
            <a:picLocks noChangeAspect="1"/>
          </p:cNvPicPr>
          <p:nvPr/>
        </p:nvPicPr>
        <p:blipFill>
          <a:blip r:embed="rId6"/>
          <a:stretch>
            <a:fillRect/>
          </a:stretch>
        </p:blipFill>
        <p:spPr>
          <a:xfrm>
            <a:off x="3623980" y="4005262"/>
            <a:ext cx="2170357" cy="548640"/>
          </a:xfrm>
          <a:prstGeom prst="rect">
            <a:avLst/>
          </a:prstGeom>
        </p:spPr>
      </p:pic>
      <p:pic>
        <p:nvPicPr>
          <p:cNvPr id="51" name="Picture 50" descr="A close up of a sign&#10;&#10;Description generated with very high confidence"/>
          <p:cNvPicPr>
            <a:picLocks noChangeAspect="1"/>
          </p:cNvPicPr>
          <p:nvPr/>
        </p:nvPicPr>
        <p:blipFill>
          <a:blip r:embed="rId7"/>
          <a:stretch>
            <a:fillRect/>
          </a:stretch>
        </p:blipFill>
        <p:spPr>
          <a:xfrm>
            <a:off x="3749039" y="1407794"/>
            <a:ext cx="1645920" cy="914400"/>
          </a:xfrm>
          <a:prstGeom prst="rect">
            <a:avLst/>
          </a:prstGeom>
        </p:spPr>
      </p:pic>
      <p:pic>
        <p:nvPicPr>
          <p:cNvPr id="53" name="Picture 52" descr="A picture containing outdoor&#10;&#10;Description generated with high confidence"/>
          <p:cNvPicPr>
            <a:picLocks noChangeAspect="1"/>
          </p:cNvPicPr>
          <p:nvPr/>
        </p:nvPicPr>
        <p:blipFill>
          <a:blip r:embed="rId8"/>
          <a:stretch>
            <a:fillRect/>
          </a:stretch>
        </p:blipFill>
        <p:spPr>
          <a:xfrm>
            <a:off x="6803191" y="1590674"/>
            <a:ext cx="1400645" cy="548640"/>
          </a:xfrm>
          <a:prstGeom prst="rect">
            <a:avLst/>
          </a:prstGeom>
        </p:spPr>
      </p:pic>
      <p:pic>
        <p:nvPicPr>
          <p:cNvPr id="57" name="Picture 56" descr="A picture containing clipart&#10;&#10;Description generated with very high confidence"/>
          <p:cNvPicPr>
            <a:picLocks noChangeAspect="1"/>
          </p:cNvPicPr>
          <p:nvPr/>
        </p:nvPicPr>
        <p:blipFill>
          <a:blip r:embed="rId9"/>
          <a:stretch>
            <a:fillRect/>
          </a:stretch>
        </p:blipFill>
        <p:spPr>
          <a:xfrm>
            <a:off x="6543393" y="3926838"/>
            <a:ext cx="1920240" cy="640080"/>
          </a:xfrm>
          <a:prstGeom prst="rect">
            <a:avLst/>
          </a:prstGeom>
        </p:spPr>
      </p:pic>
      <p:pic>
        <p:nvPicPr>
          <p:cNvPr id="59" name="Picture 58"/>
          <p:cNvPicPr>
            <a:picLocks noChangeAspect="1"/>
          </p:cNvPicPr>
          <p:nvPr/>
        </p:nvPicPr>
        <p:blipFill>
          <a:blip r:embed="rId10"/>
          <a:stretch>
            <a:fillRect/>
          </a:stretch>
        </p:blipFill>
        <p:spPr>
          <a:xfrm>
            <a:off x="436563" y="2771652"/>
            <a:ext cx="2532588" cy="682621"/>
          </a:xfrm>
          <a:prstGeom prst="rect">
            <a:avLst/>
          </a:prstGeom>
        </p:spPr>
      </p:pic>
      <p:sp>
        <p:nvSpPr>
          <p:cNvPr id="60" name="Rectangle 59"/>
          <p:cNvSpPr/>
          <p:nvPr/>
        </p:nvSpPr>
        <p:spPr>
          <a:xfrm>
            <a:off x="1117809" y="5206048"/>
            <a:ext cx="6908379" cy="517065"/>
          </a:xfrm>
          <a:prstGeom prst="rect">
            <a:avLst/>
          </a:prstGeom>
        </p:spPr>
        <p:txBody>
          <a:bodyPr wrap="square">
            <a:spAutoFit/>
          </a:bodyPr>
          <a:lstStyle/>
          <a:p>
            <a:pPr algn="ctr">
              <a:lnSpc>
                <a:spcPct val="115000"/>
              </a:lnSpc>
              <a:spcAft>
                <a:spcPts val="1000"/>
              </a:spcAft>
              <a:tabLst>
                <a:tab pos="2971800" algn="ctr"/>
                <a:tab pos="5943600" algn="r"/>
              </a:tabLst>
            </a:pPr>
            <a:r>
              <a:rPr lang="en-US" sz="1200" b="1" i="1" spc="50" dirty="0">
                <a:solidFill>
                  <a:srgbClr val="333333"/>
                </a:solidFill>
                <a:latin typeface="+mj-lt"/>
                <a:ea typeface="MS Mincho" panose="02020609040205080304" pitchFamily="49" charset="-128"/>
                <a:cs typeface="Arial" panose="020B0604020202020204" pitchFamily="34" charset="0"/>
              </a:rPr>
              <a:t>This project was made possible in part by the Institute of Museum and Library Services grant RE-40-16-0137-16.</a:t>
            </a:r>
            <a:endParaRPr lang="en-US" sz="1200" dirty="0">
              <a:latin typeface="+mj-lt"/>
              <a:ea typeface="MS Mincho" panose="02020609040205080304" pitchFamily="49" charset="-128"/>
              <a:cs typeface="Times New Roman" panose="02020603050405020304" pitchFamily="18" charset="0"/>
            </a:endParaRPr>
          </a:p>
        </p:txBody>
      </p:sp>
    </p:spTree>
    <p:extLst>
      <p:ext uri="{BB962C8B-B14F-4D97-AF65-F5344CB8AC3E}">
        <p14:creationId xmlns:p14="http://schemas.microsoft.com/office/powerpoint/2010/main" val="27475290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9A0E408-E81D-47E7-A7B8-8C4319082F91}"/>
              </a:ext>
            </a:extLst>
          </p:cNvPr>
          <p:cNvSpPr>
            <a:spLocks noGrp="1"/>
          </p:cNvSpPr>
          <p:nvPr>
            <p:ph type="body" sz="quarter" idx="10"/>
          </p:nvPr>
        </p:nvSpPr>
        <p:spPr/>
        <p:txBody>
          <a:bodyPr/>
          <a:lstStyle/>
          <a:p>
            <a:r>
              <a:rPr lang="en-US" dirty="0"/>
              <a:t>WEBSITES TO REMEMBER</a:t>
            </a:r>
          </a:p>
        </p:txBody>
      </p:sp>
      <p:sp>
        <p:nvSpPr>
          <p:cNvPr id="4" name="Content Placeholder 3">
            <a:extLst>
              <a:ext uri="{FF2B5EF4-FFF2-40B4-BE49-F238E27FC236}">
                <a16:creationId xmlns:a16="http://schemas.microsoft.com/office/drawing/2014/main" id="{A8DE0EA4-EF50-462E-829F-2609DC379090}"/>
              </a:ext>
            </a:extLst>
          </p:cNvPr>
          <p:cNvSpPr>
            <a:spLocks noGrp="1"/>
          </p:cNvSpPr>
          <p:nvPr>
            <p:ph sz="quarter" idx="11"/>
          </p:nvPr>
        </p:nvSpPr>
        <p:spPr>
          <a:xfrm>
            <a:off x="436563" y="1307939"/>
            <a:ext cx="8572500" cy="3986374"/>
          </a:xfrm>
        </p:spPr>
        <p:txBody>
          <a:bodyPr>
            <a:normAutofit/>
          </a:bodyPr>
          <a:lstStyle/>
          <a:p>
            <a:pPr marL="342900" indent="-342900">
              <a:buClr>
                <a:srgbClr val="6EC0B7"/>
              </a:buClr>
              <a:buFont typeface="Arial" panose="020B0604020202020204" pitchFamily="34" charset="0"/>
              <a:buChar char="►"/>
            </a:pPr>
            <a:r>
              <a:rPr lang="en-US" b="1" dirty="0"/>
              <a:t>Libraries Transforming Communities</a:t>
            </a:r>
          </a:p>
          <a:p>
            <a:pPr marL="1085850" lvl="1" indent="-342900"/>
            <a:r>
              <a:rPr lang="en-US" dirty="0"/>
              <a:t>ALA.org/LTC</a:t>
            </a:r>
          </a:p>
          <a:p>
            <a:endParaRPr lang="en-US" dirty="0"/>
          </a:p>
          <a:p>
            <a:pPr marL="342900" indent="-342900">
              <a:buClr>
                <a:srgbClr val="6EC0B7"/>
              </a:buClr>
              <a:buFont typeface="Arial" panose="020B0604020202020204" pitchFamily="34" charset="0"/>
              <a:buChar char="►"/>
            </a:pPr>
            <a:r>
              <a:rPr lang="en-US" b="1" dirty="0"/>
              <a:t>National Issues Forums</a:t>
            </a:r>
          </a:p>
          <a:p>
            <a:pPr marL="1085850" lvl="1" indent="-342900"/>
            <a:r>
              <a:rPr lang="en-US" dirty="0"/>
              <a:t>NIFI.org</a:t>
            </a:r>
          </a:p>
          <a:p>
            <a:pPr marL="342900" indent="-342900"/>
            <a:endParaRPr lang="en-US" dirty="0"/>
          </a:p>
          <a:p>
            <a:pPr marL="342900" indent="-342900">
              <a:buClr>
                <a:srgbClr val="6EC0B7"/>
              </a:buClr>
              <a:buFont typeface="Arial" panose="020B0604020202020204" pitchFamily="34" charset="0"/>
              <a:buChar char="►"/>
            </a:pPr>
            <a:r>
              <a:rPr lang="en-US" b="1" dirty="0"/>
              <a:t>National Coalition for Dialogue &amp; Deliberation</a:t>
            </a:r>
          </a:p>
          <a:p>
            <a:pPr marL="1085850" lvl="1" indent="-342900"/>
            <a:r>
              <a:rPr lang="en-US" dirty="0"/>
              <a:t>NCDD.org</a:t>
            </a:r>
          </a:p>
        </p:txBody>
      </p:sp>
    </p:spTree>
    <p:extLst>
      <p:ext uri="{BB962C8B-B14F-4D97-AF65-F5344CB8AC3E}">
        <p14:creationId xmlns:p14="http://schemas.microsoft.com/office/powerpoint/2010/main" val="35861168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1180008"/>
            <a:ext cx="9144000" cy="4115045"/>
          </a:xfrm>
          <a:prstGeom prst="rect">
            <a:avLst/>
          </a:prstGeom>
          <a:solidFill>
            <a:srgbClr val="005A8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5A84"/>
              </a:solidFill>
            </a:endParaRPr>
          </a:p>
        </p:txBody>
      </p:sp>
      <p:sp>
        <p:nvSpPr>
          <p:cNvPr id="6" name="Rectangle 1"/>
          <p:cNvSpPr>
            <a:spLocks noChangeArrowheads="1"/>
          </p:cNvSpPr>
          <p:nvPr/>
        </p:nvSpPr>
        <p:spPr bwMode="auto">
          <a:xfrm>
            <a:off x="436067" y="0"/>
            <a:ext cx="7699561"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0" fontAlgn="base" hangingPunct="0">
              <a:spcAft>
                <a:spcPct val="0"/>
              </a:spcAft>
              <a:defRPr/>
            </a:pPr>
            <a:r>
              <a:rPr lang="en-US" altLang="en-US" sz="3600" b="1" dirty="0">
                <a:solidFill>
                  <a:srgbClr val="BB2252"/>
                </a:solidFill>
                <a:latin typeface="Arial"/>
                <a:cs typeface="Arial"/>
              </a:rPr>
              <a:t>Community Engagement Sessions at Midwinter</a:t>
            </a:r>
          </a:p>
        </p:txBody>
      </p:sp>
      <p:sp>
        <p:nvSpPr>
          <p:cNvPr id="2" name="TextBox 1"/>
          <p:cNvSpPr txBox="1"/>
          <p:nvPr/>
        </p:nvSpPr>
        <p:spPr>
          <a:xfrm>
            <a:off x="436067" y="1344704"/>
            <a:ext cx="8583359" cy="3924151"/>
          </a:xfrm>
          <a:prstGeom prst="rect">
            <a:avLst/>
          </a:prstGeom>
          <a:noFill/>
        </p:spPr>
        <p:txBody>
          <a:bodyPr wrap="square" rtlCol="0">
            <a:spAutoFit/>
          </a:bodyPr>
          <a:lstStyle/>
          <a:p>
            <a:pPr lvl="0"/>
            <a:r>
              <a:rPr lang="en-US" sz="1600" b="1" dirty="0">
                <a:solidFill>
                  <a:srgbClr val="6EC0B7"/>
                </a:solidFill>
                <a:latin typeface="Arial" panose="020B0604020202020204" pitchFamily="34" charset="0"/>
                <a:cs typeface="Arial" panose="020B0604020202020204" pitchFamily="34" charset="0"/>
              </a:rPr>
              <a:t>The Harwood Institute and Libraries Transforming Communities</a:t>
            </a:r>
          </a:p>
          <a:p>
            <a:pPr lvl="0"/>
            <a:endParaRPr lang="en-US" sz="1200" b="1" dirty="0">
              <a:latin typeface="Arial" panose="020B0604020202020204" pitchFamily="34" charset="0"/>
              <a:cs typeface="Arial" panose="020B0604020202020204" pitchFamily="34" charset="0"/>
            </a:endParaRPr>
          </a:p>
          <a:p>
            <a:pPr lvl="0"/>
            <a:r>
              <a:rPr lang="en-US" sz="1400" b="1" dirty="0">
                <a:solidFill>
                  <a:schemeClr val="bg1"/>
                </a:solidFill>
                <a:latin typeface="Arial" panose="020B0604020202020204" pitchFamily="34" charset="0"/>
                <a:cs typeface="Arial" panose="020B0604020202020204" pitchFamily="34" charset="0"/>
              </a:rPr>
              <a:t>Date:</a:t>
            </a:r>
            <a:r>
              <a:rPr lang="en-US" sz="1400" dirty="0">
                <a:solidFill>
                  <a:schemeClr val="bg1"/>
                </a:solidFill>
                <a:latin typeface="Arial" panose="020B0604020202020204" pitchFamily="34" charset="0"/>
                <a:cs typeface="Arial" panose="020B0604020202020204" pitchFamily="34" charset="0"/>
              </a:rPr>
              <a:t> Saturday, February 10, 2018</a:t>
            </a:r>
          </a:p>
          <a:p>
            <a:pPr lvl="0"/>
            <a:r>
              <a:rPr lang="en-US" sz="1400" b="1" dirty="0">
                <a:solidFill>
                  <a:schemeClr val="bg1"/>
                </a:solidFill>
                <a:latin typeface="Arial" panose="020B0604020202020204" pitchFamily="34" charset="0"/>
                <a:cs typeface="Arial" panose="020B0604020202020204" pitchFamily="34" charset="0"/>
              </a:rPr>
              <a:t>Time:</a:t>
            </a:r>
            <a:r>
              <a:rPr lang="en-US" sz="1400" dirty="0">
                <a:solidFill>
                  <a:schemeClr val="bg1"/>
                </a:solidFill>
                <a:latin typeface="Arial" panose="020B0604020202020204" pitchFamily="34" charset="0"/>
                <a:cs typeface="Arial" panose="020B0604020202020204" pitchFamily="34" charset="0"/>
              </a:rPr>
              <a:t> 1:00 pm – 2:30 pm</a:t>
            </a:r>
          </a:p>
          <a:p>
            <a:pPr lvl="0"/>
            <a:r>
              <a:rPr lang="en-US" sz="1400" b="1" dirty="0">
                <a:solidFill>
                  <a:schemeClr val="bg1"/>
                </a:solidFill>
                <a:latin typeface="Arial" panose="020B0604020202020204" pitchFamily="34" charset="0"/>
                <a:cs typeface="Arial" panose="020B0604020202020204" pitchFamily="34" charset="0"/>
              </a:rPr>
              <a:t>Location:</a:t>
            </a:r>
            <a:r>
              <a:rPr lang="en-US" sz="1400" dirty="0">
                <a:solidFill>
                  <a:schemeClr val="bg1"/>
                </a:solidFill>
                <a:latin typeface="Arial" panose="020B0604020202020204" pitchFamily="34" charset="0"/>
                <a:cs typeface="Arial" panose="020B0604020202020204" pitchFamily="34" charset="0"/>
              </a:rPr>
              <a:t> Colorado Convention Center, Rm 503/504</a:t>
            </a:r>
          </a:p>
          <a:p>
            <a:pPr lvl="0"/>
            <a:endParaRPr lang="en-US" sz="1400" dirty="0">
              <a:solidFill>
                <a:schemeClr val="bg1"/>
              </a:solidFill>
              <a:latin typeface="Arial" panose="020B0604020202020204" pitchFamily="34" charset="0"/>
              <a:cs typeface="Arial" panose="020B0604020202020204" pitchFamily="34" charset="0"/>
            </a:endParaRPr>
          </a:p>
          <a:p>
            <a:pPr lvl="0"/>
            <a:r>
              <a:rPr lang="en-US" sz="1200" dirty="0">
                <a:solidFill>
                  <a:schemeClr val="bg1"/>
                </a:solidFill>
                <a:latin typeface="Arial" panose="020B0604020202020204" pitchFamily="34" charset="0"/>
                <a:cs typeface="Arial" panose="020B0604020202020204" pitchFamily="34" charset="0"/>
              </a:rPr>
              <a:t>Join Rich Harwood, President and Founder of The Harwood Institute, and librarians experienced in Turning Outward to learn how libraries are leveraging these tools for impact, and how Turning Outward is spreading through the field. </a:t>
            </a:r>
          </a:p>
          <a:p>
            <a:pPr lvl="0"/>
            <a:endParaRPr lang="en-US" sz="1200" dirty="0">
              <a:solidFill>
                <a:schemeClr val="bg1"/>
              </a:solidFill>
              <a:latin typeface="Arial" panose="020B0604020202020204" pitchFamily="34" charset="0"/>
              <a:cs typeface="Arial" panose="020B0604020202020204" pitchFamily="34" charset="0"/>
            </a:endParaRPr>
          </a:p>
          <a:p>
            <a:pPr lvl="0"/>
            <a:endParaRPr lang="en-US" sz="1200" dirty="0">
              <a:solidFill>
                <a:schemeClr val="bg1"/>
              </a:solidFill>
              <a:latin typeface="Arial" panose="020B0604020202020204" pitchFamily="34" charset="0"/>
              <a:cs typeface="Arial" panose="020B0604020202020204" pitchFamily="34" charset="0"/>
            </a:endParaRPr>
          </a:p>
          <a:p>
            <a:pPr lvl="0"/>
            <a:r>
              <a:rPr lang="en-US" sz="1600" b="1" dirty="0">
                <a:solidFill>
                  <a:srgbClr val="6EC0B7"/>
                </a:solidFill>
                <a:latin typeface="Arial" panose="020B0604020202020204" pitchFamily="34" charset="0"/>
                <a:cs typeface="Arial" panose="020B0604020202020204" pitchFamily="34" charset="0"/>
              </a:rPr>
              <a:t>Libraries Foster Community Engagement Member Initiative Group Meeting</a:t>
            </a:r>
          </a:p>
          <a:p>
            <a:pPr lvl="0"/>
            <a:endParaRPr lang="en-US" sz="1100" b="1" dirty="0">
              <a:latin typeface="Arial" panose="020B0604020202020204" pitchFamily="34" charset="0"/>
              <a:cs typeface="Arial" panose="020B0604020202020204" pitchFamily="34" charset="0"/>
            </a:endParaRPr>
          </a:p>
          <a:p>
            <a:pPr lvl="0"/>
            <a:r>
              <a:rPr lang="en-US" sz="1400" b="1" dirty="0">
                <a:solidFill>
                  <a:schemeClr val="bg1"/>
                </a:solidFill>
                <a:latin typeface="Arial" panose="020B0604020202020204" pitchFamily="34" charset="0"/>
                <a:cs typeface="Arial" panose="020B0604020202020204" pitchFamily="34" charset="0"/>
              </a:rPr>
              <a:t>Date:</a:t>
            </a:r>
            <a:r>
              <a:rPr lang="en-US" sz="1400" dirty="0">
                <a:solidFill>
                  <a:schemeClr val="bg1"/>
                </a:solidFill>
                <a:latin typeface="Arial" panose="020B0604020202020204" pitchFamily="34" charset="0"/>
                <a:cs typeface="Arial" panose="020B0604020202020204" pitchFamily="34" charset="0"/>
              </a:rPr>
              <a:t> Sunday, February 11, 2018</a:t>
            </a:r>
          </a:p>
          <a:p>
            <a:pPr lvl="0"/>
            <a:r>
              <a:rPr lang="en-US" sz="1400" b="1" dirty="0">
                <a:solidFill>
                  <a:schemeClr val="bg1"/>
                </a:solidFill>
                <a:latin typeface="Arial" panose="020B0604020202020204" pitchFamily="34" charset="0"/>
                <a:cs typeface="Arial" panose="020B0604020202020204" pitchFamily="34" charset="0"/>
              </a:rPr>
              <a:t>Time:</a:t>
            </a:r>
            <a:r>
              <a:rPr lang="en-US" sz="1400" dirty="0">
                <a:solidFill>
                  <a:schemeClr val="bg1"/>
                </a:solidFill>
                <a:latin typeface="Arial" panose="020B0604020202020204" pitchFamily="34" charset="0"/>
                <a:cs typeface="Arial" panose="020B0604020202020204" pitchFamily="34" charset="0"/>
              </a:rPr>
              <a:t> 8:30 am – 10:00 am</a:t>
            </a:r>
          </a:p>
          <a:p>
            <a:pPr lvl="0"/>
            <a:r>
              <a:rPr lang="en-US" sz="1400" b="1" dirty="0">
                <a:solidFill>
                  <a:schemeClr val="bg1"/>
                </a:solidFill>
                <a:latin typeface="Arial" panose="020B0604020202020204" pitchFamily="34" charset="0"/>
                <a:cs typeface="Arial" panose="020B0604020202020204" pitchFamily="34" charset="0"/>
              </a:rPr>
              <a:t>Location:</a:t>
            </a:r>
            <a:r>
              <a:rPr lang="en-US" sz="1400" dirty="0">
                <a:solidFill>
                  <a:schemeClr val="bg1"/>
                </a:solidFill>
                <a:latin typeface="Arial" panose="020B0604020202020204" pitchFamily="34" charset="0"/>
                <a:cs typeface="Arial" panose="020B0604020202020204" pitchFamily="34" charset="0"/>
              </a:rPr>
              <a:t> Colorado Convention Center, Rm 708</a:t>
            </a:r>
          </a:p>
          <a:p>
            <a:pPr lvl="0"/>
            <a:endParaRPr lang="en-US" sz="1200" dirty="0">
              <a:solidFill>
                <a:schemeClr val="bg1"/>
              </a:solidFill>
              <a:latin typeface="Arial" panose="020B0604020202020204" pitchFamily="34" charset="0"/>
              <a:cs typeface="Arial" panose="020B0604020202020204" pitchFamily="34" charset="0"/>
            </a:endParaRPr>
          </a:p>
          <a:p>
            <a:pPr lvl="0"/>
            <a:r>
              <a:rPr lang="en-US" sz="1200" dirty="0">
                <a:solidFill>
                  <a:schemeClr val="bg1"/>
                </a:solidFill>
                <a:latin typeface="Arial" panose="020B0604020202020204" pitchFamily="34" charset="0"/>
                <a:cs typeface="Arial" panose="020B0604020202020204" pitchFamily="34" charset="0"/>
              </a:rPr>
              <a:t>Hear about community engagement activities in school, academic, public and other libraries and library-related organizations around the country.</a:t>
            </a:r>
          </a:p>
          <a:p>
            <a:pPr lvl="0"/>
            <a:endParaRPr lang="en-US" sz="12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417163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1180008"/>
            <a:ext cx="9144000" cy="4115045"/>
          </a:xfrm>
          <a:prstGeom prst="rect">
            <a:avLst/>
          </a:prstGeom>
          <a:solidFill>
            <a:srgbClr val="005A8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5A84"/>
              </a:solidFill>
            </a:endParaRPr>
          </a:p>
        </p:txBody>
      </p:sp>
      <p:sp>
        <p:nvSpPr>
          <p:cNvPr id="7" name="Rectangle 6"/>
          <p:cNvSpPr/>
          <p:nvPr/>
        </p:nvSpPr>
        <p:spPr>
          <a:xfrm>
            <a:off x="1056860" y="1874520"/>
            <a:ext cx="2560320" cy="2560320"/>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1"/>
          <p:cNvSpPr>
            <a:spLocks noChangeArrowheads="1"/>
          </p:cNvSpPr>
          <p:nvPr/>
        </p:nvSpPr>
        <p:spPr bwMode="auto">
          <a:xfrm>
            <a:off x="436067" y="341237"/>
            <a:ext cx="7699561"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0" fontAlgn="base" hangingPunct="0">
              <a:spcAft>
                <a:spcPct val="0"/>
              </a:spcAft>
              <a:defRPr/>
            </a:pPr>
            <a:r>
              <a:rPr lang="en-US" altLang="en-US" sz="3600" b="1" dirty="0">
                <a:solidFill>
                  <a:srgbClr val="BB2252"/>
                </a:solidFill>
                <a:latin typeface="Arial"/>
                <a:cs typeface="Arial"/>
              </a:rPr>
              <a:t>CLAIM YOUR BADGE</a:t>
            </a:r>
          </a:p>
        </p:txBody>
      </p:sp>
      <p:sp>
        <p:nvSpPr>
          <p:cNvPr id="2" name="TextBox 1"/>
          <p:cNvSpPr txBox="1"/>
          <p:nvPr/>
        </p:nvSpPr>
        <p:spPr>
          <a:xfrm>
            <a:off x="4861191" y="1344704"/>
            <a:ext cx="4158235" cy="3170099"/>
          </a:xfrm>
          <a:prstGeom prst="rect">
            <a:avLst/>
          </a:prstGeom>
          <a:noFill/>
        </p:spPr>
        <p:txBody>
          <a:bodyPr wrap="square" rtlCol="0">
            <a:spAutoFit/>
          </a:bodyPr>
          <a:lstStyle/>
          <a:p>
            <a:pPr lvl="0"/>
            <a:r>
              <a:rPr lang="en-US" sz="2000" b="1" dirty="0">
                <a:solidFill>
                  <a:srgbClr val="6EC0B7"/>
                </a:solidFill>
                <a:latin typeface="Arial" panose="020B0604020202020204" pitchFamily="34" charset="0"/>
                <a:cs typeface="Arial" panose="020B0604020202020204" pitchFamily="34" charset="0"/>
              </a:rPr>
              <a:t>INSTRUCTIONS</a:t>
            </a:r>
          </a:p>
          <a:p>
            <a:pPr lvl="0"/>
            <a:endParaRPr lang="en-US" sz="2000" b="1" dirty="0">
              <a:latin typeface="Arial" panose="020B0604020202020204" pitchFamily="34" charset="0"/>
              <a:cs typeface="Arial" panose="020B0604020202020204" pitchFamily="34" charset="0"/>
            </a:endParaRPr>
          </a:p>
          <a:p>
            <a:pPr marL="342900" lvl="0" indent="-342900">
              <a:buAutoNum type="arabicPeriod"/>
            </a:pPr>
            <a:r>
              <a:rPr lang="en-US" sz="2000" b="1" dirty="0">
                <a:solidFill>
                  <a:schemeClr val="bg1"/>
                </a:solidFill>
                <a:latin typeface="Arial" panose="020B0604020202020204" pitchFamily="34" charset="0"/>
                <a:cs typeface="Arial" panose="020B0604020202020204" pitchFamily="34" charset="0"/>
              </a:rPr>
              <a:t>Visit www.credly.com</a:t>
            </a:r>
          </a:p>
          <a:p>
            <a:pPr marL="342900" lvl="0" indent="-342900">
              <a:buAutoNum type="arabicPeriod"/>
            </a:pPr>
            <a:endParaRPr lang="en-US" sz="2000" b="1" dirty="0">
              <a:latin typeface="Arial" panose="020B0604020202020204" pitchFamily="34" charset="0"/>
              <a:cs typeface="Arial" panose="020B0604020202020204" pitchFamily="34" charset="0"/>
            </a:endParaRPr>
          </a:p>
          <a:p>
            <a:pPr lvl="0"/>
            <a:r>
              <a:rPr lang="en-US" sz="2000" b="1" dirty="0">
                <a:solidFill>
                  <a:schemeClr val="bg1"/>
                </a:solidFill>
                <a:latin typeface="Arial" panose="020B0604020202020204" pitchFamily="34" charset="0"/>
                <a:cs typeface="Arial" panose="020B0604020202020204" pitchFamily="34" charset="0"/>
              </a:rPr>
              <a:t>2. Create an account or login</a:t>
            </a:r>
          </a:p>
          <a:p>
            <a:pPr lvl="0"/>
            <a:endParaRPr lang="en-US" sz="2000" b="1" dirty="0">
              <a:solidFill>
                <a:schemeClr val="bg1"/>
              </a:solidFill>
              <a:latin typeface="Arial" panose="020B0604020202020204" pitchFamily="34" charset="0"/>
              <a:cs typeface="Arial" panose="020B0604020202020204" pitchFamily="34" charset="0"/>
            </a:endParaRPr>
          </a:p>
          <a:p>
            <a:pPr lvl="0"/>
            <a:r>
              <a:rPr lang="en-US" sz="2000" b="1" dirty="0">
                <a:solidFill>
                  <a:schemeClr val="bg1"/>
                </a:solidFill>
                <a:latin typeface="Arial" panose="020B0604020202020204" pitchFamily="34" charset="0"/>
                <a:cs typeface="Arial" panose="020B0604020202020204" pitchFamily="34" charset="0"/>
              </a:rPr>
              <a:t>3. Click on “Claim Credit”</a:t>
            </a:r>
          </a:p>
          <a:p>
            <a:pPr lvl="0"/>
            <a:endParaRPr lang="en-US" sz="2000" b="1" dirty="0">
              <a:solidFill>
                <a:schemeClr val="bg1"/>
              </a:solidFill>
              <a:latin typeface="Arial" panose="020B0604020202020204" pitchFamily="34" charset="0"/>
              <a:cs typeface="Arial" panose="020B0604020202020204" pitchFamily="34" charset="0"/>
            </a:endParaRPr>
          </a:p>
          <a:p>
            <a:pPr lvl="0"/>
            <a:r>
              <a:rPr lang="en-US" sz="2000" b="1" dirty="0">
                <a:solidFill>
                  <a:schemeClr val="bg1"/>
                </a:solidFill>
                <a:latin typeface="Arial" panose="020B0604020202020204" pitchFamily="34" charset="0"/>
                <a:cs typeface="Arial" panose="020B0604020202020204" pitchFamily="34" charset="0"/>
              </a:rPr>
              <a:t>4. Enter “LTCAcademic5” to claim badge</a:t>
            </a:r>
          </a:p>
        </p:txBody>
      </p:sp>
      <p:pic>
        <p:nvPicPr>
          <p:cNvPr id="3" name="Picture 2"/>
          <p:cNvPicPr>
            <a:picLocks noChangeAspect="1"/>
          </p:cNvPicPr>
          <p:nvPr/>
        </p:nvPicPr>
        <p:blipFill>
          <a:blip r:embed="rId2"/>
          <a:stretch>
            <a:fillRect/>
          </a:stretch>
        </p:blipFill>
        <p:spPr>
          <a:xfrm>
            <a:off x="1056860" y="1874520"/>
            <a:ext cx="2560320" cy="2560320"/>
          </a:xfrm>
          <a:prstGeom prst="rect">
            <a:avLst/>
          </a:prstGeom>
        </p:spPr>
      </p:pic>
    </p:spTree>
    <p:extLst>
      <p:ext uri="{BB962C8B-B14F-4D97-AF65-F5344CB8AC3E}">
        <p14:creationId xmlns:p14="http://schemas.microsoft.com/office/powerpoint/2010/main" val="20032997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5295053"/>
          </a:xfrm>
          <a:prstGeom prst="rect">
            <a:avLst/>
          </a:prstGeom>
          <a:solidFill>
            <a:srgbClr val="005A8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5A84"/>
              </a:solidFill>
            </a:endParaRPr>
          </a:p>
        </p:txBody>
      </p:sp>
      <p:sp>
        <p:nvSpPr>
          <p:cNvPr id="6" name="Rectangle 5"/>
          <p:cNvSpPr/>
          <p:nvPr/>
        </p:nvSpPr>
        <p:spPr>
          <a:xfrm>
            <a:off x="0" y="184172"/>
            <a:ext cx="9144001" cy="1460669"/>
          </a:xfrm>
          <a:prstGeom prst="rect">
            <a:avLst/>
          </a:prstGeom>
          <a:solidFill>
            <a:srgbClr val="6EC0B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Rectangle 1"/>
          <p:cNvSpPr>
            <a:spLocks noChangeArrowheads="1"/>
          </p:cNvSpPr>
          <p:nvPr/>
        </p:nvSpPr>
        <p:spPr bwMode="auto">
          <a:xfrm>
            <a:off x="4867834" y="371771"/>
            <a:ext cx="4100913" cy="1015663"/>
          </a:xfrm>
          <a:prstGeom prst="rect">
            <a:avLst/>
          </a:prstGeom>
          <a:solidFill>
            <a:srgbClr val="6EC0B7"/>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0" fontAlgn="base" hangingPunct="0">
              <a:spcAft>
                <a:spcPct val="0"/>
              </a:spcAft>
              <a:defRPr/>
            </a:pPr>
            <a:r>
              <a:rPr lang="en-US" altLang="en-US" sz="3200" b="1" dirty="0">
                <a:solidFill>
                  <a:schemeClr val="bg1"/>
                </a:solidFill>
                <a:latin typeface="Arial"/>
                <a:cs typeface="Arial"/>
              </a:rPr>
              <a:t>SERIES 3:</a:t>
            </a:r>
          </a:p>
          <a:p>
            <a:pPr algn="ctr" eaLnBrk="0" fontAlgn="base" hangingPunct="0">
              <a:spcAft>
                <a:spcPct val="0"/>
              </a:spcAft>
              <a:defRPr/>
            </a:pPr>
            <a:r>
              <a:rPr lang="en-US" altLang="en-US" sz="2800" b="1" dirty="0">
                <a:solidFill>
                  <a:schemeClr val="bg1"/>
                </a:solidFill>
                <a:latin typeface="Arial"/>
                <a:cs typeface="Arial"/>
              </a:rPr>
              <a:t>LEARNING SCHEDULE</a:t>
            </a:r>
          </a:p>
        </p:txBody>
      </p:sp>
      <p:sp>
        <p:nvSpPr>
          <p:cNvPr id="9" name="Rectangle: Rounded Corners 8"/>
          <p:cNvSpPr/>
          <p:nvPr/>
        </p:nvSpPr>
        <p:spPr>
          <a:xfrm>
            <a:off x="5408228" y="2867144"/>
            <a:ext cx="3195376" cy="1123712"/>
          </a:xfrm>
          <a:prstGeom prst="roundRect">
            <a:avLst/>
          </a:prstGeom>
          <a:solidFill>
            <a:srgbClr val="BB235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defTabSz="685800"/>
            <a:r>
              <a:rPr lang="en-US" sz="1200" b="1" dirty="0">
                <a:solidFill>
                  <a:prstClr val="white"/>
                </a:solidFill>
                <a:latin typeface="Arial" panose="020B0604020202020204" pitchFamily="34" charset="0"/>
                <a:cs typeface="Arial" panose="020B0604020202020204" pitchFamily="34" charset="0"/>
              </a:rPr>
              <a:t>Libraries Transforming Communities: </a:t>
            </a:r>
          </a:p>
          <a:p>
            <a:pPr algn="ctr" defTabSz="685800"/>
            <a:r>
              <a:rPr lang="en-US" sz="1200" b="1" dirty="0">
                <a:solidFill>
                  <a:prstClr val="white"/>
                </a:solidFill>
                <a:latin typeface="Arial" panose="020B0604020202020204" pitchFamily="34" charset="0"/>
                <a:cs typeface="Arial" panose="020B0604020202020204" pitchFamily="34" charset="0"/>
              </a:rPr>
              <a:t>Dialogue &amp; Deliberation for Small, Mid-sized, and/or Rural Libraries</a:t>
            </a:r>
          </a:p>
          <a:p>
            <a:pPr algn="ctr" defTabSz="685800"/>
            <a:r>
              <a:rPr lang="en-US" sz="1200" i="1" dirty="0">
                <a:solidFill>
                  <a:prstClr val="white"/>
                </a:solidFill>
                <a:latin typeface="Arial" panose="020B0604020202020204" pitchFamily="34" charset="0"/>
                <a:cs typeface="Arial" panose="020B0604020202020204" pitchFamily="34" charset="0"/>
              </a:rPr>
              <a:t>June 22, 2018</a:t>
            </a:r>
          </a:p>
          <a:p>
            <a:pPr algn="ctr" defTabSz="685800"/>
            <a:r>
              <a:rPr lang="en-US" sz="1200" i="1" u="sng" dirty="0">
                <a:solidFill>
                  <a:prstClr val="white"/>
                </a:solidFill>
                <a:latin typeface="Arial" panose="020B0604020202020204" pitchFamily="34" charset="0"/>
                <a:cs typeface="Arial" panose="020B0604020202020204" pitchFamily="34" charset="0"/>
              </a:rPr>
              <a:t>apply.ala.org/LTC2018/</a:t>
            </a:r>
          </a:p>
        </p:txBody>
      </p:sp>
      <p:pic>
        <p:nvPicPr>
          <p:cNvPr id="10" name="Picture 9"/>
          <p:cNvPicPr>
            <a:picLocks noChangeAspect="1"/>
          </p:cNvPicPr>
          <p:nvPr/>
        </p:nvPicPr>
        <p:blipFill>
          <a:blip r:embed="rId3"/>
          <a:stretch>
            <a:fillRect/>
          </a:stretch>
        </p:blipFill>
        <p:spPr>
          <a:xfrm>
            <a:off x="6320528" y="4111340"/>
            <a:ext cx="1354666" cy="1097280"/>
          </a:xfrm>
          <a:prstGeom prst="rect">
            <a:avLst/>
          </a:prstGeom>
        </p:spPr>
      </p:pic>
      <p:sp>
        <p:nvSpPr>
          <p:cNvPr id="2" name="Rectangle 1"/>
          <p:cNvSpPr/>
          <p:nvPr/>
        </p:nvSpPr>
        <p:spPr>
          <a:xfrm>
            <a:off x="220175" y="437603"/>
            <a:ext cx="4647658" cy="5436176"/>
          </a:xfrm>
          <a:prstGeom prst="rect">
            <a:avLst/>
          </a:prstGeom>
          <a:solidFill>
            <a:schemeClr val="bg1"/>
          </a:solidFill>
          <a:ln w="57150">
            <a:solidFill>
              <a:srgbClr val="005A8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Rectangle 12"/>
          <p:cNvSpPr/>
          <p:nvPr/>
        </p:nvSpPr>
        <p:spPr>
          <a:xfrm>
            <a:off x="497992" y="1259635"/>
            <a:ext cx="2590130" cy="1277273"/>
          </a:xfrm>
          <a:prstGeom prst="rect">
            <a:avLst/>
          </a:prstGeom>
          <a:solidFill>
            <a:srgbClr val="6EC0B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defTabSz="685800"/>
            <a:r>
              <a:rPr lang="en-US" sz="1300" b="1" dirty="0">
                <a:solidFill>
                  <a:prstClr val="white"/>
                </a:solidFill>
                <a:latin typeface="Arial" panose="020B0604020202020204" pitchFamily="34" charset="0"/>
                <a:cs typeface="Arial" panose="020B0604020202020204" pitchFamily="34" charset="0"/>
              </a:rPr>
              <a:t>Introduction to </a:t>
            </a:r>
          </a:p>
          <a:p>
            <a:pPr algn="ctr" defTabSz="685800"/>
            <a:r>
              <a:rPr lang="en-US" sz="1300" b="1" dirty="0">
                <a:solidFill>
                  <a:prstClr val="white"/>
                </a:solidFill>
                <a:latin typeface="Arial" panose="020B0604020202020204" pitchFamily="34" charset="0"/>
                <a:cs typeface="Arial" panose="020B0604020202020204" pitchFamily="34" charset="0"/>
              </a:rPr>
              <a:t>Dialogue &amp; Deliberation for Public Libraries Serving Small, Mid-sized and/or Rural Communities </a:t>
            </a:r>
          </a:p>
          <a:p>
            <a:pPr algn="ctr" defTabSz="685800"/>
            <a:r>
              <a:rPr lang="en-US" sz="1200" i="1" dirty="0">
                <a:solidFill>
                  <a:prstClr val="white"/>
                </a:solidFill>
                <a:latin typeface="Arial" panose="020B0604020202020204" pitchFamily="34" charset="0"/>
                <a:cs typeface="Arial" panose="020B0604020202020204" pitchFamily="34" charset="0"/>
              </a:rPr>
              <a:t>February 28, 2018</a:t>
            </a:r>
          </a:p>
        </p:txBody>
      </p:sp>
      <p:pic>
        <p:nvPicPr>
          <p:cNvPr id="14" name="Picture 13"/>
          <p:cNvPicPr>
            <a:picLocks noChangeAspect="1"/>
          </p:cNvPicPr>
          <p:nvPr/>
        </p:nvPicPr>
        <p:blipFill>
          <a:blip r:embed="rId4"/>
          <a:stretch>
            <a:fillRect/>
          </a:stretch>
        </p:blipFill>
        <p:spPr>
          <a:xfrm>
            <a:off x="497992" y="3173309"/>
            <a:ext cx="1808633" cy="457200"/>
          </a:xfrm>
          <a:prstGeom prst="rect">
            <a:avLst/>
          </a:prstGeom>
        </p:spPr>
      </p:pic>
      <p:sp>
        <p:nvSpPr>
          <p:cNvPr id="15" name="Rectangle 14"/>
          <p:cNvSpPr/>
          <p:nvPr/>
        </p:nvSpPr>
        <p:spPr>
          <a:xfrm>
            <a:off x="2595537" y="3155691"/>
            <a:ext cx="2103120" cy="477054"/>
          </a:xfrm>
          <a:prstGeom prst="rect">
            <a:avLst/>
          </a:prstGeom>
          <a:solidFill>
            <a:srgbClr val="6EC0B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indent="-114300" algn="ctr" defTabSz="685800"/>
            <a:r>
              <a:rPr lang="en-US" sz="1300" b="1" dirty="0">
                <a:solidFill>
                  <a:prstClr val="white"/>
                </a:solidFill>
                <a:latin typeface="Arial" panose="020B0604020202020204" pitchFamily="34" charset="0"/>
                <a:cs typeface="Arial" panose="020B0604020202020204" pitchFamily="34" charset="0"/>
              </a:rPr>
              <a:t>Future Search</a:t>
            </a:r>
          </a:p>
          <a:p>
            <a:pPr indent="-114300" algn="ctr" defTabSz="685800"/>
            <a:r>
              <a:rPr lang="en-US" sz="1200" i="1" dirty="0">
                <a:solidFill>
                  <a:prstClr val="white"/>
                </a:solidFill>
                <a:latin typeface="Arial" panose="020B0604020202020204" pitchFamily="34" charset="0"/>
                <a:cs typeface="Arial" panose="020B0604020202020204" pitchFamily="34" charset="0"/>
              </a:rPr>
              <a:t>April 25, 2018</a:t>
            </a:r>
          </a:p>
        </p:txBody>
      </p:sp>
      <p:sp>
        <p:nvSpPr>
          <p:cNvPr id="16" name="Rectangle 15"/>
          <p:cNvSpPr/>
          <p:nvPr/>
        </p:nvSpPr>
        <p:spPr>
          <a:xfrm>
            <a:off x="1286905" y="4316846"/>
            <a:ext cx="2468880" cy="477054"/>
          </a:xfrm>
          <a:prstGeom prst="rect">
            <a:avLst/>
          </a:prstGeom>
          <a:solidFill>
            <a:srgbClr val="6EC0B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defTabSz="685800"/>
            <a:r>
              <a:rPr lang="en-US" sz="1300" b="1" dirty="0">
                <a:solidFill>
                  <a:prstClr val="white"/>
                </a:solidFill>
                <a:latin typeface="Arial" panose="020B0604020202020204" pitchFamily="34" charset="0"/>
                <a:cs typeface="Arial" panose="020B0604020202020204" pitchFamily="34" charset="0"/>
              </a:rPr>
              <a:t>Conversation Café</a:t>
            </a:r>
          </a:p>
          <a:p>
            <a:pPr algn="ctr" defTabSz="685800"/>
            <a:r>
              <a:rPr lang="en-US" sz="1200" i="1" dirty="0">
                <a:solidFill>
                  <a:prstClr val="white"/>
                </a:solidFill>
                <a:latin typeface="Arial" panose="020B0604020202020204" pitchFamily="34" charset="0"/>
                <a:cs typeface="Arial" panose="020B0604020202020204" pitchFamily="34" charset="0"/>
              </a:rPr>
              <a:t>May 23, 2018</a:t>
            </a:r>
          </a:p>
        </p:txBody>
      </p:sp>
      <p:pic>
        <p:nvPicPr>
          <p:cNvPr id="17" name="Picture 16"/>
          <p:cNvPicPr>
            <a:picLocks noChangeAspect="1"/>
          </p:cNvPicPr>
          <p:nvPr/>
        </p:nvPicPr>
        <p:blipFill>
          <a:blip r:embed="rId5"/>
          <a:stretch>
            <a:fillRect/>
          </a:stretch>
        </p:blipFill>
        <p:spPr>
          <a:xfrm>
            <a:off x="1765642" y="4994524"/>
            <a:ext cx="1511405" cy="731520"/>
          </a:xfrm>
          <a:prstGeom prst="rect">
            <a:avLst/>
          </a:prstGeom>
        </p:spPr>
      </p:pic>
      <p:pic>
        <p:nvPicPr>
          <p:cNvPr id="18" name="Picture 17"/>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308297" y="1541204"/>
            <a:ext cx="1247241" cy="731520"/>
          </a:xfrm>
          <a:prstGeom prst="rect">
            <a:avLst/>
          </a:prstGeom>
        </p:spPr>
      </p:pic>
      <p:sp>
        <p:nvSpPr>
          <p:cNvPr id="19" name="Rectangle 18"/>
          <p:cNvSpPr/>
          <p:nvPr/>
        </p:nvSpPr>
        <p:spPr>
          <a:xfrm>
            <a:off x="204393" y="471922"/>
            <a:ext cx="4663440" cy="400110"/>
          </a:xfrm>
          <a:prstGeom prst="rect">
            <a:avLst/>
          </a:prstGeom>
          <a:solidFill>
            <a:srgbClr val="005A8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defTabSz="685800"/>
            <a:r>
              <a:rPr lang="en-US" sz="2000" b="1" dirty="0">
                <a:solidFill>
                  <a:prstClr val="white"/>
                </a:solidFill>
                <a:latin typeface="Arial" panose="020B0604020202020204" pitchFamily="34" charset="0"/>
                <a:cs typeface="Arial" panose="020B0604020202020204" pitchFamily="34" charset="0"/>
              </a:rPr>
              <a:t>ONLINE LEARNING</a:t>
            </a:r>
            <a:endParaRPr lang="en-US" sz="2000" dirty="0">
              <a:solidFill>
                <a:prstClr val="white"/>
              </a:solidFill>
              <a:latin typeface="Arial" panose="020B0604020202020204" pitchFamily="34" charset="0"/>
              <a:cs typeface="Arial" panose="020B0604020202020204" pitchFamily="34" charset="0"/>
            </a:endParaRPr>
          </a:p>
        </p:txBody>
      </p:sp>
      <p:cxnSp>
        <p:nvCxnSpPr>
          <p:cNvPr id="22" name="Connector: Elbow 21"/>
          <p:cNvCxnSpPr>
            <a:cxnSpLocks/>
            <a:stCxn id="19" idx="2"/>
            <a:endCxn id="13" idx="0"/>
          </p:cNvCxnSpPr>
          <p:nvPr/>
        </p:nvCxnSpPr>
        <p:spPr>
          <a:xfrm rot="5400000">
            <a:off x="1970784" y="694305"/>
            <a:ext cx="387603" cy="743056"/>
          </a:xfrm>
          <a:prstGeom prst="bentConnector3">
            <a:avLst/>
          </a:prstGeom>
          <a:ln w="19050">
            <a:solidFill>
              <a:srgbClr val="005A84"/>
            </a:solidFill>
            <a:tailEnd type="triangle"/>
          </a:ln>
        </p:spPr>
        <p:style>
          <a:lnRef idx="2">
            <a:schemeClr val="accent1"/>
          </a:lnRef>
          <a:fillRef idx="0">
            <a:schemeClr val="accent1"/>
          </a:fillRef>
          <a:effectRef idx="1">
            <a:schemeClr val="accent1"/>
          </a:effectRef>
          <a:fontRef idx="minor">
            <a:schemeClr val="tx1"/>
          </a:fontRef>
        </p:style>
      </p:cxnSp>
      <p:cxnSp>
        <p:nvCxnSpPr>
          <p:cNvPr id="24" name="Connector: Elbow 23"/>
          <p:cNvCxnSpPr>
            <a:cxnSpLocks/>
            <a:stCxn id="13" idx="2"/>
            <a:endCxn id="15" idx="0"/>
          </p:cNvCxnSpPr>
          <p:nvPr/>
        </p:nvCxnSpPr>
        <p:spPr>
          <a:xfrm rot="16200000" flipH="1">
            <a:off x="2410686" y="1919279"/>
            <a:ext cx="618783" cy="1854040"/>
          </a:xfrm>
          <a:prstGeom prst="bentConnector3">
            <a:avLst/>
          </a:prstGeom>
          <a:ln w="28575">
            <a:solidFill>
              <a:srgbClr val="005A84"/>
            </a:solidFill>
            <a:tailEnd type="triangle"/>
          </a:ln>
        </p:spPr>
        <p:style>
          <a:lnRef idx="2">
            <a:schemeClr val="accent1"/>
          </a:lnRef>
          <a:fillRef idx="0">
            <a:schemeClr val="accent1"/>
          </a:fillRef>
          <a:effectRef idx="1">
            <a:schemeClr val="accent1"/>
          </a:effectRef>
          <a:fontRef idx="minor">
            <a:schemeClr val="tx1"/>
          </a:fontRef>
        </p:style>
      </p:cxnSp>
      <p:cxnSp>
        <p:nvCxnSpPr>
          <p:cNvPr id="26" name="Connector: Elbow 25"/>
          <p:cNvCxnSpPr>
            <a:stCxn id="15" idx="2"/>
            <a:endCxn id="16" idx="0"/>
          </p:cNvCxnSpPr>
          <p:nvPr/>
        </p:nvCxnSpPr>
        <p:spPr>
          <a:xfrm rot="5400000">
            <a:off x="2742171" y="3411919"/>
            <a:ext cx="684101" cy="1125752"/>
          </a:xfrm>
          <a:prstGeom prst="bentConnector3">
            <a:avLst/>
          </a:prstGeom>
          <a:ln w="38100">
            <a:solidFill>
              <a:srgbClr val="005A84"/>
            </a:solidFill>
            <a:tailEnd type="triangle"/>
          </a:ln>
        </p:spPr>
        <p:style>
          <a:lnRef idx="2">
            <a:schemeClr val="accent1"/>
          </a:lnRef>
          <a:fillRef idx="0">
            <a:schemeClr val="accent1"/>
          </a:fillRef>
          <a:effectRef idx="1">
            <a:schemeClr val="accent1"/>
          </a:effectRef>
          <a:fontRef idx="minor">
            <a:schemeClr val="tx1"/>
          </a:fontRef>
        </p:style>
      </p:cxnSp>
      <p:sp>
        <p:nvSpPr>
          <p:cNvPr id="33" name="Rectangle 32"/>
          <p:cNvSpPr/>
          <p:nvPr/>
        </p:nvSpPr>
        <p:spPr>
          <a:xfrm>
            <a:off x="5088008" y="1775302"/>
            <a:ext cx="3819706" cy="1015663"/>
          </a:xfrm>
          <a:prstGeom prst="rect">
            <a:avLst/>
          </a:prstGeom>
        </p:spPr>
        <p:txBody>
          <a:bodyPr wrap="square">
            <a:spAutoFit/>
          </a:bodyPr>
          <a:lstStyle/>
          <a:p>
            <a:pPr algn="ctr" defTabSz="685800"/>
            <a:r>
              <a:rPr lang="en-US" sz="2000" b="1" dirty="0">
                <a:solidFill>
                  <a:srgbClr val="6EC0B7"/>
                </a:solidFill>
                <a:latin typeface="Arial" panose="020B0604020202020204" pitchFamily="34" charset="0"/>
                <a:cs typeface="Arial" panose="020B0604020202020204" pitchFamily="34" charset="0"/>
              </a:rPr>
              <a:t>REGISTER NOW! </a:t>
            </a:r>
          </a:p>
          <a:p>
            <a:pPr algn="ctr" defTabSz="685800"/>
            <a:r>
              <a:rPr lang="en-US" sz="2000" b="1" dirty="0">
                <a:solidFill>
                  <a:srgbClr val="6EC0B7"/>
                </a:solidFill>
                <a:latin typeface="Arial" panose="020B0604020202020204" pitchFamily="34" charset="0"/>
                <a:cs typeface="Arial" panose="020B0604020202020204" pitchFamily="34" charset="0"/>
              </a:rPr>
              <a:t>IN-PERSON TRAINING WORKSHOP</a:t>
            </a:r>
            <a:endParaRPr lang="en-US" sz="2000" dirty="0">
              <a:solidFill>
                <a:srgbClr val="6EC0B7"/>
              </a:solidFill>
              <a:latin typeface="Arial" panose="020B0604020202020204" pitchFamily="34" charset="0"/>
              <a:cs typeface="Arial" panose="020B0604020202020204" pitchFamily="34" charset="0"/>
            </a:endParaRPr>
          </a:p>
        </p:txBody>
      </p:sp>
      <p:cxnSp>
        <p:nvCxnSpPr>
          <p:cNvPr id="11" name="Straight Connector 10"/>
          <p:cNvCxnSpPr/>
          <p:nvPr/>
        </p:nvCxnSpPr>
        <p:spPr>
          <a:xfrm flipH="1">
            <a:off x="4867833" y="3953594"/>
            <a:ext cx="556177" cy="0"/>
          </a:xfrm>
          <a:prstGeom prst="line">
            <a:avLst/>
          </a:prstGeom>
          <a:ln w="28575" cap="flat" cmpd="sng" algn="ctr">
            <a:solidFill>
              <a:srgbClr val="6EC0B7"/>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23405721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2"/>
          <p:cNvSpPr txBox="1">
            <a:spLocks/>
          </p:cNvSpPr>
          <p:nvPr/>
        </p:nvSpPr>
        <p:spPr>
          <a:xfrm>
            <a:off x="342900" y="3143495"/>
            <a:ext cx="8393113" cy="1143000"/>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j-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j-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j-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j-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j-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5400" b="1" dirty="0">
                <a:solidFill>
                  <a:schemeClr val="bg1"/>
                </a:solidFill>
              </a:rPr>
              <a:t>Questions?</a:t>
            </a:r>
            <a:endParaRPr lang="en-US" sz="3300" u="sng" dirty="0">
              <a:solidFill>
                <a:srgbClr val="6EC0B7"/>
              </a:solidFill>
            </a:endParaRPr>
          </a:p>
        </p:txBody>
      </p:sp>
    </p:spTree>
    <p:extLst>
      <p:ext uri="{BB962C8B-B14F-4D97-AF65-F5344CB8AC3E}">
        <p14:creationId xmlns:p14="http://schemas.microsoft.com/office/powerpoint/2010/main" val="26322769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3019425"/>
            <a:ext cx="9144000" cy="1143000"/>
          </a:xfrm>
        </p:spPr>
        <p:txBody>
          <a:bodyPr>
            <a:noAutofit/>
          </a:bodyPr>
          <a:lstStyle/>
          <a:p>
            <a:r>
              <a:rPr lang="en-US" sz="5400" b="1" dirty="0">
                <a:solidFill>
                  <a:schemeClr val="bg1"/>
                </a:solidFill>
              </a:rPr>
              <a:t>THANK YOU!</a:t>
            </a:r>
          </a:p>
        </p:txBody>
      </p:sp>
      <p:sp>
        <p:nvSpPr>
          <p:cNvPr id="3" name="Rectangle 2"/>
          <p:cNvSpPr/>
          <p:nvPr/>
        </p:nvSpPr>
        <p:spPr>
          <a:xfrm>
            <a:off x="4997116" y="5839326"/>
            <a:ext cx="3739272" cy="79408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B020DA37-6D10-45D0-B76F-3120C6BB98D7}"/>
              </a:ext>
            </a:extLst>
          </p:cNvPr>
          <p:cNvPicPr>
            <a:picLocks noChangeAspect="1"/>
          </p:cNvPicPr>
          <p:nvPr/>
        </p:nvPicPr>
        <p:blipFill>
          <a:blip r:embed="rId3"/>
          <a:stretch>
            <a:fillRect/>
          </a:stretch>
        </p:blipFill>
        <p:spPr>
          <a:xfrm>
            <a:off x="7902968" y="6076348"/>
            <a:ext cx="1050483" cy="411480"/>
          </a:xfrm>
          <a:prstGeom prst="rect">
            <a:avLst/>
          </a:prstGeom>
        </p:spPr>
      </p:pic>
      <p:pic>
        <p:nvPicPr>
          <p:cNvPr id="10" name="Picture 9" descr="A close up of a sign&#10;&#10;Description generated with very high confidence">
            <a:extLst>
              <a:ext uri="{FF2B5EF4-FFF2-40B4-BE49-F238E27FC236}">
                <a16:creationId xmlns:a16="http://schemas.microsoft.com/office/drawing/2014/main" id="{509439D4-2F08-49D9-BB57-A0E2285C7EB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340390" y="6099208"/>
            <a:ext cx="1358703" cy="365760"/>
          </a:xfrm>
          <a:prstGeom prst="rect">
            <a:avLst/>
          </a:prstGeom>
        </p:spPr>
      </p:pic>
      <p:pic>
        <p:nvPicPr>
          <p:cNvPr id="12" name="Picture 11">
            <a:extLst>
              <a:ext uri="{FF2B5EF4-FFF2-40B4-BE49-F238E27FC236}">
                <a16:creationId xmlns:a16="http://schemas.microsoft.com/office/drawing/2014/main" id="{DA919363-7B49-4011-9E94-6D689D2A727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463166" y="6103662"/>
            <a:ext cx="1673351" cy="365760"/>
          </a:xfrm>
          <a:prstGeom prst="rect">
            <a:avLst/>
          </a:prstGeom>
        </p:spPr>
      </p:pic>
      <p:sp>
        <p:nvSpPr>
          <p:cNvPr id="7" name="Content Placeholder 2">
            <a:extLst>
              <a:ext uri="{FF2B5EF4-FFF2-40B4-BE49-F238E27FC236}">
                <a16:creationId xmlns:a16="http://schemas.microsoft.com/office/drawing/2014/main" id="{CB2A3756-EF32-410A-96BF-94048F57A5B8}"/>
              </a:ext>
            </a:extLst>
          </p:cNvPr>
          <p:cNvSpPr txBox="1">
            <a:spLocks/>
          </p:cNvSpPr>
          <p:nvPr/>
        </p:nvSpPr>
        <p:spPr>
          <a:xfrm>
            <a:off x="715791" y="4853542"/>
            <a:ext cx="2838978" cy="143827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Aft>
                <a:spcPts val="600"/>
              </a:spcAft>
              <a:buClr>
                <a:srgbClr val="FF0000"/>
              </a:buClr>
              <a:buSzPct val="100000"/>
            </a:pPr>
            <a:r>
              <a:rPr lang="en-US" sz="1600" b="1" dirty="0">
                <a:solidFill>
                  <a:schemeClr val="bg1"/>
                </a:solidFill>
                <a:latin typeface="Arial" panose="020B0604020202020204" pitchFamily="34" charset="0"/>
                <a:cs typeface="Arial" panose="020B0604020202020204" pitchFamily="34" charset="0"/>
              </a:rPr>
              <a:t>Ellen Knutson</a:t>
            </a:r>
          </a:p>
          <a:p>
            <a:pPr>
              <a:lnSpc>
                <a:spcPct val="100000"/>
              </a:lnSpc>
              <a:spcBef>
                <a:spcPts val="0"/>
              </a:spcBef>
              <a:buClr>
                <a:srgbClr val="FF0000"/>
              </a:buClr>
              <a:buSzPct val="100000"/>
            </a:pPr>
            <a:r>
              <a:rPr lang="en-US" sz="1400" dirty="0" err="1">
                <a:solidFill>
                  <a:schemeClr val="bg1"/>
                </a:solidFill>
                <a:latin typeface="Arial" panose="020B0604020202020204" pitchFamily="34" charset="0"/>
                <a:cs typeface="Arial" panose="020B0604020202020204" pitchFamily="34" charset="0"/>
              </a:rPr>
              <a:t>ellen.knutson@gmail.com</a:t>
            </a:r>
            <a:endParaRPr lang="en-US" sz="1400" dirty="0">
              <a:solidFill>
                <a:schemeClr val="bg1"/>
              </a:solidFill>
              <a:latin typeface="Arial" panose="020B0604020202020204" pitchFamily="34" charset="0"/>
              <a:cs typeface="Arial" panose="020B0604020202020204" pitchFamily="34" charset="0"/>
            </a:endParaRPr>
          </a:p>
        </p:txBody>
      </p:sp>
      <p:sp>
        <p:nvSpPr>
          <p:cNvPr id="8" name="Content Placeholder 2">
            <a:extLst>
              <a:ext uri="{FF2B5EF4-FFF2-40B4-BE49-F238E27FC236}">
                <a16:creationId xmlns:a16="http://schemas.microsoft.com/office/drawing/2014/main" id="{7FE3DFE1-DAFD-4F90-8EA5-05D8D1F805D9}"/>
              </a:ext>
            </a:extLst>
          </p:cNvPr>
          <p:cNvSpPr txBox="1">
            <a:spLocks/>
          </p:cNvSpPr>
          <p:nvPr/>
        </p:nvSpPr>
        <p:spPr>
          <a:xfrm>
            <a:off x="5589231" y="4853542"/>
            <a:ext cx="2838978" cy="79408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Aft>
                <a:spcPts val="600"/>
              </a:spcAft>
              <a:buClr>
                <a:srgbClr val="FF0000"/>
              </a:buClr>
              <a:buSzPct val="100000"/>
            </a:pPr>
            <a:r>
              <a:rPr lang="en-US" sz="1600" b="1" dirty="0">
                <a:solidFill>
                  <a:schemeClr val="bg1"/>
                </a:solidFill>
                <a:latin typeface="Arial" panose="020B0604020202020204" pitchFamily="34" charset="0"/>
                <a:cs typeface="Arial" panose="020B0604020202020204" pitchFamily="34" charset="0"/>
              </a:rPr>
              <a:t>Martín </a:t>
            </a:r>
            <a:r>
              <a:rPr lang="en-US" sz="1600" b="1" dirty="0" err="1">
                <a:solidFill>
                  <a:schemeClr val="bg1"/>
                </a:solidFill>
                <a:latin typeface="Arial" panose="020B0604020202020204" pitchFamily="34" charset="0"/>
                <a:cs typeface="Arial" panose="020B0604020202020204" pitchFamily="34" charset="0"/>
              </a:rPr>
              <a:t>Carcasson</a:t>
            </a:r>
            <a:endParaRPr lang="en-US" sz="1600" b="1" dirty="0">
              <a:solidFill>
                <a:schemeClr val="bg1"/>
              </a:solidFill>
              <a:latin typeface="Arial" panose="020B0604020202020204" pitchFamily="34" charset="0"/>
              <a:cs typeface="Arial" panose="020B0604020202020204" pitchFamily="34" charset="0"/>
            </a:endParaRPr>
          </a:p>
          <a:p>
            <a:pPr>
              <a:lnSpc>
                <a:spcPct val="100000"/>
              </a:lnSpc>
              <a:spcBef>
                <a:spcPts val="0"/>
              </a:spcBef>
              <a:buClr>
                <a:srgbClr val="FF0000"/>
              </a:buClr>
              <a:buSzPct val="100000"/>
            </a:pPr>
            <a:r>
              <a:rPr lang="en-US" sz="1400" dirty="0">
                <a:solidFill>
                  <a:schemeClr val="bg1"/>
                </a:solidFill>
                <a:latin typeface="Arial" panose="020B0604020202020204" pitchFamily="34" charset="0"/>
                <a:cs typeface="Arial" panose="020B0604020202020204" pitchFamily="34" charset="0"/>
              </a:rPr>
              <a:t>Martin.Carcasson@colostate.edu</a:t>
            </a:r>
          </a:p>
        </p:txBody>
      </p:sp>
      <p:sp>
        <p:nvSpPr>
          <p:cNvPr id="11" name="Content Placeholder 2">
            <a:extLst>
              <a:ext uri="{FF2B5EF4-FFF2-40B4-BE49-F238E27FC236}">
                <a16:creationId xmlns:a16="http://schemas.microsoft.com/office/drawing/2014/main" id="{2E31DFD2-DFE6-424C-9668-AF286AF3CBBF}"/>
              </a:ext>
            </a:extLst>
          </p:cNvPr>
          <p:cNvSpPr txBox="1">
            <a:spLocks/>
          </p:cNvSpPr>
          <p:nvPr/>
        </p:nvSpPr>
        <p:spPr>
          <a:xfrm>
            <a:off x="3003491" y="4045759"/>
            <a:ext cx="3128315" cy="110566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buClr>
                <a:srgbClr val="FF0000"/>
              </a:buClr>
              <a:buSzPct val="100000"/>
            </a:pPr>
            <a:r>
              <a:rPr lang="en-US" sz="1600" b="1" dirty="0">
                <a:solidFill>
                  <a:schemeClr val="bg1"/>
                </a:solidFill>
                <a:latin typeface="Arial" panose="020B0604020202020204" pitchFamily="34" charset="0"/>
                <a:cs typeface="Arial" panose="020B0604020202020204" pitchFamily="34" charset="0"/>
              </a:rPr>
              <a:t>ALA’s Public Programs Office</a:t>
            </a:r>
          </a:p>
          <a:p>
            <a:pPr>
              <a:buClr>
                <a:srgbClr val="FF0000"/>
              </a:buClr>
              <a:buSzPct val="100000"/>
            </a:pPr>
            <a:r>
              <a:rPr lang="en-US" sz="1400" dirty="0">
                <a:solidFill>
                  <a:schemeClr val="bg1"/>
                </a:solidFill>
                <a:latin typeface="Arial" panose="020B0604020202020204" pitchFamily="34" charset="0"/>
                <a:cs typeface="Arial" panose="020B0604020202020204" pitchFamily="34" charset="0"/>
              </a:rPr>
              <a:t>publicprograms@ala.org</a:t>
            </a:r>
          </a:p>
        </p:txBody>
      </p:sp>
    </p:spTree>
    <p:extLst>
      <p:ext uri="{BB962C8B-B14F-4D97-AF65-F5344CB8AC3E}">
        <p14:creationId xmlns:p14="http://schemas.microsoft.com/office/powerpoint/2010/main" val="1358860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LTC PPT Template - Dark Blue" id="{C41838AE-F8EF-4559-A6B1-613A4BB01EB7}" vid="{A609C46E-D81D-492F-B65B-592C1A3685D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LTC PPT Template - Dark Blue</Template>
  <TotalTime>60</TotalTime>
  <Words>366</Words>
  <Application>Microsoft Office PowerPoint</Application>
  <PresentationFormat>On-screen Show (4:3)</PresentationFormat>
  <Paragraphs>77</Paragraphs>
  <Slides>9</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MS Mincho</vt: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Samantha Oakley</dc:creator>
  <cp:lastModifiedBy>Samantha Oakley</cp:lastModifiedBy>
  <cp:revision>9</cp:revision>
  <dcterms:created xsi:type="dcterms:W3CDTF">2017-12-07T20:54:24Z</dcterms:created>
  <dcterms:modified xsi:type="dcterms:W3CDTF">2018-02-06T21:41:41Z</dcterms:modified>
</cp:coreProperties>
</file>