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200"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61041B-A7B0-4170-AC67-0AE21D53886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A8B4CB37-F6A1-4DD2-B02B-B11BDBAA83D2}">
      <dgm:prSet phldrT="[Text]"/>
      <dgm:spPr/>
      <dgm:t>
        <a:bodyPr/>
        <a:lstStyle/>
        <a:p>
          <a:r>
            <a:rPr lang="en-US" dirty="0" smtClean="0"/>
            <a:t>Delivery</a:t>
          </a:r>
          <a:endParaRPr lang="en-US" dirty="0"/>
        </a:p>
      </dgm:t>
    </dgm:pt>
    <dgm:pt modelId="{BD8F78EB-D02D-4393-A357-521241323945}" type="parTrans" cxnId="{1F922F73-359C-4EFE-ACEC-93195C6E872B}">
      <dgm:prSet/>
      <dgm:spPr/>
      <dgm:t>
        <a:bodyPr/>
        <a:lstStyle/>
        <a:p>
          <a:endParaRPr lang="en-US"/>
        </a:p>
      </dgm:t>
    </dgm:pt>
    <dgm:pt modelId="{05E8A7BC-C452-4E36-BA97-1BD12E31A4CA}" type="sibTrans" cxnId="{1F922F73-359C-4EFE-ACEC-93195C6E872B}">
      <dgm:prSet/>
      <dgm:spPr/>
      <dgm:t>
        <a:bodyPr/>
        <a:lstStyle/>
        <a:p>
          <a:endParaRPr lang="en-US"/>
        </a:p>
      </dgm:t>
    </dgm:pt>
    <dgm:pt modelId="{E960C180-1507-4587-868A-7F49F0D5FAD6}">
      <dgm:prSet phldrT="[Text]"/>
      <dgm:spPr/>
      <dgm:t>
        <a:bodyPr/>
        <a:lstStyle/>
        <a:p>
          <a:r>
            <a:rPr lang="en-US" dirty="0" smtClean="0"/>
            <a:t>Discovery</a:t>
          </a:r>
          <a:endParaRPr lang="en-US" dirty="0"/>
        </a:p>
      </dgm:t>
    </dgm:pt>
    <dgm:pt modelId="{3B7F2726-2866-4467-AB65-ACDC266DBB40}" type="parTrans" cxnId="{7BBC6D45-8E43-4855-89A6-BA8638A7331B}">
      <dgm:prSet/>
      <dgm:spPr/>
      <dgm:t>
        <a:bodyPr/>
        <a:lstStyle/>
        <a:p>
          <a:endParaRPr lang="en-US"/>
        </a:p>
      </dgm:t>
    </dgm:pt>
    <dgm:pt modelId="{3803BA29-1DA3-4267-99EF-E243FE49208C}" type="sibTrans" cxnId="{7BBC6D45-8E43-4855-89A6-BA8638A7331B}">
      <dgm:prSet/>
      <dgm:spPr/>
      <dgm:t>
        <a:bodyPr/>
        <a:lstStyle/>
        <a:p>
          <a:endParaRPr lang="en-US"/>
        </a:p>
      </dgm:t>
    </dgm:pt>
    <dgm:pt modelId="{F5EBEA52-07E9-4CE0-A415-CD17CD927EDF}" type="pres">
      <dgm:prSet presAssocID="{3561041B-A7B0-4170-AC67-0AE21D538861}" presName="cycle" presStyleCnt="0">
        <dgm:presLayoutVars>
          <dgm:dir/>
          <dgm:resizeHandles val="exact"/>
        </dgm:presLayoutVars>
      </dgm:prSet>
      <dgm:spPr/>
      <dgm:t>
        <a:bodyPr/>
        <a:lstStyle/>
        <a:p>
          <a:endParaRPr lang="en-US"/>
        </a:p>
      </dgm:t>
    </dgm:pt>
    <dgm:pt modelId="{9484B8B3-9FD3-4097-AA32-4B1EC64CD414}" type="pres">
      <dgm:prSet presAssocID="{A8B4CB37-F6A1-4DD2-B02B-B11BDBAA83D2}" presName="dummy" presStyleCnt="0"/>
      <dgm:spPr/>
    </dgm:pt>
    <dgm:pt modelId="{A259F8C0-3C0F-4469-A61A-14057DA502E9}" type="pres">
      <dgm:prSet presAssocID="{A8B4CB37-F6A1-4DD2-B02B-B11BDBAA83D2}" presName="node" presStyleLbl="revTx" presStyleIdx="0" presStyleCnt="2">
        <dgm:presLayoutVars>
          <dgm:bulletEnabled val="1"/>
        </dgm:presLayoutVars>
      </dgm:prSet>
      <dgm:spPr/>
      <dgm:t>
        <a:bodyPr/>
        <a:lstStyle/>
        <a:p>
          <a:endParaRPr lang="en-US"/>
        </a:p>
      </dgm:t>
    </dgm:pt>
    <dgm:pt modelId="{613872B2-63CD-40F8-BD98-A0055381D29C}" type="pres">
      <dgm:prSet presAssocID="{05E8A7BC-C452-4E36-BA97-1BD12E31A4CA}" presName="sibTrans" presStyleLbl="node1" presStyleIdx="0" presStyleCnt="2"/>
      <dgm:spPr/>
      <dgm:t>
        <a:bodyPr/>
        <a:lstStyle/>
        <a:p>
          <a:endParaRPr lang="en-US"/>
        </a:p>
      </dgm:t>
    </dgm:pt>
    <dgm:pt modelId="{BC822A22-579C-466D-9EC7-EC0837035C98}" type="pres">
      <dgm:prSet presAssocID="{E960C180-1507-4587-868A-7F49F0D5FAD6}" presName="dummy" presStyleCnt="0"/>
      <dgm:spPr/>
    </dgm:pt>
    <dgm:pt modelId="{EE402D1A-5FC4-4E07-9DD2-E58D0D8647D4}" type="pres">
      <dgm:prSet presAssocID="{E960C180-1507-4587-868A-7F49F0D5FAD6}" presName="node" presStyleLbl="revTx" presStyleIdx="1" presStyleCnt="2">
        <dgm:presLayoutVars>
          <dgm:bulletEnabled val="1"/>
        </dgm:presLayoutVars>
      </dgm:prSet>
      <dgm:spPr/>
      <dgm:t>
        <a:bodyPr/>
        <a:lstStyle/>
        <a:p>
          <a:endParaRPr lang="en-US"/>
        </a:p>
      </dgm:t>
    </dgm:pt>
    <dgm:pt modelId="{53E910C5-DDA6-4F40-94A6-8758A357A677}" type="pres">
      <dgm:prSet presAssocID="{3803BA29-1DA3-4267-99EF-E243FE49208C}" presName="sibTrans" presStyleLbl="node1" presStyleIdx="1" presStyleCnt="2"/>
      <dgm:spPr/>
      <dgm:t>
        <a:bodyPr/>
        <a:lstStyle/>
        <a:p>
          <a:endParaRPr lang="en-US"/>
        </a:p>
      </dgm:t>
    </dgm:pt>
  </dgm:ptLst>
  <dgm:cxnLst>
    <dgm:cxn modelId="{7BBC6D45-8E43-4855-89A6-BA8638A7331B}" srcId="{3561041B-A7B0-4170-AC67-0AE21D538861}" destId="{E960C180-1507-4587-868A-7F49F0D5FAD6}" srcOrd="1" destOrd="0" parTransId="{3B7F2726-2866-4467-AB65-ACDC266DBB40}" sibTransId="{3803BA29-1DA3-4267-99EF-E243FE49208C}"/>
    <dgm:cxn modelId="{CB4B003B-86A5-4008-9E4F-F392FFC9D2EB}" type="presOf" srcId="{E960C180-1507-4587-868A-7F49F0D5FAD6}" destId="{EE402D1A-5FC4-4E07-9DD2-E58D0D8647D4}" srcOrd="0" destOrd="0" presId="urn:microsoft.com/office/officeart/2005/8/layout/cycle1"/>
    <dgm:cxn modelId="{3B2C763B-0D0B-4386-8BAA-F77E9E91BEAD}" type="presOf" srcId="{A8B4CB37-F6A1-4DD2-B02B-B11BDBAA83D2}" destId="{A259F8C0-3C0F-4469-A61A-14057DA502E9}" srcOrd="0" destOrd="0" presId="urn:microsoft.com/office/officeart/2005/8/layout/cycle1"/>
    <dgm:cxn modelId="{A4FFC12E-B058-4A18-A104-E3AF01EDFCF1}" type="presOf" srcId="{3803BA29-1DA3-4267-99EF-E243FE49208C}" destId="{53E910C5-DDA6-4F40-94A6-8758A357A677}" srcOrd="0" destOrd="0" presId="urn:microsoft.com/office/officeart/2005/8/layout/cycle1"/>
    <dgm:cxn modelId="{D23D085E-2E71-4049-BC1E-527496DCABC5}" type="presOf" srcId="{05E8A7BC-C452-4E36-BA97-1BD12E31A4CA}" destId="{613872B2-63CD-40F8-BD98-A0055381D29C}" srcOrd="0" destOrd="0" presId="urn:microsoft.com/office/officeart/2005/8/layout/cycle1"/>
    <dgm:cxn modelId="{1F922F73-359C-4EFE-ACEC-93195C6E872B}" srcId="{3561041B-A7B0-4170-AC67-0AE21D538861}" destId="{A8B4CB37-F6A1-4DD2-B02B-B11BDBAA83D2}" srcOrd="0" destOrd="0" parTransId="{BD8F78EB-D02D-4393-A357-521241323945}" sibTransId="{05E8A7BC-C452-4E36-BA97-1BD12E31A4CA}"/>
    <dgm:cxn modelId="{4AF2B7C3-84B9-4290-9C94-34B8CF15C813}" type="presOf" srcId="{3561041B-A7B0-4170-AC67-0AE21D538861}" destId="{F5EBEA52-07E9-4CE0-A415-CD17CD927EDF}" srcOrd="0" destOrd="0" presId="urn:microsoft.com/office/officeart/2005/8/layout/cycle1"/>
    <dgm:cxn modelId="{A2C91BB4-FCFD-42D7-9AE3-92F5828D5754}" type="presParOf" srcId="{F5EBEA52-07E9-4CE0-A415-CD17CD927EDF}" destId="{9484B8B3-9FD3-4097-AA32-4B1EC64CD414}" srcOrd="0" destOrd="0" presId="urn:microsoft.com/office/officeart/2005/8/layout/cycle1"/>
    <dgm:cxn modelId="{B5550399-6AC1-45B7-A025-C56AFF382E73}" type="presParOf" srcId="{F5EBEA52-07E9-4CE0-A415-CD17CD927EDF}" destId="{A259F8C0-3C0F-4469-A61A-14057DA502E9}" srcOrd="1" destOrd="0" presId="urn:microsoft.com/office/officeart/2005/8/layout/cycle1"/>
    <dgm:cxn modelId="{C66A8295-BFEB-49B5-A293-9852974BE269}" type="presParOf" srcId="{F5EBEA52-07E9-4CE0-A415-CD17CD927EDF}" destId="{613872B2-63CD-40F8-BD98-A0055381D29C}" srcOrd="2" destOrd="0" presId="urn:microsoft.com/office/officeart/2005/8/layout/cycle1"/>
    <dgm:cxn modelId="{4E2284F0-03B5-4236-8705-BE338E4D02D1}" type="presParOf" srcId="{F5EBEA52-07E9-4CE0-A415-CD17CD927EDF}" destId="{BC822A22-579C-466D-9EC7-EC0837035C98}" srcOrd="3" destOrd="0" presId="urn:microsoft.com/office/officeart/2005/8/layout/cycle1"/>
    <dgm:cxn modelId="{7CCF87B4-7286-4737-978A-92C17671ED71}" type="presParOf" srcId="{F5EBEA52-07E9-4CE0-A415-CD17CD927EDF}" destId="{EE402D1A-5FC4-4E07-9DD2-E58D0D8647D4}" srcOrd="4" destOrd="0" presId="urn:microsoft.com/office/officeart/2005/8/layout/cycle1"/>
    <dgm:cxn modelId="{DB33A4FD-B63C-4B62-90B4-9E3B05E4E697}" type="presParOf" srcId="{F5EBEA52-07E9-4CE0-A415-CD17CD927EDF}" destId="{53E910C5-DDA6-4F40-94A6-8758A357A677}" srcOrd="5" destOrd="0" presId="urn:microsoft.com/office/officeart/2005/8/layout/cycle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259F8C0-3C0F-4469-A61A-14057DA502E9}">
      <dsp:nvSpPr>
        <dsp:cNvPr id="0" name=""/>
        <dsp:cNvSpPr/>
      </dsp:nvSpPr>
      <dsp:spPr>
        <a:xfrm>
          <a:off x="3675830" y="1043781"/>
          <a:ext cx="1976437" cy="1976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n-US" sz="3700" kern="1200" dirty="0" smtClean="0"/>
            <a:t>Delivery</a:t>
          </a:r>
          <a:endParaRPr lang="en-US" sz="3700" kern="1200" dirty="0"/>
        </a:p>
      </dsp:txBody>
      <dsp:txXfrm>
        <a:off x="3675830" y="1043781"/>
        <a:ext cx="1976437" cy="1976437"/>
      </dsp:txXfrm>
    </dsp:sp>
    <dsp:sp modelId="{613872B2-63CD-40F8-BD98-A0055381D29C}">
      <dsp:nvSpPr>
        <dsp:cNvPr id="0" name=""/>
        <dsp:cNvSpPr/>
      </dsp:nvSpPr>
      <dsp:spPr>
        <a:xfrm>
          <a:off x="1014428" y="-1571"/>
          <a:ext cx="4067142" cy="4067142"/>
        </a:xfrm>
        <a:prstGeom prst="circularArrow">
          <a:avLst>
            <a:gd name="adj1" fmla="val 9476"/>
            <a:gd name="adj2" fmla="val 684342"/>
            <a:gd name="adj3" fmla="val 7853762"/>
            <a:gd name="adj4" fmla="val 2261896"/>
            <a:gd name="adj5" fmla="val 11055"/>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402D1A-5FC4-4E07-9DD2-E58D0D8647D4}">
      <dsp:nvSpPr>
        <dsp:cNvPr id="0" name=""/>
        <dsp:cNvSpPr/>
      </dsp:nvSpPr>
      <dsp:spPr>
        <a:xfrm>
          <a:off x="443732" y="1043781"/>
          <a:ext cx="1976437" cy="1976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n-US" sz="3700" kern="1200" dirty="0" smtClean="0"/>
            <a:t>Discovery</a:t>
          </a:r>
          <a:endParaRPr lang="en-US" sz="3700" kern="1200" dirty="0"/>
        </a:p>
      </dsp:txBody>
      <dsp:txXfrm>
        <a:off x="443732" y="1043781"/>
        <a:ext cx="1976437" cy="1976437"/>
      </dsp:txXfrm>
    </dsp:sp>
    <dsp:sp modelId="{53E910C5-DDA6-4F40-94A6-8758A357A677}">
      <dsp:nvSpPr>
        <dsp:cNvPr id="0" name=""/>
        <dsp:cNvSpPr/>
      </dsp:nvSpPr>
      <dsp:spPr>
        <a:xfrm>
          <a:off x="1014428" y="-1571"/>
          <a:ext cx="4067142" cy="4067142"/>
        </a:xfrm>
        <a:prstGeom prst="circularArrow">
          <a:avLst>
            <a:gd name="adj1" fmla="val 9476"/>
            <a:gd name="adj2" fmla="val 684342"/>
            <a:gd name="adj3" fmla="val 18653762"/>
            <a:gd name="adj4" fmla="val 13061896"/>
            <a:gd name="adj5" fmla="val 11055"/>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48202A-547A-4E60-B56D-09C1E2C91619}" type="datetimeFigureOut">
              <a:rPr lang="en-US" smtClean="0"/>
              <a:pPr/>
              <a:t>6/16/2009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13C202-F2D3-42AA-A533-77424955E77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bookmooch.com/"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paperbackswap.com/index.php"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arxiv.org/" TargetMode="External"/><Relationship Id="rId7" Type="http://schemas.openxmlformats.org/officeDocument/2006/relationships/hyperlink" Target="http://www.archive.org/index.php"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www.oaister.org/-" TargetMode="External"/><Relationship Id="rId5" Type="http://schemas.openxmlformats.org/officeDocument/2006/relationships/hyperlink" Target="http://www.opendoar.org/" TargetMode="External"/><Relationship Id="rId4" Type="http://schemas.openxmlformats.org/officeDocument/2006/relationships/hyperlink" Target="http://www.doaj.org/"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netflix.com/"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books.brodart.com/Content3.aspx?P=93" TargetMode="External"/><Relationship Id="rId5" Type="http://schemas.openxmlformats.org/officeDocument/2006/relationships/hyperlink" Target="http://www.bookswim.com/" TargetMode="External"/><Relationship Id="rId4" Type="http://schemas.openxmlformats.org/officeDocument/2006/relationships/hyperlink" Target="http://www.theparadiesshops.com/artman/publish/specialprograms/Buy_a_book_in_Hartford_get_half_your_money_back_in_San_Francisco.shtm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arl.org/newsltr/230/illdd.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d.umn.edu/cla/faculty/troufs/Buffalo/images/pf056932.jpg"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idsproject.or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fictionwise.com/ebooks/ClassicLiteratureEbooks.ht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oclc.org/research/presentations/dempsey/sconul08.ppt"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oclc.org/reports/2005perceptions.ht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2717" y="4272197"/>
            <a:ext cx="6187109" cy="4186003"/>
          </a:xfrm>
        </p:spPr>
        <p:txBody>
          <a:bodyPr>
            <a:normAutofit fontScale="92500" lnSpcReduction="10000"/>
          </a:bodyPr>
          <a:lstStyle/>
          <a:p>
            <a:pPr defTabSz="914350"/>
            <a:r>
              <a:rPr lang="en-US" sz="2000" dirty="0"/>
              <a:t>While no flowchart adequately reflects the resource sharing reality today, the nature of much of what we are talking about is built on the ideas of process, decision making, and relationships.  </a:t>
            </a:r>
          </a:p>
          <a:p>
            <a:pPr defTabSz="914350">
              <a:defRPr/>
            </a:pPr>
            <a:r>
              <a:rPr lang="en-US" sz="2000" dirty="0"/>
              <a:t>The most important reality is that people; users and networks of people are what we are talking about today, add to that, an attempt to talk about practices that evolved rapidly and with a lot of variation. How many people remember 3,2,2,1?  That was one of the common ways to search in OCLC for ILL about 10 years ago.  CLICK, first I want to mention I don’t like the term borrowing because it increasingly doesn’t apply with the range of services and providers we are working with.</a:t>
            </a:r>
            <a:endParaRPr lang="en-US" dirty="0"/>
          </a:p>
          <a:p>
            <a:pPr defTabSz="914350"/>
            <a:r>
              <a:rPr lang="en-US" dirty="0"/>
              <a:t>Images: </a:t>
            </a:r>
          </a:p>
          <a:p>
            <a:pPr defTabSz="914350"/>
            <a:r>
              <a:rPr lang="en-US" dirty="0"/>
              <a:t>http://www.atlas-sys.com/documentation/illiad/content/OCLCILLiadBorrowingWorkflow.pdf</a:t>
            </a:r>
          </a:p>
          <a:p>
            <a:pPr defTabSz="914350"/>
            <a:r>
              <a:rPr lang="en-US" dirty="0"/>
              <a:t>http://www.mls.lib.il.us/ennounce/2007/01_05/ucprocess1.jpg</a:t>
            </a:r>
          </a:p>
          <a:p>
            <a:pPr defTabSz="914350"/>
            <a:r>
              <a:rPr lang="en-US" dirty="0"/>
              <a:t>Idsproject.org</a:t>
            </a:r>
          </a:p>
          <a:p>
            <a:pPr defTabSz="914350"/>
            <a:endParaRPr lang="en-US" dirty="0"/>
          </a:p>
          <a:p>
            <a:endParaRPr lang="en-US" dirty="0"/>
          </a:p>
        </p:txBody>
      </p:sp>
      <p:sp>
        <p:nvSpPr>
          <p:cNvPr id="4" name="Slide Number Placeholder 3"/>
          <p:cNvSpPr>
            <a:spLocks noGrp="1"/>
          </p:cNvSpPr>
          <p:nvPr>
            <p:ph type="sldNum" sz="quarter" idx="10"/>
          </p:nvPr>
        </p:nvSpPr>
        <p:spPr/>
        <p:txBody>
          <a:bodyPr/>
          <a:lstStyle/>
          <a:p>
            <a:fld id="{6D472931-6E86-443C-B1F4-0B0E2A025DC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D98353-16B5-4548-9764-B104B1D2A0AB}" type="slidenum">
              <a:rPr lang="en-US" smtClean="0"/>
              <a:pPr fontAlgn="base">
                <a:spcBef>
                  <a:spcPct val="0"/>
                </a:spcBef>
                <a:spcAft>
                  <a:spcPct val="0"/>
                </a:spcAft>
                <a:defRPr/>
              </a:pPr>
              <a:t>10</a:t>
            </a:fld>
            <a:endParaRPr lang="en-US" smtClean="0"/>
          </a:p>
        </p:txBody>
      </p:sp>
      <p:sp>
        <p:nvSpPr>
          <p:cNvPr id="38915" name="Rectangle 2"/>
          <p:cNvSpPr>
            <a:spLocks noGrp="1" noRot="1" noChangeAspect="1" noChangeArrowheads="1" noTextEdit="1"/>
          </p:cNvSpPr>
          <p:nvPr>
            <p:ph type="sldImg"/>
          </p:nvPr>
        </p:nvSpPr>
        <p:spPr bwMode="auto">
          <a:xfrm>
            <a:off x="1753326" y="304488"/>
            <a:ext cx="2649399" cy="1998689"/>
          </a:xfrm>
          <a:noFill/>
          <a:ln>
            <a:solidFill>
              <a:srgbClr val="000000"/>
            </a:solidFill>
            <a:miter lim="800000"/>
            <a:headEnd/>
            <a:tailEnd/>
          </a:ln>
        </p:spPr>
      </p:sp>
      <p:sp>
        <p:nvSpPr>
          <p:cNvPr id="38916" name="Rectangle 3"/>
          <p:cNvSpPr>
            <a:spLocks noGrp="1" noChangeArrowheads="1"/>
          </p:cNvSpPr>
          <p:nvPr>
            <p:ph type="body" idx="1"/>
          </p:nvPr>
        </p:nvSpPr>
        <p:spPr bwMode="auto">
          <a:xfrm>
            <a:off x="239675" y="2362201"/>
            <a:ext cx="6302715" cy="6481766"/>
          </a:xfrm>
          <a:noFill/>
        </p:spPr>
        <p:txBody>
          <a:bodyPr wrap="square" numCol="1" anchor="t" anchorCtr="0" compatLnSpc="1">
            <a:prstTxWarp prst="textNoShape">
              <a:avLst/>
            </a:prstTxWarp>
            <a:noAutofit/>
          </a:bodyPr>
          <a:lstStyle/>
          <a:p>
            <a:pPr eaLnBrk="1" hangingPunct="1">
              <a:spcBef>
                <a:spcPct val="0"/>
              </a:spcBef>
            </a:pPr>
            <a:r>
              <a:rPr lang="en-US" sz="2000" dirty="0"/>
              <a:t>How many people believe that in an age of video streaming and home deliveries, our users prefer to come into the library to place an ILL request, or pickup the item at Circulation, or be told by ILL to pickup materials on the shelf and not Circulation? Ironic given that Libraries are more willing to send books to another library for free or small fees than to satisfy their user’s paging request.</a:t>
            </a:r>
          </a:p>
          <a:p>
            <a:pPr eaLnBrk="1" hangingPunct="1">
              <a:spcBef>
                <a:spcPct val="0"/>
              </a:spcBef>
            </a:pPr>
            <a:endParaRPr lang="en-US" sz="2000" dirty="0"/>
          </a:p>
          <a:p>
            <a:pPr eaLnBrk="1" hangingPunct="1">
              <a:spcBef>
                <a:spcPct val="0"/>
              </a:spcBef>
            </a:pPr>
            <a:r>
              <a:rPr lang="en-US" sz="2000" dirty="0"/>
              <a:t>User expectations will continue being shaped by web services, and we have to rethink how we deliver our services, and what policies need reshaping in order to make sense of it.</a:t>
            </a:r>
          </a:p>
          <a:p>
            <a:pPr eaLnBrk="1" hangingPunct="1">
              <a:spcBef>
                <a:spcPct val="0"/>
              </a:spcBef>
            </a:pPr>
            <a:endParaRPr lang="en-US" sz="2000" dirty="0"/>
          </a:p>
          <a:p>
            <a:pPr eaLnBrk="1" hangingPunct="1">
              <a:spcBef>
                <a:spcPct val="0"/>
              </a:spcBef>
            </a:pPr>
            <a:r>
              <a:rPr lang="en-US" sz="2000" dirty="0"/>
              <a:t>What are core assumptions about discovery and delivery services with people using Amazon?  </a:t>
            </a:r>
          </a:p>
          <a:p>
            <a:pPr eaLnBrk="1" hangingPunct="1">
              <a:spcBef>
                <a:spcPct val="0"/>
              </a:spcBef>
            </a:pPr>
            <a:r>
              <a:rPr lang="en-US" sz="2000" dirty="0"/>
              <a:t>The dangerous reality of our service environment is that it is far more controlled by the reality of our organization than user expectations.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511076-202D-4E4E-94AE-9EB12899B87F}" type="slidenum">
              <a:rPr lang="en-US"/>
              <a:pPr/>
              <a:t>11</a:t>
            </a:fld>
            <a:endParaRPr lang="en-US"/>
          </a:p>
        </p:txBody>
      </p:sp>
      <p:sp>
        <p:nvSpPr>
          <p:cNvPr id="38914" name="Rectangle 2"/>
          <p:cNvSpPr>
            <a:spLocks noGrp="1" noRot="1" noChangeAspect="1" noChangeArrowheads="1" noTextEdit="1"/>
          </p:cNvSpPr>
          <p:nvPr>
            <p:ph type="sldImg"/>
          </p:nvPr>
        </p:nvSpPr>
        <p:spPr>
          <a:xfrm>
            <a:off x="1829421" y="304488"/>
            <a:ext cx="2809358" cy="2117361"/>
          </a:xfrm>
          <a:ln/>
        </p:spPr>
      </p:sp>
      <p:sp>
        <p:nvSpPr>
          <p:cNvPr id="38915" name="Rectangle 3"/>
          <p:cNvSpPr>
            <a:spLocks noGrp="1" noChangeArrowheads="1"/>
          </p:cNvSpPr>
          <p:nvPr>
            <p:ph type="body" idx="1"/>
          </p:nvPr>
        </p:nvSpPr>
        <p:spPr>
          <a:xfrm>
            <a:off x="239676" y="2362200"/>
            <a:ext cx="6378651" cy="6107242"/>
          </a:xfrm>
        </p:spPr>
        <p:txBody>
          <a:bodyPr>
            <a:noAutofit/>
          </a:bodyPr>
          <a:lstStyle/>
          <a:p>
            <a:r>
              <a:rPr lang="en-US" sz="2000" dirty="0"/>
              <a:t>Add to this that Libraries have created numerous disparate request systems, primarily based around departmental workflows.  How does the very fractured service design or request environment we offer make sense to our users?   Does it serve us well in user’s information environment?</a:t>
            </a:r>
          </a:p>
          <a:p>
            <a:r>
              <a:rPr lang="en-US" sz="2000" dirty="0"/>
              <a:t>	</a:t>
            </a:r>
          </a:p>
          <a:p>
            <a:r>
              <a:rPr lang="en-US" sz="2000" dirty="0"/>
              <a:t>Many libraries are still using old fashion web request forms that send an email for their purchase request forms?  While that is where ILL was 10 years ago, ILL developed request management software that proved highly effective for users, libraries, and also relevant, for library groups.   – It is time to have the conversations that help us leverage the strengths of various systems we use with an eye toward our users, because they aren’t waiting…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8519" y="374754"/>
            <a:ext cx="3141698" cy="2368759"/>
          </a:xfrm>
        </p:spPr>
      </p:sp>
      <p:sp>
        <p:nvSpPr>
          <p:cNvPr id="3" name="Notes Placeholder 2"/>
          <p:cNvSpPr>
            <a:spLocks noGrp="1"/>
          </p:cNvSpPr>
          <p:nvPr>
            <p:ph type="body" idx="1"/>
          </p:nvPr>
        </p:nvSpPr>
        <p:spPr>
          <a:xfrm>
            <a:off x="372717" y="3200400"/>
            <a:ext cx="5799483" cy="5257800"/>
          </a:xfrm>
        </p:spPr>
        <p:txBody>
          <a:bodyPr>
            <a:normAutofit/>
          </a:bodyPr>
          <a:lstStyle/>
          <a:p>
            <a:pPr marL="224300" indent="-224300"/>
            <a:r>
              <a:rPr lang="en-US" sz="2000" dirty="0"/>
              <a:t>Reader’s are doing something about making systems meet their expectations… For example, </a:t>
            </a:r>
            <a:r>
              <a:rPr lang="en-US" sz="2000" dirty="0" err="1"/>
              <a:t>PaperBackSwap</a:t>
            </a:r>
            <a:r>
              <a:rPr lang="en-US" sz="2000" dirty="0"/>
              <a:t>, at age 4 has over 2.5 M books, and has swapped over 2M books, that’s almost 5,480 books per day, about 1/10 the total daily traffic of ILL on OCLC in 2003, probably 1/6 of loan traffic.  </a:t>
            </a:r>
          </a:p>
          <a:p>
            <a:pPr marL="224300" indent="-224300">
              <a:buFont typeface="Arial" pitchFamily="34" charset="0"/>
              <a:buChar char="•"/>
            </a:pPr>
            <a:r>
              <a:rPr lang="en-US" sz="2000" dirty="0"/>
              <a:t>This system credits and debits swap units, while libraries often charge by invoice, IFM, EFTS or send printed IFLA vouchers.  These could be interesting ways to handle gift books and ILL.  </a:t>
            </a:r>
          </a:p>
          <a:p>
            <a:pPr marL="224300" indent="-224300">
              <a:buFont typeface="Arial" pitchFamily="34" charset="0"/>
              <a:buChar char="•"/>
            </a:pPr>
            <a:r>
              <a:rPr lang="en-US" sz="2000" dirty="0"/>
              <a:t>So what are libraries going to do about this situation?  </a:t>
            </a:r>
          </a:p>
          <a:p>
            <a:pPr marL="224300" indent="-224300">
              <a:buFont typeface="Arial" pitchFamily="34" charset="0"/>
              <a:buChar char="•"/>
            </a:pPr>
            <a:r>
              <a:rPr lang="en-US" sz="1000" dirty="0"/>
              <a:t>How many here have used Book Mooch?: </a:t>
            </a:r>
            <a:r>
              <a:rPr lang="en-US" sz="1000" dirty="0">
                <a:hlinkClick r:id="rId3"/>
              </a:rPr>
              <a:t>http://bookmooch.com/</a:t>
            </a:r>
            <a:r>
              <a:rPr lang="en-US" sz="1000" dirty="0"/>
              <a:t>   Well, users are figuring out that they can have home delivery and share books, CDs, etc. at a fraction of what it costs to do an ILL. </a:t>
            </a:r>
          </a:p>
          <a:p>
            <a:pPr marL="224300" indent="-224300">
              <a:buFont typeface="Arial" pitchFamily="34" charset="0"/>
              <a:buChar char="•"/>
            </a:pPr>
            <a:endParaRPr lang="en-US" sz="1000" b="1" dirty="0">
              <a:hlinkClick r:id="rId4"/>
            </a:endParaRPr>
          </a:p>
          <a:p>
            <a:pPr marL="224300" indent="-224300">
              <a:buFont typeface="Arial" pitchFamily="34" charset="0"/>
              <a:buChar char="•"/>
            </a:pPr>
            <a:r>
              <a:rPr lang="en-US" sz="1000" dirty="0">
                <a:hlinkClick r:id="rId4"/>
              </a:rPr>
              <a:t>http://www.paperbackswap.com/index.php</a:t>
            </a:r>
            <a:r>
              <a:rPr lang="en-US" sz="1000" dirty="0"/>
              <a:t>  </a:t>
            </a:r>
          </a:p>
          <a:p>
            <a:pPr marL="224300" indent="-224300">
              <a:buFont typeface="Arial" pitchFamily="34" charset="0"/>
              <a:buChar char="•"/>
            </a:pPr>
            <a:endParaRPr lang="en-US" sz="1800" dirty="0"/>
          </a:p>
          <a:p>
            <a:pPr marL="224300" indent="-224300">
              <a:buFont typeface="Arial" pitchFamily="34" charset="0"/>
              <a:buChar char="•"/>
            </a:pPr>
            <a:endParaRPr lang="en-US" sz="1800" dirty="0"/>
          </a:p>
          <a:p>
            <a:pPr>
              <a:buFont typeface="Arial" pitchFamily="34" charset="0"/>
              <a:buChar char="•"/>
            </a:pPr>
            <a:endParaRPr lang="en-US" sz="1800" dirty="0"/>
          </a:p>
        </p:txBody>
      </p:sp>
      <p:sp>
        <p:nvSpPr>
          <p:cNvPr id="4" name="Slide Number Placeholder 3"/>
          <p:cNvSpPr>
            <a:spLocks noGrp="1"/>
          </p:cNvSpPr>
          <p:nvPr>
            <p:ph type="sldNum" sz="quarter" idx="10"/>
          </p:nvPr>
        </p:nvSpPr>
        <p:spPr/>
        <p:txBody>
          <a:bodyPr/>
          <a:lstStyle/>
          <a:p>
            <a:fld id="{B44785EA-AFD4-4F7A-ACA0-76655405CC56}"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dirty="0"/>
              <a:t>Explain RRS toolbar is an attempt at empowering users by making it easier to submit requests into our ILL  systems - great, but what do they really want is still the gorilla at our table…</a:t>
            </a:r>
          </a:p>
          <a:p>
            <a:endParaRPr lang="en-US" sz="2400" dirty="0"/>
          </a:p>
        </p:txBody>
      </p:sp>
      <p:sp>
        <p:nvSpPr>
          <p:cNvPr id="4" name="Slide Number Placeholder 3"/>
          <p:cNvSpPr>
            <a:spLocks noGrp="1"/>
          </p:cNvSpPr>
          <p:nvPr>
            <p:ph type="sldNum" sz="quarter" idx="10"/>
          </p:nvPr>
        </p:nvSpPr>
        <p:spPr/>
        <p:txBody>
          <a:bodyPr/>
          <a:lstStyle/>
          <a:p>
            <a:fld id="{B44785EA-AFD4-4F7A-ACA0-76655405CC56}"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6422" y="457513"/>
            <a:ext cx="5556595" cy="4189438"/>
          </a:xfrm>
        </p:spPr>
      </p:sp>
      <p:sp>
        <p:nvSpPr>
          <p:cNvPr id="3" name="Notes Placeholder 2"/>
          <p:cNvSpPr>
            <a:spLocks noGrp="1"/>
          </p:cNvSpPr>
          <p:nvPr>
            <p:ph type="body" idx="1"/>
          </p:nvPr>
        </p:nvSpPr>
        <p:spPr>
          <a:xfrm>
            <a:off x="304803" y="5471410"/>
            <a:ext cx="6248400" cy="2986790"/>
          </a:xfrm>
        </p:spPr>
        <p:txBody>
          <a:bodyPr>
            <a:noAutofit/>
          </a:bodyPr>
          <a:lstStyle/>
          <a:p>
            <a:r>
              <a:rPr lang="en-US" sz="2000" dirty="0"/>
              <a:t>Does anyone know what our users really want, imagine if you had a list of what users wanted the library to have?  </a:t>
            </a:r>
          </a:p>
        </p:txBody>
      </p:sp>
      <p:sp>
        <p:nvSpPr>
          <p:cNvPr id="4" name="Slide Number Placeholder 3"/>
          <p:cNvSpPr>
            <a:spLocks noGrp="1"/>
          </p:cNvSpPr>
          <p:nvPr>
            <p:ph type="sldNum" sz="quarter" idx="10"/>
          </p:nvPr>
        </p:nvSpPr>
        <p:spPr/>
        <p:txBody>
          <a:bodyPr/>
          <a:lstStyle/>
          <a:p>
            <a:fld id="{B44785EA-AFD4-4F7A-ACA0-76655405CC56}"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4125" y="523875"/>
            <a:ext cx="4381500" cy="3286125"/>
          </a:xfrm>
        </p:spPr>
      </p:sp>
      <p:sp>
        <p:nvSpPr>
          <p:cNvPr id="3" name="Notes Placeholder 2"/>
          <p:cNvSpPr>
            <a:spLocks noGrp="1"/>
          </p:cNvSpPr>
          <p:nvPr>
            <p:ph type="body" idx="1"/>
          </p:nvPr>
        </p:nvSpPr>
        <p:spPr>
          <a:xfrm>
            <a:off x="228600" y="4114801"/>
            <a:ext cx="6248400" cy="4648201"/>
          </a:xfrm>
        </p:spPr>
        <p:txBody>
          <a:bodyPr>
            <a:noAutofit/>
          </a:bodyPr>
          <a:lstStyle/>
          <a:p>
            <a:r>
              <a:rPr lang="en-US" sz="2000" dirty="0"/>
              <a:t>Is it any surprise that we already have that information in Interlibrary Loan requests?    We keep an active and ongoing list of what users want, in the form of a ILL and document delivery requests, and a separate system for purchase requests.  Borrowing provides us much needed information that helps us… </a:t>
            </a:r>
          </a:p>
          <a:p>
            <a:r>
              <a:rPr lang="en-US" sz="2000" i="1" dirty="0"/>
              <a:t>Explain slides…</a:t>
            </a:r>
          </a:p>
          <a:p>
            <a:endParaRPr lang="en-US" sz="2000" i="1" dirty="0"/>
          </a:p>
          <a:p>
            <a:r>
              <a:rPr lang="en-US" sz="2000" dirty="0"/>
              <a:t>Do we leverage the combination of point of need with the rich bibliographic data such as publisher, LC#, date, holdings data (such as who owns it regionally) and user data, such as departments, status, format and language preferences, etc.  </a:t>
            </a:r>
          </a:p>
          <a:p>
            <a:r>
              <a:rPr lang="en-US" sz="2000" dirty="0"/>
              <a:t>Cancel locally held items? Example</a:t>
            </a:r>
          </a:p>
          <a:p>
            <a:r>
              <a:rPr lang="en-US" sz="2000" dirty="0"/>
              <a:t>What Getting It or the future of borrowing means to me is facing a reality our users face in the information world…</a:t>
            </a:r>
          </a:p>
        </p:txBody>
      </p:sp>
      <p:sp>
        <p:nvSpPr>
          <p:cNvPr id="4" name="Slide Number Placeholder 3"/>
          <p:cNvSpPr>
            <a:spLocks noGrp="1"/>
          </p:cNvSpPr>
          <p:nvPr>
            <p:ph type="sldNum" sz="quarter" idx="10"/>
          </p:nvPr>
        </p:nvSpPr>
        <p:spPr/>
        <p:txBody>
          <a:bodyPr/>
          <a:lstStyle/>
          <a:p>
            <a:fld id="{B44785EA-AFD4-4F7A-ACA0-76655405CC56}" type="slidenum">
              <a:rPr lang="en-US" smtClean="0"/>
              <a:pPr/>
              <a:t>15</a:t>
            </a:fld>
            <a:endParaRPr lang="en-US"/>
          </a:p>
        </p:txBody>
      </p:sp>
      <p:sp>
        <p:nvSpPr>
          <p:cNvPr id="5" name="TextBox 4"/>
          <p:cNvSpPr txBox="1"/>
          <p:nvPr/>
        </p:nvSpPr>
        <p:spPr>
          <a:xfrm>
            <a:off x="223631" y="599609"/>
            <a:ext cx="894522" cy="1814149"/>
          </a:xfrm>
          <a:prstGeom prst="rect">
            <a:avLst/>
          </a:prstGeom>
          <a:noFill/>
        </p:spPr>
        <p:txBody>
          <a:bodyPr wrap="square" lIns="89720" tIns="44859" rIns="89720" bIns="44859" rtlCol="0">
            <a:spAutoFit/>
          </a:bodyPr>
          <a:lstStyle/>
          <a:p>
            <a:r>
              <a:rPr lang="en-US" sz="1600" i="1" dirty="0"/>
              <a:t>Explain data – ask what data do we want?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E552AD-988A-4070-BBF7-BF5231B6E825}" type="slidenum">
              <a:rPr lang="en-US" smtClean="0"/>
              <a:pPr fontAlgn="base">
                <a:spcBef>
                  <a:spcPct val="0"/>
                </a:spcBef>
                <a:spcAft>
                  <a:spcPct val="0"/>
                </a:spcAft>
                <a:defRPr/>
              </a:pPr>
              <a:t>16</a:t>
            </a:fld>
            <a:endParaRPr lang="en-US" smtClean="0"/>
          </a:p>
        </p:txBody>
      </p:sp>
      <p:sp>
        <p:nvSpPr>
          <p:cNvPr id="39939" name="Rectangle 2"/>
          <p:cNvSpPr>
            <a:spLocks noGrp="1" noRot="1" noChangeAspect="1" noChangeArrowheads="1" noTextEdit="1"/>
          </p:cNvSpPr>
          <p:nvPr>
            <p:ph type="sldImg"/>
          </p:nvPr>
        </p:nvSpPr>
        <p:spPr bwMode="auto">
          <a:xfrm>
            <a:off x="2133807" y="227976"/>
            <a:ext cx="2032863" cy="1533369"/>
          </a:xfrm>
          <a:noFill/>
          <a:ln>
            <a:solidFill>
              <a:srgbClr val="000000"/>
            </a:solidFill>
            <a:miter lim="800000"/>
            <a:headEnd/>
            <a:tailEnd/>
          </a:ln>
        </p:spPr>
      </p:sp>
      <p:sp>
        <p:nvSpPr>
          <p:cNvPr id="39940" name="Rectangle 3"/>
          <p:cNvSpPr>
            <a:spLocks noGrp="1" noChangeArrowheads="1"/>
          </p:cNvSpPr>
          <p:nvPr>
            <p:ph type="body" idx="1"/>
          </p:nvPr>
        </p:nvSpPr>
        <p:spPr bwMode="auto">
          <a:xfrm>
            <a:off x="298451" y="1676401"/>
            <a:ext cx="6186833" cy="7091365"/>
          </a:xfrm>
          <a:noFill/>
        </p:spPr>
        <p:txBody>
          <a:bodyPr wrap="square" numCol="1" anchor="t" anchorCtr="0" compatLnSpc="1">
            <a:prstTxWarp prst="textNoShape">
              <a:avLst/>
            </a:prstTxWarp>
            <a:normAutofit fontScale="92500" lnSpcReduction="20000"/>
          </a:bodyPr>
          <a:lstStyle/>
          <a:p>
            <a:pPr defTabSz="914300">
              <a:lnSpc>
                <a:spcPct val="90000"/>
              </a:lnSpc>
              <a:spcBef>
                <a:spcPct val="0"/>
              </a:spcBef>
              <a:defRPr/>
            </a:pPr>
            <a:r>
              <a:rPr lang="en-US" sz="2000" dirty="0"/>
              <a:t>Briefly </a:t>
            </a:r>
            <a:r>
              <a:rPr lang="en-US" sz="2000" i="1" dirty="0"/>
              <a:t>Explain domains –  </a:t>
            </a:r>
          </a:p>
          <a:p>
            <a:pPr defTabSz="931723">
              <a:lnSpc>
                <a:spcPct val="90000"/>
              </a:lnSpc>
              <a:spcBef>
                <a:spcPct val="0"/>
              </a:spcBef>
              <a:defRPr/>
            </a:pPr>
            <a:r>
              <a:rPr lang="en-US" sz="2000" dirty="0"/>
              <a:t>In many ways, you can see this model of sense-making workflows that work for ILL, Acquisitions, even Reference.</a:t>
            </a:r>
          </a:p>
          <a:p>
            <a:pPr defTabSz="931723">
              <a:lnSpc>
                <a:spcPct val="90000"/>
              </a:lnSpc>
              <a:spcBef>
                <a:spcPct val="0"/>
              </a:spcBef>
              <a:defRPr/>
            </a:pPr>
            <a:r>
              <a:rPr lang="en-US" sz="2000" dirty="0"/>
              <a:t>While the name Interlibrary Loan conveys traditional library to library partnering, which successfully filled over 51K requests per day in OCLC in 2003, and today, every 4 seconds, the reality of our workflow is increasingly being pulled to other resources of interest because it makes sense to the needs of the user and to the library.  Also, why not, lending libraries are raising their fees, many are now charging $15 to $20 per transaction; increasingly, the alternatives are faster, cheaper, and in case of articles, better quality.  </a:t>
            </a:r>
            <a:r>
              <a:rPr lang="en-US" sz="2000" i="1" dirty="0"/>
              <a:t>Explain domains </a:t>
            </a:r>
          </a:p>
          <a:p>
            <a:pPr defTabSz="931723">
              <a:lnSpc>
                <a:spcPct val="90000"/>
              </a:lnSpc>
              <a:spcBef>
                <a:spcPct val="0"/>
              </a:spcBef>
              <a:defRPr/>
            </a:pPr>
            <a:r>
              <a:rPr lang="en-US" sz="2000" dirty="0"/>
              <a:t>	While we attempt to scale best practices and automate workflow for the traditional borrowing domain, the workflow for the emergent domains have significant Return on investment.  While I encourage experimenting with these services, these explorations will scale well once we ask the right questions of our users by expanding the range of questions about format, etc., develop better processing profiles, like machine readable collection development policy profiles, that help us make collaborative decisions </a:t>
            </a:r>
            <a:r>
              <a:rPr lang="en-US" sz="1900" dirty="0"/>
              <a:t>about  what the user and what the library wants.  </a:t>
            </a:r>
          </a:p>
          <a:p>
            <a:pPr defTabSz="931723">
              <a:lnSpc>
                <a:spcPct val="90000"/>
              </a:lnSpc>
              <a:spcBef>
                <a:spcPct val="0"/>
              </a:spcBef>
              <a:defRPr/>
            </a:pPr>
            <a:r>
              <a:rPr lang="en-US" sz="1900" dirty="0"/>
              <a:t>Besides diversifying our potential sources, we have to decide what weight, or criteria to apply for user requests and content containers and providers. Let’s apply some scenarios that may help illustrate what I mean…</a:t>
            </a:r>
            <a:endParaRPr lang="en-US" sz="1900" i="1" dirty="0"/>
          </a:p>
          <a:p>
            <a:pPr defTabSz="914300">
              <a:lnSpc>
                <a:spcPct val="90000"/>
              </a:lnSpc>
              <a:spcBef>
                <a:spcPct val="0"/>
              </a:spcBef>
              <a:defRPr/>
            </a:pPr>
            <a:r>
              <a:rPr lang="en-US" sz="1900" dirty="0"/>
              <a:t>Much like focusing on discovery, Libraries workflow focuses on the traditional borrowing domain, while the workflow for the emergent domains provide a strategic opportunity for return on investment, and transformation of workflow in the context of a very different information supply model and relevant to today’s discussion.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2719" y="4197246"/>
            <a:ext cx="5799482" cy="4260954"/>
          </a:xfrm>
        </p:spPr>
        <p:txBody>
          <a:bodyPr>
            <a:noAutofit/>
          </a:bodyPr>
          <a:lstStyle/>
          <a:p>
            <a:r>
              <a:rPr lang="en-US" sz="2200" dirty="0"/>
              <a:t>To begin using those other domains, we have to start using and developing new tools that provide us more information.  Book burro, a Firefox extension, was created by a user to look up information using ISBN’s on a website, it brings back information and linked services from </a:t>
            </a:r>
            <a:r>
              <a:rPr lang="en-US" sz="2200" dirty="0" err="1"/>
              <a:t>Worldcat</a:t>
            </a:r>
            <a:r>
              <a:rPr lang="en-US" sz="2200" dirty="0"/>
              <a:t>, Amazon, </a:t>
            </a:r>
            <a:r>
              <a:rPr lang="en-US" sz="2200" dirty="0" err="1"/>
              <a:t>BookMooch</a:t>
            </a:r>
            <a:r>
              <a:rPr lang="en-US" sz="2200" dirty="0"/>
              <a:t>, </a:t>
            </a:r>
            <a:r>
              <a:rPr lang="en-US" sz="2200" dirty="0" err="1"/>
              <a:t>LibraryThing</a:t>
            </a:r>
            <a:r>
              <a:rPr lang="en-US" sz="2200" dirty="0"/>
              <a:t> and much more.  One of the obvious benefits to emergent web services and technologies is that we have more options than ever before.</a:t>
            </a:r>
          </a:p>
          <a:p>
            <a:endParaRPr lang="en-US" sz="2200" dirty="0"/>
          </a:p>
        </p:txBody>
      </p:sp>
      <p:sp>
        <p:nvSpPr>
          <p:cNvPr id="4" name="Slide Number Placeholder 3"/>
          <p:cNvSpPr>
            <a:spLocks noGrp="1"/>
          </p:cNvSpPr>
          <p:nvPr>
            <p:ph type="sldNum" sz="quarter" idx="10"/>
          </p:nvPr>
        </p:nvSpPr>
        <p:spPr/>
        <p:txBody>
          <a:bodyPr/>
          <a:lstStyle/>
          <a:p>
            <a:fld id="{B44785EA-AFD4-4F7A-ACA0-76655405CC56}"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6DA4A5D-7F84-4997-B8F6-38AE0C4A8C9E}" type="slidenum">
              <a:rPr lang="en-US"/>
              <a:pPr/>
              <a:t>18</a:t>
            </a:fld>
            <a:endParaRPr lang="en-US"/>
          </a:p>
        </p:txBody>
      </p:sp>
      <p:sp>
        <p:nvSpPr>
          <p:cNvPr id="39939" name="Rectangle 2"/>
          <p:cNvSpPr>
            <a:spLocks noGrp="1" noRot="1" noChangeAspect="1" noChangeArrowheads="1" noTextEdit="1"/>
          </p:cNvSpPr>
          <p:nvPr>
            <p:ph type="sldImg"/>
          </p:nvPr>
        </p:nvSpPr>
        <p:spPr>
          <a:xfrm>
            <a:off x="1366631" y="227976"/>
            <a:ext cx="3438318" cy="2592049"/>
          </a:xfrm>
          <a:ln/>
        </p:spPr>
      </p:sp>
      <p:sp>
        <p:nvSpPr>
          <p:cNvPr id="39940" name="Rectangle 3"/>
          <p:cNvSpPr>
            <a:spLocks noGrp="1" noChangeArrowheads="1"/>
          </p:cNvSpPr>
          <p:nvPr>
            <p:ph type="body" idx="1"/>
          </p:nvPr>
        </p:nvSpPr>
        <p:spPr>
          <a:xfrm>
            <a:off x="228291" y="3048000"/>
            <a:ext cx="6325324" cy="6096000"/>
          </a:xfrm>
          <a:noFill/>
          <a:ln/>
        </p:spPr>
        <p:txBody>
          <a:bodyPr/>
          <a:lstStyle/>
          <a:p>
            <a:pPr marL="227441" indent="-227441"/>
            <a:r>
              <a:rPr lang="en-US" sz="1400" dirty="0"/>
              <a:t>Ah the web – it simply started when looking to find some missing information from a citation, or the author’s name is misspelled, we locate an occasional full text.  Everyone has a favorite search engine, how many have read their brochure that details all the search limiters and functions you can use for advanced searches?</a:t>
            </a:r>
          </a:p>
          <a:p>
            <a:pPr marL="227441" indent="-227441">
              <a:buFontTx/>
              <a:buAutoNum type="arabicPeriod"/>
            </a:pPr>
            <a:r>
              <a:rPr lang="en-US" sz="1400" dirty="0"/>
              <a:t>Searching Google, for example, you might want to View as HTML, because Google color codes your search terms in the HTML derivative.  The more citation you add, the more colorful your results. </a:t>
            </a:r>
          </a:p>
          <a:p>
            <a:pPr marL="227441" indent="-227441">
              <a:buFontTx/>
              <a:buAutoNum type="arabicPeriod"/>
            </a:pPr>
            <a:r>
              <a:rPr lang="en-US" sz="1400" dirty="0"/>
              <a:t>Don’t waste time searching through the pages, use Ctrl F to find a specific author name or title phrase “ “.</a:t>
            </a:r>
          </a:p>
          <a:p>
            <a:pPr marL="227441" indent="-227441">
              <a:buFontTx/>
              <a:buAutoNum type="arabicPeriod"/>
            </a:pPr>
            <a:r>
              <a:rPr lang="en-US" sz="1400" dirty="0"/>
              <a:t>The same search engine or similar, can also take the citation you find and run it through your library’s catalog, provided you have linked your catalog or </a:t>
            </a:r>
            <a:r>
              <a:rPr lang="en-US" sz="1400" dirty="0" err="1"/>
              <a:t>metasearch</a:t>
            </a:r>
            <a:r>
              <a:rPr lang="en-US" sz="1400" dirty="0"/>
              <a:t> tools.</a:t>
            </a:r>
          </a:p>
          <a:p>
            <a:pPr marL="227441" indent="-227441">
              <a:buFontTx/>
              <a:buAutoNum type="arabicPeriod"/>
            </a:pPr>
            <a:r>
              <a:rPr lang="en-US" sz="1400" dirty="0"/>
              <a:t>Using Google Scholar also provides a link to buying the article from BL Direct.  Remember that when dealing with document suppliers that charge copyright, you have to remove this request from your copyright royalty reports, never pay twice.</a:t>
            </a:r>
          </a:p>
          <a:p>
            <a:pPr marL="227441" indent="-227441">
              <a:buFontTx/>
              <a:buAutoNum type="arabicPeriod"/>
            </a:pPr>
            <a:r>
              <a:rPr lang="en-US" sz="1400" dirty="0"/>
              <a:t>Two ways to access URL’s in search engines that lack content and give you the friendly 404… some search engines provide a cache view, and more importantly, you can find some of them in the Internet Archive.  There are other archives such as the UK web archiving consortium, Australia’s Pandora – important to note, not all of them allow search engines to index their contents, or limit title only.</a:t>
            </a:r>
          </a:p>
          <a:p>
            <a:pPr marL="227441" indent="-227441">
              <a:buFontTx/>
              <a:buAutoNum type="arabicPeriod"/>
            </a:pPr>
            <a:r>
              <a:rPr lang="en-US" sz="1400" dirty="0"/>
              <a:t>Besides one search engine, you can also multiply your searches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FDB0722F-647C-4C7D-B2C1-CBAA30D6E703}" type="slidenum">
              <a:rPr lang="en-US"/>
              <a:pPr/>
              <a:t>19</a:t>
            </a:fld>
            <a:endParaRPr lang="en-US"/>
          </a:p>
        </p:txBody>
      </p:sp>
      <p:sp>
        <p:nvSpPr>
          <p:cNvPr id="40963" name="Rectangle 2"/>
          <p:cNvSpPr>
            <a:spLocks noGrp="1" noRot="1" noChangeAspect="1" noChangeArrowheads="1" noTextEdit="1"/>
          </p:cNvSpPr>
          <p:nvPr>
            <p:ph type="sldImg"/>
          </p:nvPr>
        </p:nvSpPr>
        <p:spPr>
          <a:xfrm>
            <a:off x="917818" y="915025"/>
            <a:ext cx="4449313" cy="2457762"/>
          </a:xfrm>
          <a:ln/>
        </p:spPr>
      </p:sp>
      <p:sp>
        <p:nvSpPr>
          <p:cNvPr id="40964" name="Rectangle 3"/>
          <p:cNvSpPr>
            <a:spLocks noGrp="1" noChangeArrowheads="1"/>
          </p:cNvSpPr>
          <p:nvPr>
            <p:ph type="body" idx="1"/>
          </p:nvPr>
        </p:nvSpPr>
        <p:spPr>
          <a:xfrm>
            <a:off x="223631" y="3822492"/>
            <a:ext cx="6325324" cy="4248775"/>
          </a:xfrm>
          <a:noFill/>
          <a:ln/>
        </p:spPr>
        <p:txBody>
          <a:bodyPr>
            <a:noAutofit/>
          </a:bodyPr>
          <a:lstStyle/>
          <a:p>
            <a:pPr eaLnBrk="1" hangingPunct="1"/>
            <a:r>
              <a:rPr lang="en-US" sz="2000" dirty="0"/>
              <a:t>Verification using </a:t>
            </a:r>
            <a:r>
              <a:rPr lang="en-US" sz="2000" dirty="0" err="1"/>
              <a:t>metasearches</a:t>
            </a:r>
            <a:r>
              <a:rPr lang="en-US" sz="2000" dirty="0"/>
              <a:t> can easily multiply your search, upside, fewer pasting citations, downside, more records to paddle through.  </a:t>
            </a:r>
          </a:p>
          <a:p>
            <a:pPr eaLnBrk="1" hangingPunct="1"/>
            <a:r>
              <a:rPr lang="en-US" sz="2000" dirty="0"/>
              <a:t>There are various ways to run federated searches, </a:t>
            </a:r>
            <a:r>
              <a:rPr lang="en-US" sz="2000" dirty="0" err="1"/>
              <a:t>Dogpile</a:t>
            </a:r>
            <a:r>
              <a:rPr lang="en-US" sz="2000" dirty="0"/>
              <a:t> and Amazon’s A9 take two interesting and different approaches.  Another one is a Firefox extension called </a:t>
            </a:r>
            <a:r>
              <a:rPr lang="en-US" sz="2000" dirty="0" err="1"/>
              <a:t>Groowe</a:t>
            </a:r>
            <a:r>
              <a:rPr lang="en-US" sz="2000" dirty="0"/>
              <a:t>, with this </a:t>
            </a:r>
            <a:r>
              <a:rPr lang="en-US" sz="2000" dirty="0" err="1"/>
              <a:t>plugin</a:t>
            </a:r>
            <a:r>
              <a:rPr lang="en-US" sz="2000" dirty="0"/>
              <a:t>, you can multiply searches across various web services. </a:t>
            </a:r>
          </a:p>
          <a:p>
            <a:pPr eaLnBrk="1" hangingPunct="1"/>
            <a:r>
              <a:rPr lang="en-US" sz="2000" dirty="0"/>
              <a:t>Customized searches offer a great way to combine the work of searching across not only your usual targets, but also, sources that you can work – so what can you find using search engines in borrowing…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5413" y="449706"/>
            <a:ext cx="3764446" cy="2838762"/>
          </a:xfrm>
        </p:spPr>
      </p:sp>
      <p:sp>
        <p:nvSpPr>
          <p:cNvPr id="3" name="Notes Placeholder 2"/>
          <p:cNvSpPr>
            <a:spLocks noGrp="1"/>
          </p:cNvSpPr>
          <p:nvPr>
            <p:ph type="body" idx="1"/>
          </p:nvPr>
        </p:nvSpPr>
        <p:spPr>
          <a:xfrm>
            <a:off x="372717" y="3297836"/>
            <a:ext cx="6261652" cy="5160364"/>
          </a:xfrm>
        </p:spPr>
        <p:txBody>
          <a:bodyPr>
            <a:normAutofit fontScale="92500"/>
          </a:bodyPr>
          <a:lstStyle/>
          <a:p>
            <a:r>
              <a:rPr lang="en-US" sz="2000" dirty="0"/>
              <a:t>Which ever the system, CLIO, </a:t>
            </a:r>
            <a:r>
              <a:rPr lang="en-US" sz="2000" dirty="0" err="1"/>
              <a:t>ILLiad</a:t>
            </a:r>
            <a:r>
              <a:rPr lang="en-US" sz="2000" dirty="0"/>
              <a:t>, ALA forms, consortia borrowing systems, they all have a cost-benefit worth annual evaluation, but I want to add that to help these change with your needs, I encourage everyone to share your workflow goals with vendors openly – the more products and service that catch up to our needs – which are tuned to the growing expectations of our users, the better.  </a:t>
            </a:r>
          </a:p>
          <a:p>
            <a:r>
              <a:rPr lang="en-US" sz="2000" dirty="0"/>
              <a:t>I also want to mention that both ARL and IFLA’s Best Practices encourage handling all requests in one electronic system as preferable.  </a:t>
            </a:r>
            <a:r>
              <a:rPr lang="en-US" sz="2000" dirty="0" err="1"/>
              <a:t>Docline</a:t>
            </a:r>
            <a:r>
              <a:rPr lang="en-US" sz="2000" dirty="0"/>
              <a:t> is focused on medical materials, it’s a free system, although most of the transactions have lending charges there are some LVIS like FREESHARE libraries; some systems have subscription fees, while others, like the simple ALA or IFLA forms, used well with email templates are adequate for handling small operations efficiently.</a:t>
            </a:r>
          </a:p>
          <a:p>
            <a:r>
              <a:rPr lang="en-US" dirty="0" smtClean="0"/>
              <a:t>http://www.nlm.nih.gov/docline/</a:t>
            </a:r>
          </a:p>
          <a:p>
            <a:r>
              <a:rPr lang="en-US" dirty="0" smtClean="0"/>
              <a:t>http://www.oclc.org/resourcesharing/default.htm</a:t>
            </a:r>
          </a:p>
          <a:p>
            <a:r>
              <a:rPr lang="en-US" dirty="0" smtClean="0"/>
              <a:t>http://www.oclc.org/services/brochures/213665usb_worldcat_navigator.pdf</a:t>
            </a:r>
          </a:p>
          <a:p>
            <a:r>
              <a:rPr lang="en-US" dirty="0" smtClean="0"/>
              <a:t>http://www.ala.org/ala/mgrps/divs/rusa/archive/protools/referenceguide/illformprint.pdf</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D472931-6E86-443C-B1F4-0B0E2A025DC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956" y="685489"/>
            <a:ext cx="3393282" cy="2557697"/>
          </a:xfrm>
        </p:spPr>
      </p:sp>
      <p:sp>
        <p:nvSpPr>
          <p:cNvPr id="3" name="Notes Placeholder 2"/>
          <p:cNvSpPr>
            <a:spLocks noGrp="1"/>
          </p:cNvSpPr>
          <p:nvPr>
            <p:ph type="body" idx="1"/>
          </p:nvPr>
        </p:nvSpPr>
        <p:spPr>
          <a:xfrm>
            <a:off x="521805" y="3222885"/>
            <a:ext cx="5963478" cy="5235315"/>
          </a:xfrm>
        </p:spPr>
        <p:txBody>
          <a:bodyPr>
            <a:normAutofit lnSpcReduction="10000"/>
          </a:bodyPr>
          <a:lstStyle/>
          <a:p>
            <a:pPr marL="226083" indent="-226083"/>
            <a:r>
              <a:rPr lang="en-US" sz="1800" dirty="0"/>
              <a:t>Free Domain is becoming a significant source for ILL. On a slow day, or as a regular practice, have you checked how many items articles you find online free? Ohio State University is now checking </a:t>
            </a:r>
            <a:r>
              <a:rPr lang="en-US" sz="1800" dirty="0" err="1"/>
              <a:t>GoogleScholar</a:t>
            </a:r>
            <a:r>
              <a:rPr lang="en-US" sz="1800" dirty="0"/>
              <a:t> to find online articles and filling over 100 articles per month using it.  Anyone want to share their results?  I am going to share some of the big free online sources.</a:t>
            </a:r>
          </a:p>
          <a:p>
            <a:pPr marL="226083" indent="-226083">
              <a:buAutoNum type="arabicPeriod"/>
            </a:pPr>
            <a:r>
              <a:rPr lang="en-US" sz="1800" dirty="0">
                <a:hlinkClick r:id="rId3"/>
              </a:rPr>
              <a:t>http://arxiv.org/</a:t>
            </a:r>
            <a:r>
              <a:rPr lang="en-US" sz="1800" dirty="0"/>
              <a:t>  - Anyone familiar with this resource – it was created by the science community, and later supported by a library.</a:t>
            </a:r>
          </a:p>
          <a:p>
            <a:pPr marL="226083" indent="-226083">
              <a:buAutoNum type="arabicPeriod"/>
            </a:pPr>
            <a:r>
              <a:rPr lang="en-US" sz="1800" dirty="0">
                <a:hlinkClick r:id="rId4"/>
              </a:rPr>
              <a:t>http://www.doaj.org/</a:t>
            </a:r>
            <a:r>
              <a:rPr lang="en-US" sz="1800" dirty="0"/>
              <a:t> </a:t>
            </a:r>
          </a:p>
          <a:p>
            <a:pPr marL="226083" indent="-226083">
              <a:buAutoNum type="arabicPeriod"/>
            </a:pPr>
            <a:r>
              <a:rPr lang="en-US" sz="1800" dirty="0">
                <a:hlinkClick r:id="rId5"/>
              </a:rPr>
              <a:t>http://www.opendoar.org/</a:t>
            </a:r>
            <a:r>
              <a:rPr lang="en-US" sz="1800" dirty="0"/>
              <a:t> </a:t>
            </a:r>
          </a:p>
          <a:p>
            <a:pPr marL="226083" indent="-226083">
              <a:buAutoNum type="arabicPeriod"/>
            </a:pPr>
            <a:r>
              <a:rPr lang="en-US" sz="1800" dirty="0">
                <a:hlinkClick r:id="rId6"/>
              </a:rPr>
              <a:t>http://www.oaister.org/-</a:t>
            </a:r>
            <a:r>
              <a:rPr lang="en-US" sz="1800" dirty="0"/>
              <a:t> explain the Google Scholar connection.</a:t>
            </a:r>
          </a:p>
          <a:p>
            <a:pPr marL="226083" indent="-226083">
              <a:buAutoNum type="arabicPeriod"/>
            </a:pPr>
            <a:r>
              <a:rPr lang="en-US" sz="1800" dirty="0">
                <a:hlinkClick r:id="rId7"/>
              </a:rPr>
              <a:t>http://www.archive.org/index.php</a:t>
            </a:r>
            <a:r>
              <a:rPr lang="en-US" sz="1800" dirty="0"/>
              <a:t>  – </a:t>
            </a:r>
            <a:r>
              <a:rPr lang="en-US" sz="1800" dirty="0" err="1"/>
              <a:t>Waybackmachine</a:t>
            </a:r>
            <a:r>
              <a:rPr lang="en-US" sz="1800" dirty="0"/>
              <a:t> – a great utility for ILL, Open Content Alliance, and Open Library project.</a:t>
            </a:r>
          </a:p>
          <a:p>
            <a:pPr marL="226083" indent="-226083"/>
            <a:r>
              <a:rPr lang="en-US" sz="1800" dirty="0"/>
              <a:t>Others? The free domain isn’t just articles, reports and websites, increasingly, they are full text books…</a:t>
            </a:r>
          </a:p>
          <a:p>
            <a:pPr marL="226083" indent="-226083">
              <a:buAutoNum type="arabicPeriod"/>
            </a:pPr>
            <a:endParaRPr lang="en-US" dirty="0" smtClean="0"/>
          </a:p>
          <a:p>
            <a:pPr marL="226083" indent="-226083">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B44785EA-AFD4-4F7A-ACA0-76655405CC56}"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39BAEC-5431-49A0-8579-5BD59DA3DC9F}" type="slidenum">
              <a:rPr lang="en-US"/>
              <a:pPr/>
              <a:t>21</a:t>
            </a:fld>
            <a:endParaRPr lang="en-US"/>
          </a:p>
        </p:txBody>
      </p:sp>
      <p:sp>
        <p:nvSpPr>
          <p:cNvPr id="26626" name="Rectangle 2"/>
          <p:cNvSpPr>
            <a:spLocks noGrp="1" noRot="1" noChangeAspect="1" noChangeArrowheads="1" noTextEdit="1"/>
          </p:cNvSpPr>
          <p:nvPr>
            <p:ph type="sldImg"/>
          </p:nvPr>
        </p:nvSpPr>
        <p:spPr>
          <a:xfrm>
            <a:off x="1638405" y="373193"/>
            <a:ext cx="3505096" cy="2642016"/>
          </a:xfrm>
          <a:ln/>
        </p:spPr>
      </p:sp>
      <p:sp>
        <p:nvSpPr>
          <p:cNvPr id="26627" name="Rectangle 3"/>
          <p:cNvSpPr>
            <a:spLocks noGrp="1" noChangeArrowheads="1"/>
          </p:cNvSpPr>
          <p:nvPr>
            <p:ph type="body" idx="1"/>
          </p:nvPr>
        </p:nvSpPr>
        <p:spPr>
          <a:xfrm>
            <a:off x="380486" y="3072985"/>
            <a:ext cx="6173131" cy="5385531"/>
          </a:xfrm>
        </p:spPr>
        <p:txBody>
          <a:bodyPr>
            <a:normAutofit/>
          </a:bodyPr>
          <a:lstStyle/>
          <a:p>
            <a:r>
              <a:rPr lang="en-US" sz="2000" dirty="0"/>
              <a:t>When looking for a white whale, it’s clear that the ocean of the internet is full of them.  CLICK to 23%</a:t>
            </a:r>
          </a:p>
          <a:p>
            <a:r>
              <a:rPr lang="en-US" sz="2000" dirty="0"/>
              <a:t>	When is the tipping point for changing our workflow to look here first?  When Google Books API was integrated into Library catalogs this year, did you find it interesting that we only link </a:t>
            </a:r>
            <a:r>
              <a:rPr lang="en-US" sz="2000" dirty="0" err="1"/>
              <a:t>google’s</a:t>
            </a:r>
            <a:r>
              <a:rPr lang="en-US" sz="2000" dirty="0"/>
              <a:t> full text for materials we own, and not search the over 2 Million books in their database?  Should we?</a:t>
            </a:r>
          </a:p>
          <a:p>
            <a:r>
              <a:rPr lang="en-US" sz="2000" dirty="0"/>
              <a:t>	</a:t>
            </a:r>
          </a:p>
          <a:p>
            <a:r>
              <a:rPr lang="en-US" sz="2000" dirty="0"/>
              <a:t>Free is ideal, but sometimes we pay to borrow…</a:t>
            </a:r>
          </a:p>
          <a:p>
            <a:endParaRPr lang="en-US" sz="2000" dirty="0"/>
          </a:p>
          <a:p>
            <a:r>
              <a:rPr lang="en-US" sz="2000" dirty="0"/>
              <a:t>Note: AAP industry statistics 2007 shows 3.2% growth, this </a:t>
            </a:r>
            <a:r>
              <a:rPr lang="en-US" sz="2000" dirty="0" err="1"/>
              <a:t>eventhough</a:t>
            </a:r>
            <a:r>
              <a:rPr lang="en-US" sz="2000" dirty="0"/>
              <a:t> ILL is up, book swaps, and </a:t>
            </a:r>
            <a:r>
              <a:rPr lang="en-US" sz="2000" dirty="0" err="1"/>
              <a:t>google</a:t>
            </a:r>
            <a:r>
              <a:rPr lang="en-US" sz="2000" dirty="0"/>
              <a:t> books use are also up.  http://www.publishers.org/main/IndustryStats/indStats_02.htm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2978" y="599606"/>
            <a:ext cx="2882348" cy="2173574"/>
          </a:xfrm>
        </p:spPr>
      </p:sp>
      <p:sp>
        <p:nvSpPr>
          <p:cNvPr id="3" name="Notes Placeholder 2"/>
          <p:cNvSpPr>
            <a:spLocks noGrp="1"/>
          </p:cNvSpPr>
          <p:nvPr>
            <p:ph type="body" idx="1"/>
          </p:nvPr>
        </p:nvSpPr>
        <p:spPr>
          <a:xfrm>
            <a:off x="372717" y="2698230"/>
            <a:ext cx="6187109" cy="5759970"/>
          </a:xfrm>
        </p:spPr>
        <p:txBody>
          <a:bodyPr>
            <a:normAutofit lnSpcReduction="10000"/>
          </a:bodyPr>
          <a:lstStyle/>
          <a:p>
            <a:pPr marL="224312" indent="-224312">
              <a:buAutoNum type="arabicPeriod"/>
            </a:pPr>
            <a:r>
              <a:rPr lang="en-US" sz="2000" dirty="0"/>
              <a:t>Netflix: </a:t>
            </a:r>
            <a:r>
              <a:rPr lang="en-US" sz="2000" dirty="0">
                <a:hlinkClick r:id="rId3"/>
              </a:rPr>
              <a:t>http://www.netflix.com/</a:t>
            </a:r>
            <a:r>
              <a:rPr lang="en-US" sz="2000" dirty="0"/>
              <a:t>   </a:t>
            </a:r>
          </a:p>
          <a:p>
            <a:pPr marL="224312" indent="-224312">
              <a:buAutoNum type="arabicPeriod"/>
            </a:pPr>
            <a:r>
              <a:rPr lang="en-US" sz="2000" dirty="0" err="1"/>
              <a:t>Paradies</a:t>
            </a:r>
            <a:r>
              <a:rPr lang="en-US" sz="2000" dirty="0"/>
              <a:t> bookstore Read-Return program – everyone familiar with this concept, buy now and return for 50%, then the bookstore sells it used again –what a great idea for our new books that everyone requests, or better yet, buy it used for a significant discount: </a:t>
            </a:r>
            <a:r>
              <a:rPr lang="en-US" sz="900" dirty="0">
                <a:hlinkClick r:id="rId4"/>
              </a:rPr>
              <a:t>http://www.theparadiesshops.com/artman/publish/specialprograms/Buy_a_book_in_Hartford_get_half_your_money_back_in_San_Francisco.shtml</a:t>
            </a:r>
            <a:r>
              <a:rPr lang="en-US" sz="900" dirty="0"/>
              <a:t>  </a:t>
            </a:r>
          </a:p>
          <a:p>
            <a:pPr marL="224312" indent="-224312">
              <a:buAutoNum type="arabicPeriod"/>
            </a:pPr>
            <a:r>
              <a:rPr lang="en-US" sz="2000" dirty="0">
                <a:hlinkClick r:id="rId5"/>
              </a:rPr>
              <a:t>http://www.bookswim.com/</a:t>
            </a:r>
            <a:r>
              <a:rPr lang="en-US" sz="2000" dirty="0"/>
              <a:t> </a:t>
            </a:r>
          </a:p>
          <a:p>
            <a:pPr marL="224312" indent="-224312">
              <a:buAutoNum type="arabicPeriod"/>
            </a:pPr>
            <a:r>
              <a:rPr lang="en-US" sz="2000" dirty="0"/>
              <a:t>McNaughton Plan – is the more traditional form of renting for libraries; hopefully ILL is providing recommendations from request data to scope the selection of titles.  </a:t>
            </a:r>
            <a:r>
              <a:rPr lang="en-US" sz="2000" dirty="0">
                <a:hlinkClick r:id="rId6"/>
              </a:rPr>
              <a:t>http://www.books.brodart.com/Content3.aspx?P=93</a:t>
            </a:r>
            <a:r>
              <a:rPr lang="en-US" sz="2000" dirty="0"/>
              <a:t> </a:t>
            </a:r>
          </a:p>
          <a:p>
            <a:pPr marL="224312" indent="-224312">
              <a:buAutoNum type="arabicPeriod"/>
            </a:pPr>
            <a:r>
              <a:rPr lang="en-US" sz="2000" dirty="0"/>
              <a:t>Lastly, every summer you see the emails – some library is raising their lending fees.  As more libraries charge $15-25 per request, it undermines the effectiveness of resource sharing, however, it also promotes alternatives like buying, more attractive than ever.  Speaking of buying…</a:t>
            </a:r>
            <a:endParaRPr lang="en-US" dirty="0"/>
          </a:p>
        </p:txBody>
      </p:sp>
      <p:sp>
        <p:nvSpPr>
          <p:cNvPr id="4" name="Slide Number Placeholder 3"/>
          <p:cNvSpPr>
            <a:spLocks noGrp="1"/>
          </p:cNvSpPr>
          <p:nvPr>
            <p:ph type="sldNum" sz="quarter" idx="10"/>
          </p:nvPr>
        </p:nvSpPr>
        <p:spPr/>
        <p:txBody>
          <a:bodyPr/>
          <a:lstStyle/>
          <a:p>
            <a:fld id="{B44785EA-AFD4-4F7A-ACA0-76655405CC56}"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A489C0-8B70-4D8E-A782-C10B56C0D091}" type="slidenum">
              <a:rPr lang="en-US" smtClean="0"/>
              <a:pPr fontAlgn="base">
                <a:spcBef>
                  <a:spcPct val="0"/>
                </a:spcBef>
                <a:spcAft>
                  <a:spcPct val="0"/>
                </a:spcAft>
                <a:defRPr/>
              </a:pPr>
              <a:t>23</a:t>
            </a:fld>
            <a:endParaRPr lang="en-US" smtClean="0"/>
          </a:p>
        </p:txBody>
      </p:sp>
      <p:sp>
        <p:nvSpPr>
          <p:cNvPr id="50179" name="Rectangle 2"/>
          <p:cNvSpPr>
            <a:spLocks noGrp="1" noRot="1" noChangeAspect="1" noChangeArrowheads="1" noTextEdit="1"/>
          </p:cNvSpPr>
          <p:nvPr>
            <p:ph type="sldImg"/>
          </p:nvPr>
        </p:nvSpPr>
        <p:spPr bwMode="auto">
          <a:xfrm>
            <a:off x="1703630" y="227976"/>
            <a:ext cx="3076471" cy="2320352"/>
          </a:xfrm>
          <a:noFill/>
          <a:ln>
            <a:solidFill>
              <a:srgbClr val="000000"/>
            </a:solidFill>
            <a:miter lim="800000"/>
            <a:headEnd/>
            <a:tailEnd/>
          </a:ln>
        </p:spPr>
      </p:sp>
      <p:sp>
        <p:nvSpPr>
          <p:cNvPr id="50180" name="Rectangle 3"/>
          <p:cNvSpPr>
            <a:spLocks noGrp="1" noChangeArrowheads="1"/>
          </p:cNvSpPr>
          <p:nvPr>
            <p:ph type="body" idx="1"/>
          </p:nvPr>
        </p:nvSpPr>
        <p:spPr bwMode="auto">
          <a:xfrm>
            <a:off x="304802" y="2590801"/>
            <a:ext cx="6248400" cy="6172200"/>
          </a:xfrm>
          <a:noFill/>
        </p:spPr>
        <p:txBody>
          <a:bodyPr wrap="square" numCol="1" anchor="t" anchorCtr="0" compatLnSpc="1">
            <a:prstTxWarp prst="textNoShape">
              <a:avLst/>
            </a:prstTxWarp>
            <a:normAutofit/>
          </a:bodyPr>
          <a:lstStyle/>
          <a:p>
            <a:pPr eaLnBrk="1" hangingPunct="1">
              <a:spcBef>
                <a:spcPct val="0"/>
              </a:spcBef>
            </a:pPr>
            <a:r>
              <a:rPr lang="en-US" sz="1800" dirty="0"/>
              <a:t>Articles can easily be purchased by a variety of pay per view methods; credit cards and publisher tokens.  How many currently purchase articles rather than borrow them?</a:t>
            </a:r>
          </a:p>
          <a:p>
            <a:pPr eaLnBrk="1" hangingPunct="1">
              <a:spcBef>
                <a:spcPct val="0"/>
              </a:spcBef>
            </a:pPr>
            <a:r>
              <a:rPr lang="en-US" sz="1800" dirty="0"/>
              <a:t>Looking at copyright royalty fee transaction data and comparing the fees incurred to fill a borrowing request with the fees for purchasing articles online from the publisher illuminate why sometimes it makes more sense to buy the article for a user.  </a:t>
            </a:r>
          </a:p>
          <a:p>
            <a:pPr eaLnBrk="1" hangingPunct="1">
              <a:spcBef>
                <a:spcPct val="0"/>
              </a:spcBef>
            </a:pPr>
            <a:r>
              <a:rPr lang="en-US" sz="1800" dirty="0"/>
              <a:t>Over the last two years, SUNY Geneseo paid 290 copyright royalty fees on 70 titles, and in analyzing this data, we found that 279 or 88.6% of the articles could have been purchased full-text immediately from the publisher, and in a few cases, from a secondary online document supplier.  While the overall cost, including copyright fees, for the 279 articles was $6,662, the fees for purchasing immediate access to the online articles from the publisher would have been $6,100.  </a:t>
            </a:r>
          </a:p>
          <a:p>
            <a:pPr>
              <a:spcBef>
                <a:spcPct val="0"/>
              </a:spcBef>
            </a:pPr>
            <a:r>
              <a:rPr lang="en-US" sz="1800" dirty="0"/>
              <a:t>Interestingly enough, the cost between royalty and purchase varied widely; for example, the royalty fee on </a:t>
            </a:r>
            <a:r>
              <a:rPr lang="en-US" sz="1800" i="1" dirty="0"/>
              <a:t>The Journal of Clinical Psychiatry</a:t>
            </a:r>
            <a:r>
              <a:rPr lang="en-US" sz="1800" dirty="0"/>
              <a:t>  was $9 per article, the cost of the online article was $20, on the other hand, the royalty fee for the </a:t>
            </a:r>
            <a:r>
              <a:rPr lang="en-US" sz="1800" i="1" dirty="0"/>
              <a:t>Journal of Health Psychology</a:t>
            </a:r>
            <a:r>
              <a:rPr lang="en-US" sz="1800" dirty="0"/>
              <a:t>  was $26, while the cost of the online article was only $15.</a:t>
            </a:r>
          </a:p>
          <a:p>
            <a:pPr eaLnBrk="1" hangingPunct="1">
              <a:spcBef>
                <a:spcPct val="0"/>
              </a:spcBef>
            </a:pPr>
            <a:r>
              <a:rPr lang="en-US" sz="1800" dirty="0"/>
              <a:t> Lets take a look at how newspapers fits into this picture too…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t>Newspapers are perhaps the easiest to find, some free, some fee based for $3.95 – far better than asking a nearby library to scan in a microfilmed article.</a:t>
            </a:r>
          </a:p>
          <a:p>
            <a:endParaRPr lang="en-US" sz="2000" dirty="0"/>
          </a:p>
        </p:txBody>
      </p:sp>
      <p:sp>
        <p:nvSpPr>
          <p:cNvPr id="4" name="Slide Number Placeholder 3"/>
          <p:cNvSpPr>
            <a:spLocks noGrp="1"/>
          </p:cNvSpPr>
          <p:nvPr>
            <p:ph type="sldNum" sz="quarter" idx="10"/>
          </p:nvPr>
        </p:nvSpPr>
        <p:spPr/>
        <p:txBody>
          <a:bodyPr/>
          <a:lstStyle/>
          <a:p>
            <a:fld id="{98D8C450-CB15-49C3-9AAB-1F0F58E203D1}"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838615" y="304488"/>
            <a:ext cx="4587530" cy="3458668"/>
          </a:xfrm>
          <a:noFill/>
          <a:ln>
            <a:solidFill>
              <a:srgbClr val="000000"/>
            </a:solidFill>
            <a:miter lim="800000"/>
            <a:headEnd/>
            <a:tailEnd/>
          </a:ln>
        </p:spPr>
      </p:sp>
      <p:sp>
        <p:nvSpPr>
          <p:cNvPr id="43011" name="Notes Placeholder 2"/>
          <p:cNvSpPr>
            <a:spLocks noGrp="1"/>
          </p:cNvSpPr>
          <p:nvPr>
            <p:ph type="body" idx="1"/>
          </p:nvPr>
        </p:nvSpPr>
        <p:spPr bwMode="auto">
          <a:xfrm>
            <a:off x="315612" y="3897442"/>
            <a:ext cx="6302715" cy="4560758"/>
          </a:xfrm>
          <a:noFill/>
        </p:spPr>
        <p:txBody>
          <a:bodyPr wrap="square" numCol="1" anchor="t" anchorCtr="0" compatLnSpc="1">
            <a:prstTxWarp prst="textNoShape">
              <a:avLst/>
            </a:prstTxWarp>
            <a:normAutofit fontScale="92500"/>
          </a:bodyPr>
          <a:lstStyle/>
          <a:p>
            <a:pPr eaLnBrk="1" hangingPunct="1"/>
            <a:r>
              <a:rPr lang="en-US" sz="2000" dirty="0"/>
              <a:t>At what point does it make sense to buy versus borrow?  Who decides? User, collection development, or Interlibrary Loan – and what strategy makes sense. </a:t>
            </a:r>
            <a:r>
              <a:rPr lang="en-US" sz="2000" i="1" dirty="0"/>
              <a:t> explain slide</a:t>
            </a:r>
            <a:r>
              <a:rPr lang="en-US" sz="2000" dirty="0"/>
              <a:t> CLICK</a:t>
            </a:r>
          </a:p>
          <a:p>
            <a:pPr defTabSz="897252">
              <a:defRPr/>
            </a:pPr>
            <a:r>
              <a:rPr lang="en-US" sz="2000" dirty="0"/>
              <a:t>Practices vary widely &amp; its safe to say most Purchase on Demand services are pilots.  </a:t>
            </a:r>
          </a:p>
          <a:p>
            <a:pPr defTabSz="897252">
              <a:defRPr/>
            </a:pPr>
            <a:r>
              <a:rPr lang="en-US" sz="2000" dirty="0"/>
              <a:t>	What makes sense or the strategy we develop for borrowing and buying options really does depend on how we consider the cost benefit with the return on investment.  Note the relatively higher demand for titles users select.  These are opportunities that we can incorporate into the strategy of building a more diverse collection and save money… </a:t>
            </a:r>
          </a:p>
          <a:p>
            <a:pPr eaLnBrk="1" hangingPunct="1"/>
            <a:r>
              <a:rPr lang="en-US" sz="1500" dirty="0"/>
              <a:t>How…</a:t>
            </a:r>
          </a:p>
          <a:p>
            <a:pPr eaLnBrk="1" hangingPunct="1"/>
            <a:r>
              <a:rPr lang="en-US" sz="1500" dirty="0"/>
              <a:t>Note:</a:t>
            </a:r>
          </a:p>
          <a:p>
            <a:pPr eaLnBrk="1" hangingPunct="1"/>
            <a:r>
              <a:rPr lang="en-US" dirty="0">
                <a:latin typeface="Book Antiqua" pitchFamily="18" charset="0"/>
              </a:rPr>
              <a:t>According to Mary Jackson’s study of ARL libraries, the average cost to a borrowing library (not including the cost to a lending library) was $17.50.  </a:t>
            </a:r>
            <a:r>
              <a:rPr lang="en-US" sz="1000" dirty="0">
                <a:latin typeface="Book Antiqua" pitchFamily="18" charset="0"/>
                <a:hlinkClick r:id="rId3"/>
              </a:rPr>
              <a:t>http://www.arl.org/newsltr/230/illdd.html</a:t>
            </a:r>
            <a:r>
              <a:rPr lang="en-US" dirty="0" smtClean="0">
                <a:latin typeface="Book Antiqua" pitchFamily="18" charset="0"/>
              </a:rPr>
              <a:t> </a:t>
            </a:r>
          </a:p>
          <a:p>
            <a:pPr eaLnBrk="1" hangingPunct="1"/>
            <a:r>
              <a:rPr lang="en-US" sz="800" dirty="0"/>
              <a:t>Image: </a:t>
            </a:r>
            <a:r>
              <a:rPr lang="en-US" sz="800" dirty="0">
                <a:hlinkClick r:id="rId4"/>
              </a:rPr>
              <a:t>http://www.d.umn.edu/cla/faculty/troufs/Buffalo/images/pf056932.jpg</a:t>
            </a:r>
            <a:r>
              <a:rPr lang="en-US" sz="800" dirty="0"/>
              <a:t>  </a:t>
            </a:r>
          </a:p>
          <a:p>
            <a:pPr eaLnBrk="1" hangingPunct="1"/>
            <a:r>
              <a:rPr lang="en-US" sz="800" dirty="0"/>
              <a:t>2004 Data on </a:t>
            </a:r>
            <a:r>
              <a:rPr lang="en-US" sz="800" dirty="0" err="1"/>
              <a:t>DaVinci</a:t>
            </a:r>
            <a:r>
              <a:rPr lang="en-US" sz="800" dirty="0"/>
              <a:t> Code and Secret Life of Bees comes from a report prepared by </a:t>
            </a:r>
            <a:r>
              <a:rPr lang="en-US" sz="800" dirty="0" err="1"/>
              <a:t>Aric</a:t>
            </a:r>
            <a:r>
              <a:rPr lang="en-US" sz="800" dirty="0"/>
              <a:t> Rubin, </a:t>
            </a:r>
            <a:r>
              <a:rPr lang="en-US" sz="800" dirty="0" err="1"/>
              <a:t>Alibris</a:t>
            </a:r>
            <a:r>
              <a:rPr lang="en-US" sz="800" dirty="0"/>
              <a:t>.</a:t>
            </a:r>
          </a:p>
          <a:p>
            <a:pPr eaLnBrk="1" hangingPunct="1"/>
            <a:r>
              <a:rPr lang="en-US" sz="800" dirty="0"/>
              <a:t>Buy New Buy Used Borrow 22.94 12.94 17.5 </a:t>
            </a:r>
            <a:r>
              <a:rPr lang="en-US" sz="800" dirty="0" err="1"/>
              <a:t>davinci</a:t>
            </a:r>
            <a:r>
              <a:rPr lang="en-US" sz="800" dirty="0"/>
              <a:t> code 13.79 9.44 17.5 secret life of bees secret life of bees </a:t>
            </a:r>
            <a:r>
              <a:rPr lang="en-US" sz="800" dirty="0" err="1"/>
              <a:t>davinci</a:t>
            </a:r>
            <a:r>
              <a:rPr lang="en-US" sz="800" dirty="0"/>
              <a:t> code 53.9% 73.9% 1197 req. </a:t>
            </a:r>
            <a:r>
              <a:rPr lang="en-US" sz="800" b="1" dirty="0"/>
              <a:t>46.1%</a:t>
            </a:r>
            <a:r>
              <a:rPr lang="en-US" sz="800" dirty="0"/>
              <a:t> </a:t>
            </a:r>
            <a:r>
              <a:rPr lang="en-US" sz="800" b="1" dirty="0"/>
              <a:t>26.10%</a:t>
            </a:r>
            <a:r>
              <a:rPr lang="en-US" sz="800" dirty="0"/>
              <a:t> 3187 req. 4.5675 12.94 2004 </a:t>
            </a:r>
            <a:r>
              <a:rPr lang="en-US" sz="800" dirty="0" err="1"/>
              <a:t>Aric</a:t>
            </a:r>
            <a:r>
              <a:rPr lang="en-US" sz="800" dirty="0"/>
              <a:t> Rubin, </a:t>
            </a:r>
            <a:r>
              <a:rPr lang="en-US" sz="800" dirty="0" err="1"/>
              <a:t>Alibris</a:t>
            </a:r>
            <a:r>
              <a:rPr lang="en-US" sz="800" dirty="0"/>
              <a:t> </a:t>
            </a:r>
          </a:p>
        </p:txBody>
      </p:sp>
      <p:sp>
        <p:nvSpPr>
          <p:cNvPr id="4" name="Slide Number Placeholder 3"/>
          <p:cNvSpPr>
            <a:spLocks noGrp="1"/>
          </p:cNvSpPr>
          <p:nvPr>
            <p:ph type="sldNum" sz="quarter" idx="5"/>
          </p:nvPr>
        </p:nvSpPr>
        <p:spPr/>
        <p:txBody>
          <a:bodyPr/>
          <a:lstStyle/>
          <a:p>
            <a:pPr>
              <a:defRPr/>
            </a:pPr>
            <a:fld id="{CEC6D8B9-F7E8-41D7-A40A-C510A217B137}"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223631" y="449705"/>
            <a:ext cx="6247676" cy="4710972"/>
          </a:xfrm>
          <a:noFill/>
          <a:ln>
            <a:solidFill>
              <a:srgbClr val="000000"/>
            </a:solidFill>
            <a:miter lim="800000"/>
            <a:headEnd/>
            <a:tailEnd/>
          </a:ln>
        </p:spPr>
      </p:sp>
      <p:sp>
        <p:nvSpPr>
          <p:cNvPr id="44035" name="Notes Placeholder 2"/>
          <p:cNvSpPr>
            <a:spLocks noGrp="1"/>
          </p:cNvSpPr>
          <p:nvPr>
            <p:ph type="body" idx="1"/>
          </p:nvPr>
        </p:nvSpPr>
        <p:spPr bwMode="auto">
          <a:xfrm>
            <a:off x="685801" y="5696262"/>
            <a:ext cx="5486400" cy="2761938"/>
          </a:xfrm>
          <a:noFill/>
        </p:spPr>
        <p:txBody>
          <a:bodyPr wrap="square" numCol="1" anchor="t" anchorCtr="0" compatLnSpc="1">
            <a:prstTxWarp prst="textNoShape">
              <a:avLst/>
            </a:prstTxWarp>
            <a:normAutofit/>
          </a:bodyPr>
          <a:lstStyle/>
          <a:p>
            <a:pPr eaLnBrk="1" hangingPunct="1">
              <a:spcBef>
                <a:spcPct val="0"/>
              </a:spcBef>
            </a:pPr>
            <a:r>
              <a:rPr lang="en-US" sz="2000" dirty="0"/>
              <a:t>First, consider what I found searching 110 ILL book requests from one day last spring. </a:t>
            </a:r>
            <a:r>
              <a:rPr lang="en-US" sz="2000" i="1" dirty="0"/>
              <a:t>Highlight screen findings</a:t>
            </a:r>
          </a:p>
          <a:p>
            <a:pPr eaLnBrk="1" hangingPunct="1">
              <a:spcBef>
                <a:spcPct val="0"/>
              </a:spcBef>
            </a:pPr>
            <a:r>
              <a:rPr lang="en-US" sz="2000" dirty="0"/>
              <a:t>Explain that the reality of weeding for 10-20 years will have a significant impact on the used book market, and possible strategies.</a:t>
            </a: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78D909-F392-4A6F-A7D0-AEB5A432882E}" type="slidenum">
              <a:rPr lang="en-US" smtClean="0"/>
              <a:pPr fontAlgn="base">
                <a:spcBef>
                  <a:spcPct val="0"/>
                </a:spcBef>
                <a:spcAft>
                  <a:spcPct val="0"/>
                </a:spcAft>
                <a:defRPr/>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6484" y="374754"/>
            <a:ext cx="2187203" cy="1648918"/>
          </a:xfrm>
        </p:spPr>
      </p:sp>
      <p:sp>
        <p:nvSpPr>
          <p:cNvPr id="3" name="Notes Placeholder 2"/>
          <p:cNvSpPr>
            <a:spLocks noGrp="1"/>
          </p:cNvSpPr>
          <p:nvPr>
            <p:ph type="body" idx="1"/>
          </p:nvPr>
        </p:nvSpPr>
        <p:spPr>
          <a:xfrm>
            <a:off x="228600" y="2398426"/>
            <a:ext cx="6400800" cy="6059774"/>
          </a:xfrm>
        </p:spPr>
        <p:txBody>
          <a:bodyPr>
            <a:normAutofit fontScale="85000" lnSpcReduction="10000"/>
          </a:bodyPr>
          <a:lstStyle/>
          <a:p>
            <a:r>
              <a:rPr lang="en-US" sz="2000" dirty="0"/>
              <a:t>This is a sample of </a:t>
            </a:r>
            <a:r>
              <a:rPr lang="en-US" sz="2000" dirty="0" err="1"/>
              <a:t>Geneseo’s</a:t>
            </a:r>
            <a:r>
              <a:rPr lang="en-US" sz="2000" dirty="0"/>
              <a:t> borrowing book requests where lending libraries charged lending fees, we see the following characteristics, seen sorted by cost to purchase in Amazon  (in blue) juxtaposed with the ILL fees (in yellow) and # of libraries holding the title (in green)</a:t>
            </a:r>
          </a:p>
          <a:p>
            <a:endParaRPr lang="en-US" sz="2000" dirty="0"/>
          </a:p>
          <a:p>
            <a:r>
              <a:rPr lang="en-US" sz="2000" dirty="0"/>
              <a:t>In this small sample of 62 books – we found that we could only buy 51.6% of the titles in Amazon, of these, 4 could be purchased less than $5,  6 for less than $10.  38% we could buy for less than $20.  Whenever we have to look beyond our free reciprocal libraries, and increasingly, library lending charges are $15 plus the cost of shipping to return the books, making it roughly a $20 rental, buying books makes much more sense.</a:t>
            </a:r>
          </a:p>
          <a:p>
            <a:endParaRPr lang="en-US" sz="2000" dirty="0"/>
          </a:p>
          <a:p>
            <a:r>
              <a:rPr lang="en-US" sz="2000" dirty="0"/>
              <a:t>To give you an idea of how much libraries pay, just in November 2008, SUNY Geneseo spent almost $3,000 (in IFM) on borrowing books and articles from libraries that charge what amounts to rental fees.</a:t>
            </a:r>
          </a:p>
          <a:p>
            <a:r>
              <a:rPr lang="en-US" sz="2000" dirty="0"/>
              <a:t>Looking at the same data sorted by how many libraries have these titles, the opportunity cost plus the collection diversification increases as you move towards few libraries that hold the title (moving to the right of the chart) and evaluate the differences between what a library charges us to borrow, and what </a:t>
            </a:r>
            <a:r>
              <a:rPr lang="en-US" sz="2000" dirty="0" err="1"/>
              <a:t>amazon</a:t>
            </a:r>
            <a:r>
              <a:rPr lang="en-US" sz="2000" dirty="0"/>
              <a:t> charges.  </a:t>
            </a:r>
          </a:p>
          <a:p>
            <a:endParaRPr lang="en-US" sz="2000" dirty="0"/>
          </a:p>
          <a:p>
            <a:r>
              <a:rPr lang="en-US" sz="2000" dirty="0"/>
              <a:t>CLICK – here are some of the titles from the graphed sample.</a:t>
            </a:r>
          </a:p>
          <a:p>
            <a:r>
              <a:rPr lang="en-US" sz="2000" dirty="0"/>
              <a:t>Opportunity costs is a great strategy, however, it may lead to some very untraditional approaches. </a:t>
            </a:r>
          </a:p>
        </p:txBody>
      </p:sp>
      <p:sp>
        <p:nvSpPr>
          <p:cNvPr id="4" name="Slide Number Placeholder 3"/>
          <p:cNvSpPr>
            <a:spLocks noGrp="1"/>
          </p:cNvSpPr>
          <p:nvPr>
            <p:ph type="sldNum" sz="quarter" idx="10"/>
          </p:nvPr>
        </p:nvSpPr>
        <p:spPr/>
        <p:txBody>
          <a:bodyPr/>
          <a:lstStyle/>
          <a:p>
            <a:fld id="{98D8C450-CB15-49C3-9AAB-1F0F58E203D1}"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BEC720-6624-4FBB-A6C4-61F1C62B84C4}" type="slidenum">
              <a:rPr lang="en-US" smtClean="0"/>
              <a:pPr fontAlgn="base">
                <a:spcBef>
                  <a:spcPct val="0"/>
                </a:spcBef>
                <a:spcAft>
                  <a:spcPct val="0"/>
                </a:spcAft>
                <a:defRPr/>
              </a:pPr>
              <a:t>28</a:t>
            </a:fld>
            <a:endParaRPr lang="en-US" smtClean="0"/>
          </a:p>
        </p:txBody>
      </p:sp>
      <p:sp>
        <p:nvSpPr>
          <p:cNvPr id="41987" name="Rectangle 2"/>
          <p:cNvSpPr>
            <a:spLocks noGrp="1" noRot="1" noChangeAspect="1" noChangeArrowheads="1" noTextEdit="1"/>
          </p:cNvSpPr>
          <p:nvPr>
            <p:ph type="sldImg"/>
          </p:nvPr>
        </p:nvSpPr>
        <p:spPr bwMode="auto">
          <a:xfrm>
            <a:off x="596348" y="299803"/>
            <a:ext cx="3747363" cy="2824710"/>
          </a:xfrm>
          <a:noFill/>
          <a:ln>
            <a:solidFill>
              <a:srgbClr val="000000"/>
            </a:solidFill>
            <a:miter lim="800000"/>
            <a:headEnd/>
            <a:tailEnd/>
          </a:ln>
        </p:spPr>
      </p:sp>
      <p:sp>
        <p:nvSpPr>
          <p:cNvPr id="41988" name="Rectangle 3"/>
          <p:cNvSpPr>
            <a:spLocks noGrp="1" noChangeArrowheads="1"/>
          </p:cNvSpPr>
          <p:nvPr>
            <p:ph type="body" idx="1"/>
          </p:nvPr>
        </p:nvSpPr>
        <p:spPr bwMode="auto">
          <a:xfrm>
            <a:off x="372721" y="3124201"/>
            <a:ext cx="6180483" cy="5638801"/>
          </a:xfrm>
          <a:noFill/>
        </p:spPr>
        <p:txBody>
          <a:bodyPr wrap="square" numCol="1" anchor="t" anchorCtr="0" compatLnSpc="1">
            <a:prstTxWarp prst="textNoShape">
              <a:avLst/>
            </a:prstTxWarp>
            <a:normAutofit/>
          </a:bodyPr>
          <a:lstStyle/>
          <a:p>
            <a:pPr eaLnBrk="1" hangingPunct="1">
              <a:spcBef>
                <a:spcPct val="0"/>
              </a:spcBef>
            </a:pPr>
            <a:r>
              <a:rPr lang="en-US" sz="2000" dirty="0"/>
              <a:t>What makes sense? Depends… @ UVA Library, I looked at the ILL service to remote users – </a:t>
            </a:r>
            <a:r>
              <a:rPr lang="en-US" sz="2000" i="1" dirty="0"/>
              <a:t>demonstrate 4 shipments in the process</a:t>
            </a:r>
            <a:endParaRPr lang="en-US" sz="2000" b="1" dirty="0"/>
          </a:p>
          <a:p>
            <a:pPr eaLnBrk="1" hangingPunct="1">
              <a:spcBef>
                <a:spcPct val="0"/>
              </a:spcBef>
            </a:pPr>
            <a:r>
              <a:rPr lang="en-US" sz="2000" dirty="0"/>
              <a:t>Looking at these costs of doing business, and the Internet book market, many thanks to library weeding projects, make it possible to buy good condition used books for one dollar;  we have to face the question, do we really want to borrow, buy to own, buy and weed (with no cataloging), or just buy the user an inexpensive book?  </a:t>
            </a:r>
          </a:p>
          <a:p>
            <a:pPr eaLnBrk="1" hangingPunct="1">
              <a:spcBef>
                <a:spcPct val="0"/>
              </a:spcBef>
            </a:pPr>
            <a:endParaRPr lang="en-US" sz="2000" dirty="0"/>
          </a:p>
          <a:p>
            <a:pPr eaLnBrk="1" hangingPunct="1">
              <a:spcBef>
                <a:spcPct val="0"/>
              </a:spcBef>
            </a:pPr>
            <a:r>
              <a:rPr lang="en-US" sz="2000" dirty="0"/>
              <a:t>Given the realities of the Internet book market how shall we shape our workflow to match the new options?  What makes sense in the market makes us question what makes sense with the workflow we developed at libraries. While we are talking about ILL purchase on demand, we need to also discuss a parallel or duplicate service in acquisitions called just-in-time acquisitions.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5676" y="374755"/>
            <a:ext cx="2498759" cy="1884310"/>
          </a:xfrm>
        </p:spPr>
      </p:sp>
      <p:sp>
        <p:nvSpPr>
          <p:cNvPr id="3" name="Notes Placeholder 2"/>
          <p:cNvSpPr>
            <a:spLocks noGrp="1"/>
          </p:cNvSpPr>
          <p:nvPr>
            <p:ph type="body" idx="1"/>
          </p:nvPr>
        </p:nvSpPr>
        <p:spPr>
          <a:xfrm>
            <a:off x="298174" y="2248525"/>
            <a:ext cx="6261652" cy="6209676"/>
          </a:xfrm>
        </p:spPr>
        <p:txBody>
          <a:bodyPr>
            <a:normAutofit fontScale="85000" lnSpcReduction="10000"/>
          </a:bodyPr>
          <a:lstStyle/>
          <a:p>
            <a:r>
              <a:rPr lang="en-US" sz="2000" dirty="0"/>
              <a:t>While many in ILL are now used to the idea of using </a:t>
            </a:r>
            <a:r>
              <a:rPr lang="en-US" sz="2000" dirty="0" err="1"/>
              <a:t>Alibris</a:t>
            </a:r>
            <a:r>
              <a:rPr lang="en-US" sz="2000" dirty="0"/>
              <a:t> to purchase books using OCLC and ILL funny money, I mean IFM.  OCLC and Better World Books have recently come up with a new variation on fulfilling requests.  </a:t>
            </a:r>
          </a:p>
          <a:p>
            <a:pPr defTabSz="897301">
              <a:defRPr/>
            </a:pPr>
            <a:r>
              <a:rPr lang="en-US" sz="2000" dirty="0"/>
              <a:t>OCLC’s </a:t>
            </a:r>
            <a:r>
              <a:rPr lang="en-US" sz="2000" dirty="0" err="1"/>
              <a:t>Worldcat</a:t>
            </a:r>
            <a:r>
              <a:rPr lang="en-US" sz="2000" dirty="0"/>
              <a:t> Delivery Pilot in Montana, Denmark’s at your doorstep and others are direct lending to borrowing library user’s homes.  The ideas of direct delivery may seem complicated, but they really are not, it’s basically less work on the borrowing library if the lending library uses insured tracking delivery services to send to the user’s home.  The question how do we agree on changing our workflow to handle insurance and tracking shipping is probably our biggest delivery challenge, but  Direct Delivery.  Ironically, direct to home usually charges users fees while the more expensive hold for pickup is free.</a:t>
            </a:r>
          </a:p>
          <a:p>
            <a:endParaRPr lang="en-US" sz="2000" dirty="0"/>
          </a:p>
          <a:p>
            <a:r>
              <a:rPr lang="en-US" sz="2000" dirty="0"/>
              <a:t>EXPLAIN real example: we borrowed a book for $10, and in it, the book had a price tag for the user (or potentially the library) to buy it without returning it.  EXPLAIN WHY this is fantastic… </a:t>
            </a:r>
            <a:r>
              <a:rPr lang="en-US" sz="2000" i="1" dirty="0"/>
              <a:t>remember the skit</a:t>
            </a:r>
            <a:r>
              <a:rPr lang="en-US" sz="2000" dirty="0"/>
              <a:t>… Direct Delivery (Double Delivery Dilemma) &amp; Distance Education services.</a:t>
            </a:r>
          </a:p>
          <a:p>
            <a:endParaRPr lang="en-US" sz="2000" dirty="0"/>
          </a:p>
          <a:p>
            <a:r>
              <a:rPr lang="en-US" sz="2000" dirty="0"/>
              <a:t>CLICK: Most interesting aspect to this new supply chain is that the bulk of their materials comes from library discards, so what we weed today, may find its way to be borrowed or purchased by another library and user, all through the OCLC system.</a:t>
            </a:r>
          </a:p>
          <a:p>
            <a:r>
              <a:rPr lang="en-US" sz="2000" dirty="0"/>
              <a:t>CLICK: Do we need to find new workflows? YES  </a:t>
            </a:r>
          </a:p>
        </p:txBody>
      </p:sp>
      <p:sp>
        <p:nvSpPr>
          <p:cNvPr id="4" name="Slide Number Placeholder 3"/>
          <p:cNvSpPr>
            <a:spLocks noGrp="1"/>
          </p:cNvSpPr>
          <p:nvPr>
            <p:ph type="sldNum" sz="quarter" idx="10"/>
          </p:nvPr>
        </p:nvSpPr>
        <p:spPr/>
        <p:txBody>
          <a:bodyPr/>
          <a:lstStyle/>
          <a:p>
            <a:fld id="{B44785EA-AFD4-4F7A-ACA0-76655405CC56}"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2695" y="685489"/>
            <a:ext cx="4211707" cy="3176041"/>
          </a:xfrm>
        </p:spPr>
      </p:sp>
      <p:sp>
        <p:nvSpPr>
          <p:cNvPr id="3" name="Notes Placeholder 2"/>
          <p:cNvSpPr>
            <a:spLocks noGrp="1"/>
          </p:cNvSpPr>
          <p:nvPr>
            <p:ph type="body" idx="1"/>
          </p:nvPr>
        </p:nvSpPr>
        <p:spPr>
          <a:xfrm>
            <a:off x="685800" y="4122295"/>
            <a:ext cx="5486400" cy="4335905"/>
          </a:xfrm>
        </p:spPr>
        <p:txBody>
          <a:bodyPr>
            <a:normAutofit/>
          </a:bodyPr>
          <a:lstStyle/>
          <a:p>
            <a:r>
              <a:rPr lang="en-US" sz="2000" dirty="0"/>
              <a:t>Besides Virginia Boucher’s seminal work, I want to point to another source of interest.  In 2006, Lee Andrew </a:t>
            </a:r>
            <a:r>
              <a:rPr lang="en-US" sz="2000" dirty="0" err="1"/>
              <a:t>Hilyer</a:t>
            </a:r>
            <a:r>
              <a:rPr lang="en-US" sz="2000" dirty="0"/>
              <a:t> authored a series of articles in Journal of Interlibrary Loan, Document Delivery &amp; Electronic Reserve which attempted to explain the various operations of Interlibrary Loan, the chart is an adaptation of that. </a:t>
            </a:r>
          </a:p>
          <a:p>
            <a:endParaRPr lang="en-US" sz="2000" dirty="0"/>
          </a:p>
          <a:p>
            <a:r>
              <a:rPr lang="en-US" sz="2000" dirty="0"/>
              <a:t>OK, you really want me to cover all this in 35 minutes… </a:t>
            </a:r>
          </a:p>
        </p:txBody>
      </p:sp>
      <p:sp>
        <p:nvSpPr>
          <p:cNvPr id="4" name="Slide Number Placeholder 3"/>
          <p:cNvSpPr>
            <a:spLocks noGrp="1"/>
          </p:cNvSpPr>
          <p:nvPr>
            <p:ph type="sldNum" sz="quarter" idx="10"/>
          </p:nvPr>
        </p:nvSpPr>
        <p:spPr/>
        <p:txBody>
          <a:bodyPr/>
          <a:lstStyle/>
          <a:p>
            <a:fld id="{6D472931-6E86-443C-B1F4-0B0E2A025DC3}"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89044" y="299803"/>
            <a:ext cx="3480249" cy="2623279"/>
          </a:xfrm>
        </p:spPr>
      </p:sp>
      <p:sp>
        <p:nvSpPr>
          <p:cNvPr id="3" name="Notes Placeholder 2"/>
          <p:cNvSpPr>
            <a:spLocks noGrp="1"/>
          </p:cNvSpPr>
          <p:nvPr>
            <p:ph type="body" idx="1"/>
          </p:nvPr>
        </p:nvSpPr>
        <p:spPr>
          <a:xfrm>
            <a:off x="298174" y="3297837"/>
            <a:ext cx="6261652" cy="5171607"/>
          </a:xfrm>
        </p:spPr>
        <p:txBody>
          <a:bodyPr>
            <a:noAutofit/>
          </a:bodyPr>
          <a:lstStyle/>
          <a:p>
            <a:r>
              <a:rPr lang="en-US" sz="2000" dirty="0"/>
              <a:t>I would like to start off from the perspective of knowing what we know today, what would we have done differently?</a:t>
            </a:r>
          </a:p>
          <a:p>
            <a:r>
              <a:rPr lang="en-US" sz="2000" b="1" dirty="0"/>
              <a:t>How would you have liked to seen ILL develop?…  </a:t>
            </a:r>
            <a:r>
              <a:rPr lang="en-US" sz="2000" dirty="0"/>
              <a:t>(besides changing it’s acronym) – see if audience has a comment or two…  </a:t>
            </a:r>
          </a:p>
          <a:p>
            <a:r>
              <a:rPr lang="en-US" sz="2000" dirty="0"/>
              <a:t>Would more libraries be involved with </a:t>
            </a:r>
            <a:r>
              <a:rPr lang="en-US" sz="2000" dirty="0" err="1"/>
              <a:t>Docline</a:t>
            </a:r>
            <a:r>
              <a:rPr lang="en-US" sz="2000" dirty="0"/>
              <a:t>? </a:t>
            </a:r>
          </a:p>
          <a:p>
            <a:r>
              <a:rPr lang="en-US" sz="2000" dirty="0"/>
              <a:t>Would charging lender fees be less important than having  load leveling capabilities in our systems? </a:t>
            </a:r>
          </a:p>
        </p:txBody>
      </p:sp>
      <p:sp>
        <p:nvSpPr>
          <p:cNvPr id="4" name="Slide Number Placeholder 3"/>
          <p:cNvSpPr>
            <a:spLocks noGrp="1"/>
          </p:cNvSpPr>
          <p:nvPr>
            <p:ph type="sldNum" sz="quarter" idx="10"/>
          </p:nvPr>
        </p:nvSpPr>
        <p:spPr/>
        <p:txBody>
          <a:bodyPr/>
          <a:lstStyle/>
          <a:p>
            <a:fld id="{B44785EA-AFD4-4F7A-ACA0-76655405CC56}"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E1A09D-625A-4E82-BA05-17D92768306C}" type="slidenum">
              <a:rPr lang="en-US" smtClean="0"/>
              <a:pPr fontAlgn="base">
                <a:spcBef>
                  <a:spcPct val="0"/>
                </a:spcBef>
                <a:spcAft>
                  <a:spcPct val="0"/>
                </a:spcAft>
                <a:defRPr/>
              </a:pPr>
              <a:t>31</a:t>
            </a:fld>
            <a:endParaRPr lang="en-US" smtClean="0"/>
          </a:p>
        </p:txBody>
      </p:sp>
      <p:sp>
        <p:nvSpPr>
          <p:cNvPr id="49155" name="Rectangle 2"/>
          <p:cNvSpPr>
            <a:spLocks noGrp="1" noRot="1" noChangeAspect="1" noChangeArrowheads="1" noTextEdit="1"/>
          </p:cNvSpPr>
          <p:nvPr>
            <p:ph type="sldImg"/>
          </p:nvPr>
        </p:nvSpPr>
        <p:spPr bwMode="auto">
          <a:xfrm>
            <a:off x="2744133" y="299803"/>
            <a:ext cx="3239535" cy="2443710"/>
          </a:xfrm>
          <a:noFill/>
          <a:ln>
            <a:solidFill>
              <a:srgbClr val="000000"/>
            </a:solidFill>
            <a:miter lim="800000"/>
            <a:headEnd/>
            <a:tailEnd/>
          </a:ln>
        </p:spPr>
      </p:sp>
      <p:sp>
        <p:nvSpPr>
          <p:cNvPr id="49156" name="Rectangle 3"/>
          <p:cNvSpPr>
            <a:spLocks noGrp="1" noChangeArrowheads="1"/>
          </p:cNvSpPr>
          <p:nvPr>
            <p:ph type="body" idx="1"/>
          </p:nvPr>
        </p:nvSpPr>
        <p:spPr bwMode="auto">
          <a:xfrm>
            <a:off x="304800" y="2819400"/>
            <a:ext cx="6324600" cy="5638800"/>
          </a:xfrm>
          <a:noFill/>
        </p:spPr>
        <p:txBody>
          <a:bodyPr wrap="square" numCol="1" anchor="t" anchorCtr="0" compatLnSpc="1">
            <a:prstTxWarp prst="textNoShape">
              <a:avLst/>
            </a:prstTxWarp>
            <a:noAutofit/>
          </a:bodyPr>
          <a:lstStyle/>
          <a:p>
            <a:pPr eaLnBrk="1" hangingPunct="1">
              <a:spcBef>
                <a:spcPct val="0"/>
              </a:spcBef>
            </a:pPr>
            <a:r>
              <a:rPr lang="en-US" sz="1400" dirty="0"/>
              <a:t>Purchase on demand, that could mean that the ILL department forwards request information to a subject or acquisitions librarian for evaluation, and others have a fund for ILL to purchase books.  This is a model I proposed to OCLC and Atlas.  Explain flow… </a:t>
            </a:r>
          </a:p>
          <a:p>
            <a:pPr eaLnBrk="1" hangingPunct="1">
              <a:spcBef>
                <a:spcPct val="0"/>
              </a:spcBef>
            </a:pPr>
            <a:r>
              <a:rPr lang="en-US" sz="1400" dirty="0"/>
              <a:t>Key points are; what criteria or better yet, machine readable collection development profiles make sense (both to an individual library and a consortia) and can they be applied or compared against ILL CUSTOM HOLDINGS, better yet, machine readable profiles that work to automate the comparison and either direct a purchase or borrow?  If buying, why not add the OCLC Symbol and download the record – you have OCLC open already.</a:t>
            </a:r>
          </a:p>
          <a:p>
            <a:pPr eaLnBrk="1" hangingPunct="1">
              <a:spcBef>
                <a:spcPct val="0"/>
              </a:spcBef>
            </a:pPr>
            <a:r>
              <a:rPr lang="en-US" sz="1400" dirty="0"/>
              <a:t>How many ILL’s have a purchase on demand process? What is an ideal workflow for books?</a:t>
            </a:r>
          </a:p>
          <a:p>
            <a:pPr eaLnBrk="1" hangingPunct="1">
              <a:spcBef>
                <a:spcPct val="0"/>
              </a:spcBef>
            </a:pPr>
            <a:r>
              <a:rPr lang="en-US" sz="1400" dirty="0"/>
              <a:t>Purchase on demand, that could mean that the ILL department forwards request information to a subject or acquisitions librarian for evaluation, and others have a fund for ILL to purchase books.  This is a model I proposed to OCLC and Atlas.  Explain flow… </a:t>
            </a:r>
          </a:p>
          <a:p>
            <a:pPr eaLnBrk="1" hangingPunct="1">
              <a:spcBef>
                <a:spcPct val="0"/>
              </a:spcBef>
            </a:pPr>
            <a:endParaRPr lang="en-US" sz="600" dirty="0"/>
          </a:p>
          <a:p>
            <a:pPr eaLnBrk="1" hangingPunct="1">
              <a:spcBef>
                <a:spcPct val="0"/>
              </a:spcBef>
            </a:pPr>
            <a:r>
              <a:rPr lang="en-US" sz="1400" dirty="0"/>
              <a:t>Key points are; what criteria or better yet, machine readable collection development profiles make sense (both to an individual library and a consortia) and can they be applied or compared against ILL CUSTOM HOLDINGS, better yet, machine readable profiles that work to automate the comparison and either direct a purchase or borrow?  If buying, why not add the OCLC Symbol and download the record – you have OCLC open already.</a:t>
            </a:r>
          </a:p>
          <a:p>
            <a:pPr eaLnBrk="1" hangingPunct="1">
              <a:spcBef>
                <a:spcPct val="0"/>
              </a:spcBef>
            </a:pPr>
            <a:endParaRPr lang="en-US" sz="600" dirty="0"/>
          </a:p>
          <a:p>
            <a:pPr eaLnBrk="1" hangingPunct="1">
              <a:spcBef>
                <a:spcPct val="0"/>
              </a:spcBef>
            </a:pPr>
            <a:r>
              <a:rPr lang="en-US" sz="1400" dirty="0"/>
              <a:t>The number and variety of options are growing, and I would argue that is one of the realities that is making libraries such an exiting place to work. However, in order to make better use of options, we have work out details of how to select options that match local institutional practices.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320" y="299803"/>
            <a:ext cx="3214688" cy="2424972"/>
          </a:xfrm>
        </p:spPr>
      </p:sp>
      <p:sp>
        <p:nvSpPr>
          <p:cNvPr id="3" name="Notes Placeholder 2"/>
          <p:cNvSpPr>
            <a:spLocks noGrp="1"/>
          </p:cNvSpPr>
          <p:nvPr>
            <p:ph type="body" idx="1"/>
          </p:nvPr>
        </p:nvSpPr>
        <p:spPr>
          <a:xfrm>
            <a:off x="315612" y="2590800"/>
            <a:ext cx="6226778" cy="5867400"/>
          </a:xfrm>
        </p:spPr>
        <p:txBody>
          <a:bodyPr>
            <a:normAutofit lnSpcReduction="10000"/>
          </a:bodyPr>
          <a:lstStyle/>
          <a:p>
            <a:r>
              <a:rPr lang="en-US" sz="2000" dirty="0"/>
              <a:t>If we look beyond the request by request and local view, how does the data help collectively?  This data is an excerpt from IDS Project data, looking specifically at frequent requests filled outside the group of libraries.  Often, these are requests filled with some lender fees.  </a:t>
            </a:r>
          </a:p>
          <a:p>
            <a:r>
              <a:rPr lang="en-US" sz="2000" dirty="0"/>
              <a:t>Obviously with groups or networks of libraries, it makes sense to begin asking the question, especially during these times, can we do more to leverage the shared value of what we are doing?  </a:t>
            </a:r>
          </a:p>
          <a:p>
            <a:endParaRPr lang="en-US" sz="2000" dirty="0"/>
          </a:p>
          <a:p>
            <a:r>
              <a:rPr lang="en-US" sz="2000" dirty="0"/>
              <a:t>As library monograph budgets are reducing across the country, the cost of ILL is going to increase because the times you go outside your reciprocal (non-charging) groups will only increase with time.  </a:t>
            </a:r>
            <a:r>
              <a:rPr lang="en-US" sz="2000" i="1" dirty="0"/>
              <a:t>(Illustrate charging circles &amp; increase cost expectation) </a:t>
            </a:r>
            <a:r>
              <a:rPr lang="en-US" sz="2000" dirty="0"/>
              <a:t>So…</a:t>
            </a:r>
          </a:p>
          <a:p>
            <a:r>
              <a:rPr lang="en-US" sz="2000" dirty="0"/>
              <a:t>How do we begin to use this data is the next question worth raising because it offers the value of diversifying our collections that are valued by user demands from our group. </a:t>
            </a:r>
          </a:p>
        </p:txBody>
      </p:sp>
      <p:sp>
        <p:nvSpPr>
          <p:cNvPr id="4" name="Slide Number Placeholder 3"/>
          <p:cNvSpPr>
            <a:spLocks noGrp="1"/>
          </p:cNvSpPr>
          <p:nvPr>
            <p:ph type="sldNum" sz="quarter" idx="10"/>
          </p:nvPr>
        </p:nvSpPr>
        <p:spPr/>
        <p:txBody>
          <a:bodyPr/>
          <a:lstStyle/>
          <a:p>
            <a:fld id="{B44785EA-AFD4-4F7A-ACA0-76655405CC56}"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t>Trend or One of most important strategies for libraries to do is work cooperatively at many levels, whether they are fee membership organizations like </a:t>
            </a:r>
            <a:r>
              <a:rPr lang="en-US" sz="2000" dirty="0" err="1"/>
              <a:t>RapidILL</a:t>
            </a:r>
            <a:r>
              <a:rPr lang="en-US" sz="2000" dirty="0"/>
              <a:t> or locally free, like the IDS Project: </a:t>
            </a:r>
            <a:r>
              <a:rPr lang="en-US" sz="2000" dirty="0">
                <a:hlinkClick r:id="rId3"/>
              </a:rPr>
              <a:t>http://idsproject.org</a:t>
            </a:r>
            <a:r>
              <a:rPr lang="en-US" sz="2000" dirty="0"/>
              <a:t>  libraries can accomplish a great deal working together</a:t>
            </a:r>
            <a:r>
              <a:rPr lang="en-US" sz="1400" dirty="0"/>
              <a:t>.  </a:t>
            </a:r>
          </a:p>
          <a:p>
            <a:r>
              <a:rPr lang="en-US" sz="1400" dirty="0"/>
              <a:t>Where we may see more movement or just more talk is in coordinated collection development.</a:t>
            </a:r>
          </a:p>
          <a:p>
            <a:endParaRPr lang="en-US" dirty="0"/>
          </a:p>
        </p:txBody>
      </p:sp>
      <p:sp>
        <p:nvSpPr>
          <p:cNvPr id="4" name="Slide Number Placeholder 3"/>
          <p:cNvSpPr>
            <a:spLocks noGrp="1"/>
          </p:cNvSpPr>
          <p:nvPr>
            <p:ph type="sldNum" sz="quarter" idx="10"/>
          </p:nvPr>
        </p:nvSpPr>
        <p:spPr/>
        <p:txBody>
          <a:bodyPr/>
          <a:lstStyle/>
          <a:p>
            <a:fld id="{B44785EA-AFD4-4F7A-ACA0-76655405CC56}"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261" y="374754"/>
            <a:ext cx="6039575" cy="4554824"/>
          </a:xfrm>
        </p:spPr>
      </p:sp>
      <p:sp>
        <p:nvSpPr>
          <p:cNvPr id="3" name="Notes Placeholder 2"/>
          <p:cNvSpPr>
            <a:spLocks noGrp="1"/>
          </p:cNvSpPr>
          <p:nvPr>
            <p:ph type="body" idx="1"/>
          </p:nvPr>
        </p:nvSpPr>
        <p:spPr>
          <a:xfrm>
            <a:off x="685801" y="5321508"/>
            <a:ext cx="5486400" cy="3136692"/>
          </a:xfrm>
        </p:spPr>
        <p:txBody>
          <a:bodyPr>
            <a:normAutofit/>
          </a:bodyPr>
          <a:lstStyle/>
          <a:p>
            <a:r>
              <a:rPr lang="en-US" sz="2000" dirty="0"/>
              <a:t>Coordinating approval plans, standing orders, etc. various forms of purchasing can work.  The data from the Research Triangle libraries is most useful. </a:t>
            </a:r>
          </a:p>
          <a:p>
            <a:endParaRPr lang="en-US" sz="2000" dirty="0"/>
          </a:p>
          <a:p>
            <a:r>
              <a:rPr lang="en-US" sz="2000" i="1" dirty="0"/>
              <a:t>Explain the pre-coordination table – unique in green and most duplicated in yellow.</a:t>
            </a:r>
          </a:p>
          <a:p>
            <a:endParaRPr lang="en-US" sz="2000" i="1" dirty="0"/>
          </a:p>
          <a:p>
            <a:r>
              <a:rPr lang="en-US" sz="2000" dirty="0"/>
              <a:t>Some success in diversifying the approval plan.</a:t>
            </a:r>
          </a:p>
        </p:txBody>
      </p:sp>
      <p:sp>
        <p:nvSpPr>
          <p:cNvPr id="4" name="Slide Number Placeholder 3"/>
          <p:cNvSpPr>
            <a:spLocks noGrp="1"/>
          </p:cNvSpPr>
          <p:nvPr>
            <p:ph type="sldNum" sz="quarter" idx="10"/>
          </p:nvPr>
        </p:nvSpPr>
        <p:spPr/>
        <p:txBody>
          <a:bodyPr/>
          <a:lstStyle/>
          <a:p>
            <a:fld id="{98D8C450-CB15-49C3-9AAB-1F0F58E203D1}"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9978" y="376316"/>
            <a:ext cx="5294140" cy="3991131"/>
          </a:xfrm>
        </p:spPr>
      </p:sp>
      <p:sp>
        <p:nvSpPr>
          <p:cNvPr id="3" name="Notes Placeholder 2"/>
          <p:cNvSpPr>
            <a:spLocks noGrp="1"/>
          </p:cNvSpPr>
          <p:nvPr>
            <p:ph type="body" idx="1"/>
          </p:nvPr>
        </p:nvSpPr>
        <p:spPr/>
        <p:txBody>
          <a:bodyPr>
            <a:normAutofit/>
          </a:bodyPr>
          <a:lstStyle/>
          <a:p>
            <a:r>
              <a:rPr lang="en-US" sz="2400" dirty="0"/>
              <a:t>Impact on ILL.</a:t>
            </a:r>
          </a:p>
          <a:p>
            <a:r>
              <a:rPr lang="en-US" sz="2400" dirty="0"/>
              <a:t>Other realities are also making our work more interesting…</a:t>
            </a:r>
          </a:p>
          <a:p>
            <a:endParaRPr lang="en-US" dirty="0" smtClean="0"/>
          </a:p>
          <a:p>
            <a:r>
              <a:rPr lang="en-US" dirty="0" smtClean="0"/>
              <a:t>http://www.crl.edu/content.asp?l1=13&amp;l2=19&amp;l3=35&amp;l4=94</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8D8C450-CB15-49C3-9AAB-1F0F58E203D1}"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B6F171-E7B2-47B4-A9D7-E9A26944A1D5}" type="slidenum">
              <a:rPr lang="en-US" smtClean="0"/>
              <a:pPr fontAlgn="base">
                <a:spcBef>
                  <a:spcPct val="0"/>
                </a:spcBef>
                <a:spcAft>
                  <a:spcPct val="0"/>
                </a:spcAft>
                <a:defRPr/>
              </a:pPr>
              <a:t>36</a:t>
            </a:fld>
            <a:endParaRPr lang="en-US" smtClean="0"/>
          </a:p>
        </p:txBody>
      </p:sp>
      <p:sp>
        <p:nvSpPr>
          <p:cNvPr id="59395" name="Rectangle 2"/>
          <p:cNvSpPr>
            <a:spLocks noGrp="1" noRot="1" noChangeAspect="1" noChangeArrowheads="1" noTextEdit="1"/>
          </p:cNvSpPr>
          <p:nvPr>
            <p:ph type="sldImg"/>
          </p:nvPr>
        </p:nvSpPr>
        <p:spPr bwMode="auto">
          <a:xfrm>
            <a:off x="470557" y="457513"/>
            <a:ext cx="5457204" cy="4114487"/>
          </a:xfrm>
          <a:noFill/>
          <a:ln>
            <a:solidFill>
              <a:srgbClr val="000000"/>
            </a:solidFill>
            <a:miter lim="800000"/>
            <a:headEnd/>
            <a:tailEnd/>
          </a:ln>
        </p:spPr>
      </p:sp>
      <p:sp>
        <p:nvSpPr>
          <p:cNvPr id="59396" name="Rectangle 3"/>
          <p:cNvSpPr>
            <a:spLocks noGrp="1" noChangeArrowheads="1"/>
          </p:cNvSpPr>
          <p:nvPr>
            <p:ph type="body" idx="1"/>
          </p:nvPr>
        </p:nvSpPr>
        <p:spPr bwMode="auto">
          <a:xfrm>
            <a:off x="381000" y="4876800"/>
            <a:ext cx="6172200" cy="3962400"/>
          </a:xfrm>
          <a:noFill/>
        </p:spPr>
        <p:txBody>
          <a:bodyPr wrap="square" numCol="1" anchor="t" anchorCtr="0" compatLnSpc="1">
            <a:prstTxWarp prst="textNoShape">
              <a:avLst/>
            </a:prstTxWarp>
            <a:normAutofit/>
          </a:bodyPr>
          <a:lstStyle/>
          <a:p>
            <a:pPr eaLnBrk="1" hangingPunct="1">
              <a:spcBef>
                <a:spcPct val="0"/>
              </a:spcBef>
            </a:pPr>
            <a:r>
              <a:rPr lang="en-US" sz="2000" dirty="0"/>
              <a:t>Instead of scanning for one time use, why not digital ILL where ever possible, scan for two uses; one for ILL lending, the other to contribute to your repository.  </a:t>
            </a:r>
          </a:p>
          <a:p>
            <a:pPr eaLnBrk="1" hangingPunct="1">
              <a:spcBef>
                <a:spcPct val="0"/>
              </a:spcBef>
            </a:pPr>
            <a:r>
              <a:rPr lang="en-US" sz="2000" dirty="0"/>
              <a:t>This type of request processing and partnership has many benefits, including multiple delivery options, including print on demand options, what I call an </a:t>
            </a:r>
            <a:r>
              <a:rPr lang="en-US" sz="2000" dirty="0" err="1"/>
              <a:t>assymmetrical</a:t>
            </a:r>
            <a:r>
              <a:rPr lang="en-US" sz="2000" dirty="0"/>
              <a:t> convergence.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AC42CC-87A8-4E62-BA17-B2EEF796D8CC}" type="slidenum">
              <a:rPr lang="en-US" smtClean="0"/>
              <a:pPr fontAlgn="base">
                <a:spcBef>
                  <a:spcPct val="0"/>
                </a:spcBef>
                <a:spcAft>
                  <a:spcPct val="0"/>
                </a:spcAft>
                <a:defRPr/>
              </a:pPr>
              <a:t>37</a:t>
            </a:fld>
            <a:endParaRPr lang="en-US" smtClean="0"/>
          </a:p>
        </p:txBody>
      </p:sp>
      <p:sp>
        <p:nvSpPr>
          <p:cNvPr id="60419" name="Rectangle 2"/>
          <p:cNvSpPr>
            <a:spLocks noGrp="1" noRot="1" noChangeAspect="1" noChangeArrowheads="1" noTextEdit="1"/>
          </p:cNvSpPr>
          <p:nvPr>
            <p:ph type="sldImg"/>
          </p:nvPr>
        </p:nvSpPr>
        <p:spPr bwMode="auto">
          <a:xfrm>
            <a:off x="1712948" y="523095"/>
            <a:ext cx="3217793" cy="2426533"/>
          </a:xfrm>
          <a:noFill/>
          <a:ln>
            <a:solidFill>
              <a:srgbClr val="000000"/>
            </a:solidFill>
            <a:miter lim="800000"/>
            <a:headEnd/>
            <a:tailEnd/>
          </a:ln>
        </p:spPr>
      </p:sp>
      <p:sp>
        <p:nvSpPr>
          <p:cNvPr id="60420" name="Rectangle 3"/>
          <p:cNvSpPr>
            <a:spLocks noGrp="1" noChangeArrowheads="1"/>
          </p:cNvSpPr>
          <p:nvPr>
            <p:ph type="body" idx="1"/>
          </p:nvPr>
        </p:nvSpPr>
        <p:spPr bwMode="auto">
          <a:xfrm>
            <a:off x="298175" y="3222885"/>
            <a:ext cx="6187109" cy="5235315"/>
          </a:xfrm>
          <a:noFill/>
        </p:spPr>
        <p:txBody>
          <a:bodyPr wrap="square" numCol="1" anchor="t" anchorCtr="0" compatLnSpc="1">
            <a:prstTxWarp prst="textNoShape">
              <a:avLst/>
            </a:prstTxWarp>
            <a:normAutofit/>
          </a:bodyPr>
          <a:lstStyle/>
          <a:p>
            <a:pPr eaLnBrk="1" hangingPunct="1">
              <a:spcBef>
                <a:spcPct val="0"/>
              </a:spcBef>
            </a:pPr>
            <a:r>
              <a:rPr lang="en-US" sz="2000" dirty="0"/>
              <a:t>Not everyone is crazy about reading a 300 page PDF file, but again, expanding our scope, diversifying the service and the source to include print on demand is very important.  So partnering with vendors such as Amazon – or more specifically Book Surge may be an easy way to reach out beyond your own community and not having to deal with the infrastructure for a commercial enterprise.  </a:t>
            </a:r>
          </a:p>
          <a:p>
            <a:pPr eaLnBrk="1" hangingPunct="1">
              <a:spcBef>
                <a:spcPct val="0"/>
              </a:spcBef>
            </a:pPr>
            <a:r>
              <a:rPr lang="en-US" sz="2000" dirty="0"/>
              <a:t>Explain book surge - </a:t>
            </a:r>
            <a:r>
              <a:rPr lang="en-US" sz="2000" b="1" dirty="0"/>
              <a:t>$99 per item to load</a:t>
            </a:r>
            <a:r>
              <a:rPr lang="en-US" sz="2000" dirty="0"/>
              <a:t>, users buy at market value, library gets 25-35% of the price.  CLICK</a:t>
            </a:r>
          </a:p>
          <a:p>
            <a:pPr eaLnBrk="1" hangingPunct="1">
              <a:spcBef>
                <a:spcPct val="0"/>
              </a:spcBef>
            </a:pPr>
            <a:r>
              <a:rPr lang="en-US" sz="2000" dirty="0"/>
              <a:t>Latest news is Michigan is also printing books on demand and selling them for about $10, so the books are available from Amazon and the Espresso Book Machine.  The marketplace is about options.</a:t>
            </a:r>
          </a:p>
          <a:p>
            <a:pPr eaLnBrk="1" hangingPunct="1">
              <a:spcBef>
                <a:spcPct val="0"/>
              </a:spcBef>
            </a:pPr>
            <a:r>
              <a:rPr lang="en-US" sz="2000" dirty="0"/>
              <a:t>Remind them about the consequences of retrospective duplicate weeding… (this helps us provided we can purchase on demand)</a:t>
            </a:r>
          </a:p>
          <a:p>
            <a:pPr eaLnBrk="1" hangingPunct="1">
              <a:spcBef>
                <a:spcPct val="0"/>
              </a:spcBef>
            </a:pPr>
            <a:endParaRPr lang="en-US" sz="20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136B8C-CF8B-4EE7-9D9B-E6760D93E3D5}" type="slidenum">
              <a:rPr lang="en-US"/>
              <a:pPr/>
              <a:t>38</a:t>
            </a:fld>
            <a:endParaRPr lang="en-US"/>
          </a:p>
        </p:txBody>
      </p:sp>
      <p:sp>
        <p:nvSpPr>
          <p:cNvPr id="72706" name="Rectangle 2"/>
          <p:cNvSpPr>
            <a:spLocks noGrp="1" noRot="1" noChangeAspect="1" noChangeArrowheads="1" noTextEdit="1"/>
          </p:cNvSpPr>
          <p:nvPr>
            <p:ph type="sldImg"/>
          </p:nvPr>
        </p:nvSpPr>
        <p:spPr>
          <a:xfrm>
            <a:off x="1520378" y="304488"/>
            <a:ext cx="3741150" cy="2820025"/>
          </a:xfrm>
          <a:ln/>
        </p:spPr>
      </p:sp>
      <p:sp>
        <p:nvSpPr>
          <p:cNvPr id="72707" name="Rectangle 3"/>
          <p:cNvSpPr>
            <a:spLocks noGrp="1" noChangeArrowheads="1"/>
          </p:cNvSpPr>
          <p:nvPr>
            <p:ph type="body" idx="1"/>
          </p:nvPr>
        </p:nvSpPr>
        <p:spPr>
          <a:xfrm>
            <a:off x="685800" y="3276600"/>
            <a:ext cx="5486400" cy="5181600"/>
          </a:xfrm>
        </p:spPr>
        <p:txBody>
          <a:bodyPr>
            <a:normAutofit/>
          </a:bodyPr>
          <a:lstStyle/>
          <a:p>
            <a:r>
              <a:rPr lang="en-US" sz="2000" dirty="0"/>
              <a:t>Partnerships make sense to us, while we often look for </a:t>
            </a:r>
            <a:r>
              <a:rPr lang="en-US" sz="2000" dirty="0" err="1"/>
              <a:t>recips</a:t>
            </a:r>
            <a:r>
              <a:rPr lang="en-US" sz="2000" dirty="0"/>
              <a:t> with other libraries, we must also act like a bridge between our divisions – take grey literature requests for instance. </a:t>
            </a:r>
          </a:p>
          <a:p>
            <a:endParaRPr lang="en-US" sz="2000" dirty="0"/>
          </a:p>
          <a:p>
            <a:r>
              <a:rPr lang="en-US" sz="2000" dirty="0"/>
              <a:t>Who struggles to obtain unpublished materials?</a:t>
            </a:r>
          </a:p>
          <a:p>
            <a:r>
              <a:rPr lang="en-US" sz="2000" dirty="0"/>
              <a:t>Many libraries end up giving them to the user, as though it were a copy, but because someone wanted it, and they will probably cite it, it makes it more critical that we acquire and catalog it.</a:t>
            </a:r>
          </a:p>
          <a:p>
            <a:endParaRPr lang="en-US" sz="2000" dirty="0"/>
          </a:p>
          <a:p>
            <a:r>
              <a:rPr lang="en-US" sz="2000" dirty="0"/>
              <a:t>Acting as bridges between user requests and the variety of library services is a unique opportunity for adding value to the service, and making significant long term contributions to the user, organization, interlibrary loan and beyond.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t>Almost done… which brings me back to users and their requests</a:t>
            </a:r>
          </a:p>
          <a:p>
            <a:r>
              <a:rPr lang="en-US" sz="2000" dirty="0"/>
              <a:t>Getting to see things from a complete user cycle is important and honestly, we focus too much on discovery, and then delivery.  We also have to remember that we can make our environments more engaging if we want to. So - Why in the world does engaging environments and community matter?</a:t>
            </a:r>
          </a:p>
        </p:txBody>
      </p:sp>
      <p:sp>
        <p:nvSpPr>
          <p:cNvPr id="4" name="Slide Number Placeholder 3"/>
          <p:cNvSpPr>
            <a:spLocks noGrp="1"/>
          </p:cNvSpPr>
          <p:nvPr>
            <p:ph type="sldNum" sz="quarter" idx="10"/>
          </p:nvPr>
        </p:nvSpPr>
        <p:spPr/>
        <p:txBody>
          <a:bodyPr/>
          <a:lstStyle/>
          <a:p>
            <a:fld id="{B44785EA-AFD4-4F7A-ACA0-76655405CC56}"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2717" y="4122295"/>
            <a:ext cx="6187109" cy="4335905"/>
          </a:xfrm>
        </p:spPr>
        <p:txBody>
          <a:bodyPr>
            <a:normAutofit lnSpcReduction="10000"/>
          </a:bodyPr>
          <a:lstStyle/>
          <a:p>
            <a:r>
              <a:rPr lang="en-US" sz="2000" dirty="0"/>
              <a:t>Real cost discussions will follow when I move from traditional ILL to alternatives, however, I suspect we all are paying increasing attention to the real costs of borrowing.  </a:t>
            </a:r>
          </a:p>
          <a:p>
            <a:r>
              <a:rPr lang="en-US" sz="2000" dirty="0"/>
              <a:t>How many know the average cost of borrowing an item?  </a:t>
            </a:r>
          </a:p>
          <a:p>
            <a:endParaRPr lang="en-US" sz="2000" dirty="0"/>
          </a:p>
          <a:p>
            <a:r>
              <a:rPr lang="en-US" sz="2000" dirty="0"/>
              <a:t>How many charge back to the user some of the cost of borrowing?  Charge back has one of the strongest correlations to limiting borrowing services, but may be an increasingly important factor in maintaining resource sharing; unfortunately, adding billing makes resource sharing less efficient.</a:t>
            </a:r>
          </a:p>
          <a:p>
            <a:r>
              <a:rPr lang="en-US" sz="2000" dirty="0"/>
              <a:t>On important factor in lowering cost of borrowing in OCLC is utilizing strategic custom holdings…</a:t>
            </a:r>
          </a:p>
          <a:p>
            <a:r>
              <a:rPr lang="en-US" dirty="0" smtClean="0"/>
              <a:t>Outsource example: http://www.wnylrc.org/documentView.asp?docid=399 </a:t>
            </a:r>
          </a:p>
        </p:txBody>
      </p:sp>
      <p:sp>
        <p:nvSpPr>
          <p:cNvPr id="4" name="Slide Number Placeholder 3"/>
          <p:cNvSpPr>
            <a:spLocks noGrp="1"/>
          </p:cNvSpPr>
          <p:nvPr>
            <p:ph type="sldNum" sz="quarter" idx="10"/>
          </p:nvPr>
        </p:nvSpPr>
        <p:spPr/>
        <p:txBody>
          <a:bodyPr/>
          <a:lstStyle/>
          <a:p>
            <a:fld id="{6D472931-6E86-443C-B1F4-0B0E2A025DC3}"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B482FA85-3DF5-4D53-B686-80A8320E263B}" type="slidenum">
              <a:rPr lang="en-US"/>
              <a:pPr/>
              <a:t>40</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en-US" sz="2000" dirty="0"/>
              <a:t>One of the biggest challenges in reaching the mobile community maybe market entry.  Libraries buy electronic books that aren’t necessarily as useful to mobile uses; for instance, </a:t>
            </a:r>
            <a:r>
              <a:rPr lang="en-US" sz="2000" dirty="0" err="1"/>
              <a:t>mobipocket</a:t>
            </a:r>
            <a:r>
              <a:rPr lang="en-US" sz="2000" dirty="0"/>
              <a:t> books allow annotation, etc., while this </a:t>
            </a:r>
            <a:r>
              <a:rPr lang="en-US" sz="2000" dirty="0" err="1"/>
              <a:t>Fictionwise</a:t>
            </a:r>
            <a:r>
              <a:rPr lang="en-US" sz="2000" dirty="0"/>
              <a:t> </a:t>
            </a:r>
            <a:r>
              <a:rPr lang="en-US" sz="2000" dirty="0" err="1"/>
              <a:t>ebook</a:t>
            </a:r>
            <a:r>
              <a:rPr lang="en-US" sz="2000" dirty="0"/>
              <a:t> is audio enables.  Are Library eBooks essentially becoming the electronic equivalent to </a:t>
            </a:r>
            <a:r>
              <a:rPr lang="en-US" sz="2000" dirty="0" err="1"/>
              <a:t>microcards</a:t>
            </a:r>
            <a:r>
              <a:rPr lang="en-US" sz="2000" dirty="0"/>
              <a:t>?</a:t>
            </a:r>
          </a:p>
          <a:p>
            <a:pPr defTabSz="897301" fontAlgn="base">
              <a:spcBef>
                <a:spcPct val="30000"/>
              </a:spcBef>
              <a:spcAft>
                <a:spcPct val="0"/>
              </a:spcAft>
              <a:defRPr/>
            </a:pPr>
            <a:r>
              <a:rPr lang="en-US" sz="1400" dirty="0">
                <a:hlinkClick r:id="rId3"/>
              </a:rPr>
              <a:t>http://www.fictionwise.com/ebooks/</a:t>
            </a:r>
            <a:endParaRPr lang="en-US" sz="1400" dirty="0"/>
          </a:p>
          <a:p>
            <a:pPr eaLnBrk="1" hangingPunct="1"/>
            <a:endParaRPr lang="en-US" sz="14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1122" y="599607"/>
            <a:ext cx="2796933" cy="2107992"/>
          </a:xfrm>
        </p:spPr>
      </p:sp>
      <p:sp>
        <p:nvSpPr>
          <p:cNvPr id="3" name="Notes Placeholder 2"/>
          <p:cNvSpPr>
            <a:spLocks noGrp="1"/>
          </p:cNvSpPr>
          <p:nvPr>
            <p:ph type="body" idx="1"/>
          </p:nvPr>
        </p:nvSpPr>
        <p:spPr>
          <a:xfrm>
            <a:off x="447261" y="2698230"/>
            <a:ext cx="5963478" cy="5759970"/>
          </a:xfrm>
        </p:spPr>
        <p:txBody>
          <a:bodyPr>
            <a:normAutofit/>
          </a:bodyPr>
          <a:lstStyle/>
          <a:p>
            <a:r>
              <a:rPr lang="en-US" sz="2000" dirty="0"/>
              <a:t>Lastly, a reminder that our resource sharing and library culture have to continually put resources into our staff development.  TECHNICAL COMPETENCIES &amp; BEST PRACTICES  help us as individuals and networks to scale our service to the growing user expectations.</a:t>
            </a:r>
          </a:p>
          <a:p>
            <a:endParaRPr lang="en-US" sz="2000" dirty="0"/>
          </a:p>
        </p:txBody>
      </p:sp>
      <p:sp>
        <p:nvSpPr>
          <p:cNvPr id="4" name="Slide Number Placeholder 3"/>
          <p:cNvSpPr>
            <a:spLocks noGrp="1"/>
          </p:cNvSpPr>
          <p:nvPr>
            <p:ph type="sldNum" sz="quarter" idx="10"/>
          </p:nvPr>
        </p:nvSpPr>
        <p:spPr/>
        <p:txBody>
          <a:bodyPr/>
          <a:lstStyle/>
          <a:p>
            <a:fld id="{B44785EA-AFD4-4F7A-ACA0-76655405CC56}"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1122" y="599607"/>
            <a:ext cx="2796933" cy="2107992"/>
          </a:xfrm>
        </p:spPr>
      </p:sp>
      <p:sp>
        <p:nvSpPr>
          <p:cNvPr id="3" name="Notes Placeholder 2"/>
          <p:cNvSpPr>
            <a:spLocks noGrp="1"/>
          </p:cNvSpPr>
          <p:nvPr>
            <p:ph type="body" idx="1"/>
          </p:nvPr>
        </p:nvSpPr>
        <p:spPr>
          <a:xfrm>
            <a:off x="447261" y="2698230"/>
            <a:ext cx="5963478" cy="5759970"/>
          </a:xfrm>
        </p:spPr>
        <p:txBody>
          <a:bodyPr>
            <a:normAutofit/>
          </a:bodyPr>
          <a:lstStyle/>
          <a:p>
            <a:r>
              <a:rPr lang="en-US" sz="2000" dirty="0"/>
              <a:t>Lastly, a reminder that our resource sharing and library culture have to continually put resources into our staff development.  TECHNICAL COMPETENCIES &amp; BEST PRACTICES  help us as individuals and networks to scale our service to the growing user expectations.</a:t>
            </a:r>
          </a:p>
          <a:p>
            <a:endParaRPr lang="en-US" sz="2000" dirty="0"/>
          </a:p>
        </p:txBody>
      </p:sp>
      <p:sp>
        <p:nvSpPr>
          <p:cNvPr id="4" name="Slide Number Placeholder 3"/>
          <p:cNvSpPr>
            <a:spLocks noGrp="1"/>
          </p:cNvSpPr>
          <p:nvPr>
            <p:ph type="sldNum" sz="quarter" idx="10"/>
          </p:nvPr>
        </p:nvSpPr>
        <p:spPr/>
        <p:txBody>
          <a:bodyPr/>
          <a:lstStyle/>
          <a:p>
            <a:fld id="{B44785EA-AFD4-4F7A-ACA0-76655405CC56}"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t>Explain use of lending library web request forms as an inexpensive alternative strategy for borrowing libraries without an ILL system.</a:t>
            </a:r>
          </a:p>
        </p:txBody>
      </p:sp>
      <p:sp>
        <p:nvSpPr>
          <p:cNvPr id="4" name="Slide Number Placeholder 3"/>
          <p:cNvSpPr>
            <a:spLocks noGrp="1"/>
          </p:cNvSpPr>
          <p:nvPr>
            <p:ph type="sldNum" sz="quarter" idx="10"/>
          </p:nvPr>
        </p:nvSpPr>
        <p:spPr/>
        <p:txBody>
          <a:bodyPr/>
          <a:lstStyle/>
          <a:p>
            <a:fld id="{6D472931-6E86-443C-B1F4-0B0E2A025DC3}"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t>Databases have useful options that we can tap into if desired. </a:t>
            </a:r>
          </a:p>
        </p:txBody>
      </p:sp>
      <p:sp>
        <p:nvSpPr>
          <p:cNvPr id="4" name="Slide Number Placeholder 3"/>
          <p:cNvSpPr>
            <a:spLocks noGrp="1"/>
          </p:cNvSpPr>
          <p:nvPr>
            <p:ph type="sldNum" sz="quarter" idx="10"/>
          </p:nvPr>
        </p:nvSpPr>
        <p:spPr/>
        <p:txBody>
          <a:bodyPr/>
          <a:lstStyle/>
          <a:p>
            <a:fld id="{6D472931-6E86-443C-B1F4-0B0E2A025DC3}"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t>2 clicks- your local library currently goes to </a:t>
            </a:r>
            <a:r>
              <a:rPr lang="en-US" sz="2000" dirty="0" err="1"/>
              <a:t>worldcat</a:t>
            </a:r>
            <a:r>
              <a:rPr lang="en-US" sz="2000" dirty="0"/>
              <a:t>, what if it went to an ILL system, or sent an email to the ILL librarian like the database example before?</a:t>
            </a:r>
          </a:p>
          <a:p>
            <a:endParaRPr lang="en-US" sz="2000" dirty="0"/>
          </a:p>
          <a:p>
            <a:r>
              <a:rPr lang="en-US" sz="2000" dirty="0" err="1"/>
              <a:t>BookMooch</a:t>
            </a:r>
            <a:r>
              <a:rPr lang="en-US" sz="2000" dirty="0"/>
              <a:t> is already one of the ILL systems of choice by readers, in fact, I recommended that a school library contact </a:t>
            </a:r>
            <a:r>
              <a:rPr lang="en-US" sz="2000" dirty="0" err="1"/>
              <a:t>BookMooch</a:t>
            </a:r>
            <a:r>
              <a:rPr lang="en-US" sz="2000" dirty="0"/>
              <a:t> and see if they will create a separate instance to essentially build a next generation floating collection catalog.  The important question to ask ourselves is what options exist, and what models and strategies make sense.</a:t>
            </a:r>
          </a:p>
        </p:txBody>
      </p:sp>
      <p:sp>
        <p:nvSpPr>
          <p:cNvPr id="4" name="Slide Number Placeholder 3"/>
          <p:cNvSpPr>
            <a:spLocks noGrp="1"/>
          </p:cNvSpPr>
          <p:nvPr>
            <p:ph type="sldNum" sz="quarter" idx="10"/>
          </p:nvPr>
        </p:nvSpPr>
        <p:spPr/>
        <p:txBody>
          <a:bodyPr/>
          <a:lstStyle/>
          <a:p>
            <a:fld id="{6D472931-6E86-443C-B1F4-0B0E2A025DC3}"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0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F9832-B8CC-427C-9E71-C0EB845BA8E1}" type="slidenum">
              <a:rPr lang="en-US" smtClean="0"/>
              <a:pPr fontAlgn="base">
                <a:spcBef>
                  <a:spcPct val="0"/>
                </a:spcBef>
                <a:spcAft>
                  <a:spcPct val="0"/>
                </a:spcAft>
                <a:defRPr/>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494E27-410F-47BF-BCDB-FE5BFD6D29F3}" type="slidenum">
              <a:rPr lang="en-US"/>
              <a:pPr/>
              <a:t>47</a:t>
            </a:fld>
            <a:endParaRPr lang="en-US"/>
          </a:p>
        </p:txBody>
      </p:sp>
      <p:sp>
        <p:nvSpPr>
          <p:cNvPr id="54274" name="Rectangle 2"/>
          <p:cNvSpPr>
            <a:spLocks noGrp="1" noRot="1" noChangeAspect="1" noChangeArrowheads="1" noTextEdit="1"/>
          </p:cNvSpPr>
          <p:nvPr>
            <p:ph type="sldImg"/>
          </p:nvPr>
        </p:nvSpPr>
        <p:spPr>
          <a:xfrm>
            <a:off x="2149337" y="227976"/>
            <a:ext cx="1820103" cy="1372537"/>
          </a:xfrm>
          <a:ln/>
        </p:spPr>
      </p:sp>
      <p:sp>
        <p:nvSpPr>
          <p:cNvPr id="54275" name="Rectangle 3"/>
          <p:cNvSpPr>
            <a:spLocks noGrp="1" noChangeArrowheads="1"/>
          </p:cNvSpPr>
          <p:nvPr>
            <p:ph type="body" idx="1"/>
          </p:nvPr>
        </p:nvSpPr>
        <p:spPr>
          <a:xfrm>
            <a:off x="152401" y="1676401"/>
            <a:ext cx="6553200" cy="7092847"/>
          </a:xfrm>
        </p:spPr>
        <p:txBody>
          <a:bodyPr>
            <a:noAutofit/>
          </a:bodyPr>
          <a:lstStyle/>
          <a:p>
            <a:r>
              <a:rPr lang="en-US" sz="2000" dirty="0"/>
              <a:t>We built and asked vendors to  build an ILS around our focus, a digital card catalog, a representation of the collection.  In doing so, we must re-evaluate our focus, should it not be in the relationship between user and collection of resources and services – request brings us close to that – to the user tasks, but even that is missing a critical piece.</a:t>
            </a:r>
          </a:p>
          <a:p>
            <a:r>
              <a:rPr lang="en-US" sz="2000" dirty="0"/>
              <a:t>Explain chart and integrate it... Need for odyssey delivery to learning management systems to cooperate because it makes sense that in document delivery, a faculty member might place an e-reserve request, and want the resulting PDF loaded onto their course.  </a:t>
            </a:r>
          </a:p>
          <a:p>
            <a:r>
              <a:rPr lang="en-US" sz="2000" dirty="0"/>
              <a:t>Can we pick delivery targets that are more thoughtful to the scope of user needs and within a context, by simply asking them the right questions; you want this article, in what format, where, when, what condition, etc. based on their status – because we can customize </a:t>
            </a:r>
            <a:r>
              <a:rPr lang="en-US" sz="2000" dirty="0" err="1"/>
              <a:t>ILLiad</a:t>
            </a:r>
            <a:r>
              <a:rPr lang="en-US" sz="2000" dirty="0"/>
              <a:t> main menu and various requests based on user status. One of the things I am exploring is how customer relations management software (</a:t>
            </a:r>
            <a:r>
              <a:rPr lang="en-US" sz="2000" dirty="0" err="1"/>
              <a:t>vTiger</a:t>
            </a:r>
            <a:r>
              <a:rPr lang="en-US" sz="2000" dirty="0"/>
              <a:t> CRM if anyone is curious) may be the most strategic system for libraries, because it places the user and their tasks at the center, and it builds on our knowledge base as an organization around our services and engagement with users.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318" y="685488"/>
            <a:ext cx="3410364" cy="2571750"/>
          </a:xfrm>
        </p:spPr>
      </p:sp>
      <p:sp>
        <p:nvSpPr>
          <p:cNvPr id="3" name="Notes Placeholder 2"/>
          <p:cNvSpPr>
            <a:spLocks noGrp="1"/>
          </p:cNvSpPr>
          <p:nvPr>
            <p:ph type="body" idx="1"/>
          </p:nvPr>
        </p:nvSpPr>
        <p:spPr>
          <a:xfrm>
            <a:off x="685800" y="3352800"/>
            <a:ext cx="5486400" cy="5105400"/>
          </a:xfrm>
        </p:spPr>
        <p:txBody>
          <a:bodyPr>
            <a:normAutofit/>
          </a:bodyPr>
          <a:lstStyle/>
          <a:p>
            <a:r>
              <a:rPr lang="en-US" sz="2400" dirty="0"/>
              <a:t>Apologize for trying to bring everything and the kitchen sink into this presentation, but I am more than happy to work with you through out this day, conference, and by email or phone later on questions you might have about details you are wondering about like best practices or tools.  Thank you.</a:t>
            </a:r>
          </a:p>
        </p:txBody>
      </p:sp>
      <p:sp>
        <p:nvSpPr>
          <p:cNvPr id="4" name="Slide Number Placeholder 3"/>
          <p:cNvSpPr>
            <a:spLocks noGrp="1"/>
          </p:cNvSpPr>
          <p:nvPr>
            <p:ph type="sldNum" sz="quarter" idx="10"/>
          </p:nvPr>
        </p:nvSpPr>
        <p:spPr/>
        <p:txBody>
          <a:bodyPr/>
          <a:lstStyle/>
          <a:p>
            <a:fld id="{B44785EA-AFD4-4F7A-ACA0-76655405CC56}" type="slidenum">
              <a:rPr lang="en-US" smtClean="0"/>
              <a:pPr/>
              <a:t>48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2674" y="374754"/>
            <a:ext cx="2683565" cy="2023672"/>
          </a:xfrm>
        </p:spPr>
      </p:sp>
      <p:sp>
        <p:nvSpPr>
          <p:cNvPr id="3" name="Notes Placeholder 2"/>
          <p:cNvSpPr>
            <a:spLocks noGrp="1"/>
          </p:cNvSpPr>
          <p:nvPr>
            <p:ph type="body" idx="1"/>
          </p:nvPr>
        </p:nvSpPr>
        <p:spPr>
          <a:xfrm>
            <a:off x="372720" y="2398427"/>
            <a:ext cx="6038021" cy="6059775"/>
          </a:xfrm>
        </p:spPr>
        <p:txBody>
          <a:bodyPr>
            <a:noAutofit/>
          </a:bodyPr>
          <a:lstStyle/>
          <a:p>
            <a:r>
              <a:rPr lang="en-US" sz="2000" i="1" dirty="0"/>
              <a:t>How – briefly explain… </a:t>
            </a:r>
          </a:p>
          <a:p>
            <a:r>
              <a:rPr lang="en-US" sz="2000" dirty="0"/>
              <a:t>Sharing best practices is essential – brief explanation of the Workflow Toolkit was created by the IDS Project to share tools and best practices among primarily </a:t>
            </a:r>
            <a:r>
              <a:rPr lang="en-US" sz="2000" dirty="0" err="1"/>
              <a:t>ILLiad</a:t>
            </a:r>
            <a:r>
              <a:rPr lang="en-US" sz="2000" dirty="0"/>
              <a:t> libraries, it has 5 chapters designed to help libraries easily implement or adapt best practices.  However, chapter 3 on custom holdings applies to any OCLC </a:t>
            </a:r>
            <a:r>
              <a:rPr lang="en-US" sz="2000" dirty="0" err="1"/>
              <a:t>Worldcat</a:t>
            </a:r>
            <a:r>
              <a:rPr lang="en-US" sz="2000" dirty="0"/>
              <a:t> Resource Sharing borrowers as well.</a:t>
            </a:r>
          </a:p>
          <a:p>
            <a:r>
              <a:rPr lang="en-US" sz="2000" dirty="0"/>
              <a:t>This example on Custom Holdings is chapter 3 in the toolkit, it provides description for general strategies, but provides example Groups and Path – click - examples that you can copy, adapt, and easily implement.  We are working with Atlas to add interactive elements and provide support to their training program – because the more everyone improves their workflow, the overall effectiveness of resource sharing is improved. </a:t>
            </a:r>
          </a:p>
          <a:p>
            <a:r>
              <a:rPr lang="en-US" sz="2000" dirty="0"/>
              <a:t>	This chapter also explains how we customized the path for Direct Request, for example, if no lender can supply for under $15, we want to consider purchasing before borrowing.</a:t>
            </a:r>
          </a:p>
        </p:txBody>
      </p:sp>
      <p:sp>
        <p:nvSpPr>
          <p:cNvPr id="4" name="Slide Number Placeholder 3"/>
          <p:cNvSpPr>
            <a:spLocks noGrp="1"/>
          </p:cNvSpPr>
          <p:nvPr>
            <p:ph type="sldNum" sz="quarter" idx="10"/>
          </p:nvPr>
        </p:nvSpPr>
        <p:spPr/>
        <p:txBody>
          <a:bodyPr/>
          <a:lstStyle/>
          <a:p>
            <a:fld id="{122D849D-AE3D-43AF-8688-25DC9C390C48}"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8115" y="685488"/>
            <a:ext cx="5054462" cy="3811561"/>
          </a:xfrm>
        </p:spPr>
      </p:sp>
      <p:sp>
        <p:nvSpPr>
          <p:cNvPr id="3" name="Notes Placeholder 2"/>
          <p:cNvSpPr>
            <a:spLocks noGrp="1"/>
          </p:cNvSpPr>
          <p:nvPr>
            <p:ph type="body" idx="1"/>
          </p:nvPr>
        </p:nvSpPr>
        <p:spPr>
          <a:xfrm>
            <a:off x="685800" y="5021705"/>
            <a:ext cx="5486400" cy="3436495"/>
          </a:xfrm>
        </p:spPr>
        <p:txBody>
          <a:bodyPr>
            <a:normAutofit/>
          </a:bodyPr>
          <a:lstStyle/>
          <a:p>
            <a:r>
              <a:rPr lang="en-US" sz="2400" i="1" dirty="0"/>
              <a:t>Explain slide details briefly</a:t>
            </a:r>
          </a:p>
          <a:p>
            <a:r>
              <a:rPr lang="en-US" sz="2400" dirty="0"/>
              <a:t>After verification tools, let’s head to the realities of borrowing…</a:t>
            </a:r>
          </a:p>
          <a:p>
            <a:endParaRPr lang="en-US" sz="1600" dirty="0"/>
          </a:p>
          <a:p>
            <a:r>
              <a:rPr lang="en-US" sz="1600" dirty="0"/>
              <a:t>Outsource example: http://www.wnylrc.org/documentView.asp?docid=399 </a:t>
            </a:r>
          </a:p>
          <a:p>
            <a:endParaRPr lang="en-US" sz="2400" dirty="0"/>
          </a:p>
        </p:txBody>
      </p:sp>
      <p:sp>
        <p:nvSpPr>
          <p:cNvPr id="4" name="Slide Number Placeholder 3"/>
          <p:cNvSpPr>
            <a:spLocks noGrp="1"/>
          </p:cNvSpPr>
          <p:nvPr>
            <p:ph type="sldNum" sz="quarter" idx="10"/>
          </p:nvPr>
        </p:nvSpPr>
        <p:spPr/>
        <p:txBody>
          <a:bodyPr/>
          <a:lstStyle/>
          <a:p>
            <a:fld id="{6D472931-6E86-443C-B1F4-0B0E2A025DC3}"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a:xfrm>
            <a:off x="458132" y="449705"/>
            <a:ext cx="5864087" cy="4422098"/>
          </a:xfrm>
          <a:ln/>
        </p:spPr>
      </p:sp>
      <p:sp>
        <p:nvSpPr>
          <p:cNvPr id="144386" name="Notes Placeholder 2"/>
          <p:cNvSpPr>
            <a:spLocks noGrp="1"/>
          </p:cNvSpPr>
          <p:nvPr>
            <p:ph type="body" idx="1"/>
          </p:nvPr>
        </p:nvSpPr>
        <p:spPr>
          <a:xfrm>
            <a:off x="381001" y="5029200"/>
            <a:ext cx="6096000" cy="3354049"/>
          </a:xfrm>
          <a:noFill/>
          <a:ln/>
        </p:spPr>
        <p:txBody>
          <a:bodyPr>
            <a:normAutofit/>
          </a:bodyPr>
          <a:lstStyle/>
          <a:p>
            <a:r>
              <a:rPr lang="en-US" sz="2000" dirty="0"/>
              <a:t>One way to view it is by looking at ARL’s supply and demand reality –  what this graph highlights is the correlation between resource sharing and library collections and resources.  </a:t>
            </a:r>
          </a:p>
          <a:p>
            <a:endParaRPr lang="en-US" sz="2000" dirty="0"/>
          </a:p>
          <a:p>
            <a:r>
              <a:rPr lang="en-US" sz="2000" dirty="0"/>
              <a:t>Another way to look at this situation from the user’s information context…</a:t>
            </a:r>
          </a:p>
          <a:p>
            <a:endParaRPr lang="en-US" baseline="0" dirty="0" smtClean="0"/>
          </a:p>
          <a:p>
            <a:r>
              <a:rPr lang="en-US" baseline="0" dirty="0" smtClean="0"/>
              <a:t>http://www.bisg.org/conferences/mip5.html</a:t>
            </a:r>
          </a:p>
          <a:p>
            <a:endParaRPr lang="en-US" baseline="0" dirty="0" smtClean="0"/>
          </a:p>
          <a:p>
            <a:r>
              <a:rPr lang="en-US" baseline="0" dirty="0" smtClean="0"/>
              <a:t> </a:t>
            </a:r>
            <a:endParaRPr lang="en-US" dirty="0" smtClean="0"/>
          </a:p>
        </p:txBody>
      </p:sp>
      <p:sp>
        <p:nvSpPr>
          <p:cNvPr id="144387" name="Slide Number Placeholder 3"/>
          <p:cNvSpPr>
            <a:spLocks noGrp="1"/>
          </p:cNvSpPr>
          <p:nvPr>
            <p:ph type="sldNum" sz="quarter" idx="5"/>
          </p:nvPr>
        </p:nvSpPr>
        <p:spPr>
          <a:noFill/>
        </p:spPr>
        <p:txBody>
          <a:bodyPr/>
          <a:lstStyle/>
          <a:p>
            <a:fld id="{289A8E09-0436-42AD-A90E-140D781D0F1D}"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381000"/>
            <a:ext cx="4547152" cy="3429000"/>
          </a:xfrm>
        </p:spPr>
      </p:sp>
      <p:sp>
        <p:nvSpPr>
          <p:cNvPr id="3" name="Notes Placeholder 2"/>
          <p:cNvSpPr>
            <a:spLocks noGrp="1"/>
          </p:cNvSpPr>
          <p:nvPr>
            <p:ph type="body" idx="1"/>
          </p:nvPr>
        </p:nvSpPr>
        <p:spPr>
          <a:xfrm>
            <a:off x="457200" y="3810000"/>
            <a:ext cx="6019800" cy="4648200"/>
          </a:xfrm>
        </p:spPr>
        <p:txBody>
          <a:bodyPr>
            <a:normAutofit/>
          </a:bodyPr>
          <a:lstStyle/>
          <a:p>
            <a:r>
              <a:rPr lang="en-US" sz="2400" dirty="0"/>
              <a:t>First a trend to be aware of is that we have to look at the information environment from the user’s perspective; they are comfortable with discovery, perhaps more so than libraries.</a:t>
            </a:r>
          </a:p>
          <a:p>
            <a:r>
              <a:rPr lang="en-US" sz="2400" dirty="0"/>
              <a:t>11 June 2008</a:t>
            </a:r>
            <a:r>
              <a:rPr lang="en-US" dirty="0" smtClean="0"/>
              <a:t/>
            </a:r>
            <a:br>
              <a:rPr lang="en-US" dirty="0" smtClean="0"/>
            </a:br>
            <a:r>
              <a:rPr lang="en-US" b="1" dirty="0" smtClean="0">
                <a:hlinkClick r:id="rId3" action="ppaction://hlinkpres?slideindex=1&amp;slidetitle="/>
              </a:rPr>
              <a:t>Web 2.0, Library Systems and the Library System</a:t>
            </a:r>
            <a:r>
              <a:rPr lang="en-US" dirty="0" smtClean="0"/>
              <a:t/>
            </a:r>
            <a:br>
              <a:rPr lang="en-US" dirty="0" smtClean="0"/>
            </a:br>
            <a:r>
              <a:rPr lang="en-US" dirty="0" smtClean="0"/>
              <a:t>SCONUL Conference, Edinburgh, Scotland (UK)</a:t>
            </a:r>
            <a:br>
              <a:rPr lang="en-US" dirty="0" smtClean="0"/>
            </a:br>
            <a:r>
              <a:rPr lang="en-US" dirty="0" smtClean="0"/>
              <a:t>OCLC Perceptions: </a:t>
            </a:r>
            <a:r>
              <a:rPr lang="en-US" dirty="0" smtClean="0">
                <a:hlinkClick r:id="rId4"/>
              </a:rPr>
              <a:t>http://www.oclc.org/reports/2005perceptions.htm</a:t>
            </a:r>
            <a:r>
              <a:rPr lang="en-US" dirty="0" smtClean="0"/>
              <a:t> </a:t>
            </a:r>
            <a:endParaRPr lang="en-US" dirty="0"/>
          </a:p>
        </p:txBody>
      </p:sp>
      <p:sp>
        <p:nvSpPr>
          <p:cNvPr id="4" name="Slide Number Placeholder 3"/>
          <p:cNvSpPr>
            <a:spLocks noGrp="1"/>
          </p:cNvSpPr>
          <p:nvPr>
            <p:ph type="sldNum" sz="quarter" idx="10"/>
          </p:nvPr>
        </p:nvSpPr>
        <p:spPr/>
        <p:txBody>
          <a:bodyPr/>
          <a:lstStyle/>
          <a:p>
            <a:fld id="{B44785EA-AFD4-4F7A-ACA0-76655405CC5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E1F4F8-0C93-44D5-B7FD-93C90A32147B}" type="slidenum">
              <a:rPr lang="en-US"/>
              <a:pPr/>
              <a:t>9</a:t>
            </a:fld>
            <a:endParaRPr lang="en-US"/>
          </a:p>
        </p:txBody>
      </p:sp>
      <p:sp>
        <p:nvSpPr>
          <p:cNvPr id="47106" name="Rectangle 2"/>
          <p:cNvSpPr>
            <a:spLocks noGrp="1" noRot="1" noChangeAspect="1" noChangeArrowheads="1" noTextEdit="1"/>
          </p:cNvSpPr>
          <p:nvPr>
            <p:ph type="sldImg"/>
          </p:nvPr>
        </p:nvSpPr>
        <p:spPr>
          <a:xfrm>
            <a:off x="1139894" y="505918"/>
            <a:ext cx="4548706" cy="3429000"/>
          </a:xfrm>
          <a:ln/>
        </p:spPr>
      </p:sp>
      <p:sp>
        <p:nvSpPr>
          <p:cNvPr id="47107" name="Rectangle 3"/>
          <p:cNvSpPr>
            <a:spLocks noGrp="1" noChangeArrowheads="1"/>
          </p:cNvSpPr>
          <p:nvPr>
            <p:ph type="body" idx="1"/>
          </p:nvPr>
        </p:nvSpPr>
        <p:spPr>
          <a:xfrm>
            <a:off x="686422" y="4034853"/>
            <a:ext cx="5485158" cy="4423660"/>
          </a:xfrm>
        </p:spPr>
        <p:txBody>
          <a:bodyPr>
            <a:normAutofit/>
          </a:bodyPr>
          <a:lstStyle/>
          <a:p>
            <a:pPr defTabSz="907121">
              <a:defRPr/>
            </a:pPr>
            <a:r>
              <a:rPr lang="en-US" sz="2400" dirty="0"/>
              <a:t>What users aren’t comfortable with is accessing information.</a:t>
            </a:r>
          </a:p>
          <a:p>
            <a:pPr defTabSz="907121">
              <a:defRPr/>
            </a:pPr>
            <a:endParaRPr lang="en-US" sz="2400" dirty="0"/>
          </a:p>
          <a:p>
            <a:pPr defTabSz="907121">
              <a:defRPr/>
            </a:pPr>
            <a:r>
              <a:rPr lang="en-US" sz="2400" dirty="0"/>
              <a:t>While libraries increasingly focusing energy and money into their discovery systems, many actually developing a local next generation catalog, the real problem is an access and delivery problem.  I think that is where  Getting It fits in nicely with this discussion?</a:t>
            </a:r>
          </a:p>
          <a:p>
            <a:pPr defTabSz="907121">
              <a:defRPr/>
            </a:pPr>
            <a:endParaRPr lang="en-US" sz="2400" dirty="0"/>
          </a:p>
          <a:p>
            <a:endParaRPr lang="en-US" sz="24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9332BD-5DBA-4B46-A751-91995E1D9377}" type="datetimeFigureOut">
              <a:rPr lang="en-US" smtClean="0"/>
              <a:pPr/>
              <a:t>6/16/2009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30A1E-38D0-40A3-8CE4-655560DCECD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9332BD-5DBA-4B46-A751-91995E1D9377}" type="datetimeFigureOut">
              <a:rPr lang="en-US" smtClean="0"/>
              <a:pPr/>
              <a:t>6/16/2009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30A1E-38D0-40A3-8CE4-655560DCECD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9332BD-5DBA-4B46-A751-91995E1D9377}" type="datetimeFigureOut">
              <a:rPr lang="en-US" smtClean="0"/>
              <a:pPr/>
              <a:t>6/16/2009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30A1E-38D0-40A3-8CE4-655560DCECD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9332BD-5DBA-4B46-A751-91995E1D9377}" type="datetimeFigureOut">
              <a:rPr lang="en-US" smtClean="0"/>
              <a:pPr/>
              <a:t>6/16/2009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30A1E-38D0-40A3-8CE4-655560DCECD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9332BD-5DBA-4B46-A751-91995E1D9377}" type="datetimeFigureOut">
              <a:rPr lang="en-US" smtClean="0"/>
              <a:pPr/>
              <a:t>6/16/2009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30A1E-38D0-40A3-8CE4-655560DCECD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9332BD-5DBA-4B46-A751-91995E1D9377}" type="datetimeFigureOut">
              <a:rPr lang="en-US" smtClean="0"/>
              <a:pPr/>
              <a:t>6/16/2009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30A1E-38D0-40A3-8CE4-655560DCECD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9332BD-5DBA-4B46-A751-91995E1D9377}" type="datetimeFigureOut">
              <a:rPr lang="en-US" smtClean="0"/>
              <a:pPr/>
              <a:t>6/16/2009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230A1E-38D0-40A3-8CE4-655560DCECD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9332BD-5DBA-4B46-A751-91995E1D9377}" type="datetimeFigureOut">
              <a:rPr lang="en-US" smtClean="0"/>
              <a:pPr/>
              <a:t>6/16/2009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230A1E-38D0-40A3-8CE4-655560DCECD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9332BD-5DBA-4B46-A751-91995E1D9377}" type="datetimeFigureOut">
              <a:rPr lang="en-US" smtClean="0"/>
              <a:pPr/>
              <a:t>6/16/2009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230A1E-38D0-40A3-8CE4-655560DCECD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9332BD-5DBA-4B46-A751-91995E1D9377}" type="datetimeFigureOut">
              <a:rPr lang="en-US" smtClean="0"/>
              <a:pPr/>
              <a:t>6/16/2009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30A1E-38D0-40A3-8CE4-655560DCECD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9332BD-5DBA-4B46-A751-91995E1D9377}" type="datetimeFigureOut">
              <a:rPr lang="en-US" smtClean="0"/>
              <a:pPr/>
              <a:t>6/16/2009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30A1E-38D0-40A3-8CE4-655560DCECD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332BD-5DBA-4B46-A751-91995E1D9377}" type="datetimeFigureOut">
              <a:rPr lang="en-US" smtClean="0"/>
              <a:pPr/>
              <a:t>6/16/2009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30A1E-38D0-40A3-8CE4-655560DCECD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mailto:cyril@geneseo.edu" TargetMode="External"/><Relationship Id="rId7"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hyperlink" Target="http://www.mls.lib.il.us/ennounce/2007/01_05/ucprocess1.jpg"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wmf"/><Relationship Id="rId11" Type="http://schemas.openxmlformats.org/officeDocument/2006/relationships/image" Target="../media/image20.png"/><Relationship Id="rId5" Type="http://schemas.openxmlformats.org/officeDocument/2006/relationships/image" Target="../media/image14.wmf"/><Relationship Id="rId10" Type="http://schemas.openxmlformats.org/officeDocument/2006/relationships/image" Target="../media/image19.wmf"/><Relationship Id="rId4" Type="http://schemas.openxmlformats.org/officeDocument/2006/relationships/image" Target="../media/image13.png"/><Relationship Id="rId9" Type="http://schemas.openxmlformats.org/officeDocument/2006/relationships/image" Target="../media/image18.wmf"/></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hyperlink" Target="http://www.rethinkingresourcesharing.org/getit.html"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32.jpeg"/><Relationship Id="rId7" Type="http://schemas.openxmlformats.org/officeDocument/2006/relationships/image" Target="../media/image36.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image" Target="../media/image33.gif"/></Relationships>
</file>

<file path=ppt/slides/_rels/slide15.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oleObject" Target="../embeddings/oleObject1.bin"/><Relationship Id="rId3" Type="http://schemas.openxmlformats.org/officeDocument/2006/relationships/notesSlide" Target="../notesSlides/notesSlide15.xml"/><Relationship Id="rId7" Type="http://schemas.openxmlformats.org/officeDocument/2006/relationships/image" Target="../media/image35.gif"/><Relationship Id="rId12"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4.gif"/><Relationship Id="rId11" Type="http://schemas.openxmlformats.org/officeDocument/2006/relationships/image" Target="../media/image40.jpeg"/><Relationship Id="rId5" Type="http://schemas.openxmlformats.org/officeDocument/2006/relationships/image" Target="../media/image33.gif"/><Relationship Id="rId10" Type="http://schemas.openxmlformats.org/officeDocument/2006/relationships/image" Target="../media/image39.jpeg"/><Relationship Id="rId4" Type="http://schemas.openxmlformats.org/officeDocument/2006/relationships/image" Target="../media/image32.jpeg"/><Relationship Id="rId9" Type="http://schemas.openxmlformats.org/officeDocument/2006/relationships/image" Target="../media/image37.gif"/><Relationship Id="rId1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22.png"/><Relationship Id="rId2" Type="http://schemas.openxmlformats.org/officeDocument/2006/relationships/notesSlide" Target="../notesSlides/notesSlide16.xml"/><Relationship Id="rId16"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4.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hyperlink" Target="http://www.google.com/librariancenter/librarian_tools.html" TargetMode="External"/><Relationship Id="rId3" Type="http://schemas.openxmlformats.org/officeDocument/2006/relationships/image" Target="../media/image58.png"/><Relationship Id="rId7" Type="http://schemas.openxmlformats.org/officeDocument/2006/relationships/hyperlink" Target="http://pandora.nla.gov.au/about.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webarchive.org.uk/" TargetMode="External"/><Relationship Id="rId5" Type="http://schemas.openxmlformats.org/officeDocument/2006/relationships/hyperlink" Target="http://www.archive.org/web/web.php" TargetMode="Externa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groowe.com/" TargetMode="Externa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openxmlformats.org/officeDocument/2006/relationships/image" Target="../media/image18.w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hyperlink" Target="http://www.betterworldbooks.com/Programs/Library.asp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hyperlink" Target="http://www.orbiscascade.org/index/cdmc-meeting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www.loc.gov/rr/loan/illscanhome.html"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hyperlink" Target="http://www.uibk.ac.at/ub/dea/eten/" TargetMode="External"/><Relationship Id="rId4" Type="http://schemas.openxmlformats.org/officeDocument/2006/relationships/hyperlink" Target="http://www.nla.gov.au/policy/digitisation.html"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news.cornell.edu/stories/April07/LibAmazon.dea.html"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hyperlink" Target="http://www.worldcat.org/oclc/%3c#ESPNumber&gt;?tab=reviews#tab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ncbi.nlm.nih.gov/sites/entrez?db=journals"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www.library.uiuc.edu/biotech/j-abbrev.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116.png"/><Relationship Id="rId4" Type="http://schemas.openxmlformats.org/officeDocument/2006/relationships/image" Target="../media/image115.png"/></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119.png"/><Relationship Id="rId4" Type="http://schemas.openxmlformats.org/officeDocument/2006/relationships/image" Target="../media/image118.png"/></Relationships>
</file>

<file path=ppt/slides/_rels/slide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122.png"/><Relationship Id="rId4" Type="http://schemas.openxmlformats.org/officeDocument/2006/relationships/image" Target="../media/image121.png"/></Relationships>
</file>

<file path=ppt/slides/_rels/slide4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127.png"/><Relationship Id="rId4" Type="http://schemas.openxmlformats.org/officeDocument/2006/relationships/image" Target="../media/image12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mailto:cyril@geneseo.edu"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hyperlink" Target="http://www.oclc.org/support/training/firstsearch/tutorial/" TargetMode="External"/><Relationship Id="rId5" Type="http://schemas.openxmlformats.org/officeDocument/2006/relationships/hyperlink" Target="http://www.oclc.org/support/documentation/resourcesharing/using/refcard/WCRS.pdf" TargetMode="External"/><Relationship Id="rId4" Type="http://schemas.openxmlformats.org/officeDocument/2006/relationships/hyperlink" Target="http://www.ifla.org/IV/ifla72/papers/073-Stein-en.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www.atlas-sys.com/training/handouts/communitycontributedmaterials/tamingthetorrentfull.pdf" TargetMode="External"/><Relationship Id="rId5" Type="http://schemas.openxmlformats.org/officeDocument/2006/relationships/hyperlink" Target="http://www.idsproject.org/Toolkit.aspx"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www.ncbi.nlm.nih.gov/sites/entrez?db=journals"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hyperlink" Target="http://www.shareill.org/index.php/Verification_tools" TargetMode="External"/><Relationship Id="rId4" Type="http://schemas.openxmlformats.org/officeDocument/2006/relationships/hyperlink" Target="http://www.library.uiuc.edu/biotech/j-abbrev.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www.ala.org/ala/mgrps/divs/acrl/acrlpubs/downloadables/downloads.cfm" TargetMode="External"/><Relationship Id="rId5" Type="http://schemas.openxmlformats.org/officeDocument/2006/relationships/hyperlink" Target="http://www.oclc.org/reports/2005perceptions.htm" TargetMode="External"/><Relationship Id="rId4" Type="http://schemas.openxmlformats.org/officeDocument/2006/relationships/hyperlink" Target="http://www.oclc.org/research/presentations/dempsey/sconul08.ppt"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9600" y="5486400"/>
            <a:ext cx="4572000" cy="1200329"/>
          </a:xfrm>
          <a:prstGeom prst="rect">
            <a:avLst/>
          </a:prstGeom>
        </p:spPr>
        <p:txBody>
          <a:bodyPr>
            <a:spAutoFit/>
          </a:bodyPr>
          <a:lstStyle/>
          <a:p>
            <a:pPr algn="r"/>
            <a:r>
              <a:rPr lang="en-US" dirty="0" smtClean="0"/>
              <a:t>Cyril Oberlander, SUNY Geneseo</a:t>
            </a:r>
          </a:p>
          <a:p>
            <a:pPr algn="r"/>
            <a:r>
              <a:rPr lang="en-US" dirty="0" smtClean="0"/>
              <a:t>ALA RUSA/STARS</a:t>
            </a:r>
          </a:p>
          <a:p>
            <a:pPr algn="r"/>
            <a:r>
              <a:rPr lang="en-US" dirty="0" smtClean="0"/>
              <a:t>January 23, 2009</a:t>
            </a:r>
          </a:p>
          <a:p>
            <a:pPr algn="r"/>
            <a:r>
              <a:rPr lang="en-US" dirty="0" smtClean="0">
                <a:hlinkClick r:id="rId3"/>
              </a:rPr>
              <a:t>cyril@geneseo.edu</a:t>
            </a:r>
            <a:r>
              <a:rPr lang="en-US" dirty="0" smtClean="0"/>
              <a:t> </a:t>
            </a:r>
          </a:p>
        </p:txBody>
      </p:sp>
      <p:pic>
        <p:nvPicPr>
          <p:cNvPr id="5" name="Picture 5" descr="ucprocess1">
            <a:hlinkClick r:id="rId4"/>
          </p:cNvPr>
          <p:cNvPicPr>
            <a:picLocks noChangeAspect="1" noChangeArrowheads="1"/>
          </p:cNvPicPr>
          <p:nvPr/>
        </p:nvPicPr>
        <p:blipFill>
          <a:blip r:embed="rId5" cstate="print"/>
          <a:srcRect/>
          <a:stretch>
            <a:fillRect/>
          </a:stretch>
        </p:blipFill>
        <p:spPr bwMode="auto">
          <a:xfrm>
            <a:off x="3733800" y="1309688"/>
            <a:ext cx="5334000" cy="4100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p:cNvPicPr>
            <a:picLocks noChangeAspect="1" noChangeArrowheads="1"/>
          </p:cNvPicPr>
          <p:nvPr/>
        </p:nvPicPr>
        <p:blipFill>
          <a:blip r:embed="rId6" cstate="print"/>
          <a:srcRect/>
          <a:stretch>
            <a:fillRect/>
          </a:stretch>
        </p:blipFill>
        <p:spPr bwMode="auto">
          <a:xfrm>
            <a:off x="76200" y="228600"/>
            <a:ext cx="3770434" cy="632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ctrTitle"/>
          </p:nvPr>
        </p:nvSpPr>
        <p:spPr>
          <a:xfrm>
            <a:off x="4038600" y="152400"/>
            <a:ext cx="5105400" cy="990600"/>
          </a:xfrm>
        </p:spPr>
        <p:txBody>
          <a:bodyPr>
            <a:normAutofit fontScale="90000"/>
          </a:bodyPr>
          <a:lstStyle/>
          <a:p>
            <a:pPr algn="l"/>
            <a:r>
              <a:rPr lang="en-US" sz="3600" dirty="0" smtClean="0"/>
              <a:t>Borrowing</a:t>
            </a:r>
            <a:r>
              <a:rPr lang="en-US" sz="2400" dirty="0" smtClean="0"/>
              <a:t/>
            </a:r>
            <a:br>
              <a:rPr lang="en-US" sz="2400" dirty="0" smtClean="0"/>
            </a:br>
            <a:r>
              <a:rPr lang="en-US" sz="2400" dirty="0" smtClean="0"/>
              <a:t>Everything you always wanted to know in 45 minutes…</a:t>
            </a:r>
            <a:endParaRPr lang="en-US" sz="3600" dirty="0"/>
          </a:p>
        </p:txBody>
      </p:sp>
      <p:pic>
        <p:nvPicPr>
          <p:cNvPr id="1027" name="Picture 3"/>
          <p:cNvPicPr>
            <a:picLocks noChangeAspect="1" noChangeArrowheads="1"/>
          </p:cNvPicPr>
          <p:nvPr/>
        </p:nvPicPr>
        <p:blipFill>
          <a:blip r:embed="rId7" cstate="print"/>
          <a:srcRect/>
          <a:stretch>
            <a:fillRect/>
          </a:stretch>
        </p:blipFill>
        <p:spPr bwMode="auto">
          <a:xfrm>
            <a:off x="238125" y="3052763"/>
            <a:ext cx="8666163" cy="752475"/>
          </a:xfrm>
          <a:prstGeom prst="rect">
            <a:avLst/>
          </a:prstGeom>
          <a:ln>
            <a:noFill/>
          </a:ln>
          <a:effectLst>
            <a:outerShdw blurRad="292100" dist="139700" dir="2700000" algn="tl" rotWithShape="0">
              <a:srgbClr val="333333">
                <a:alpha val="65000"/>
              </a:srgbClr>
            </a:outerShdw>
          </a:effectLst>
        </p:spPr>
      </p:pic>
      <p:sp>
        <p:nvSpPr>
          <p:cNvPr id="7" name="Horizontal Scroll 6"/>
          <p:cNvSpPr/>
          <p:nvPr/>
        </p:nvSpPr>
        <p:spPr>
          <a:xfrm>
            <a:off x="3962400" y="0"/>
            <a:ext cx="4876800" cy="1371600"/>
          </a:xfrm>
          <a:prstGeom prst="horizontalScroll">
            <a:avLst/>
          </a:prstGeom>
          <a:blipFill>
            <a:blip r:embed="rId8" cstate="print"/>
            <a:tile tx="0" ty="0" sx="100000" sy="100000" flip="none" algn="tl"/>
          </a:blipFill>
          <a:ln>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smtClean="0"/>
              <a:t>Getting It System</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4648200" y="3505200"/>
            <a:ext cx="2743200" cy="1497013"/>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7391400" y="3733800"/>
            <a:ext cx="1752600" cy="1746250"/>
          </a:xfrm>
          <a:prstGeom prst="rect">
            <a:avLst/>
          </a:prstGeom>
          <a:noFill/>
          <a:ln w="9525">
            <a:noFill/>
            <a:miter lim="800000"/>
            <a:headEnd/>
            <a:tailEnd/>
          </a:ln>
        </p:spPr>
      </p:pic>
      <p:pic>
        <p:nvPicPr>
          <p:cNvPr id="6149" name="Picture 5" descr="MCj00901410000[1]"/>
          <p:cNvPicPr>
            <a:picLocks noChangeAspect="1" noChangeArrowheads="1"/>
          </p:cNvPicPr>
          <p:nvPr/>
        </p:nvPicPr>
        <p:blipFill>
          <a:blip r:embed="rId5" cstate="print"/>
          <a:srcRect/>
          <a:stretch>
            <a:fillRect/>
          </a:stretch>
        </p:blipFill>
        <p:spPr bwMode="auto">
          <a:xfrm>
            <a:off x="3505200" y="1066800"/>
            <a:ext cx="1600200" cy="1016000"/>
          </a:xfrm>
          <a:prstGeom prst="rect">
            <a:avLst/>
          </a:prstGeom>
          <a:noFill/>
          <a:ln w="9525">
            <a:noFill/>
            <a:miter lim="800000"/>
            <a:headEnd/>
            <a:tailEnd/>
          </a:ln>
        </p:spPr>
      </p:pic>
      <p:sp>
        <p:nvSpPr>
          <p:cNvPr id="6150" name="Rectangle 6"/>
          <p:cNvSpPr>
            <a:spLocks noChangeArrowheads="1"/>
          </p:cNvSpPr>
          <p:nvPr/>
        </p:nvSpPr>
        <p:spPr bwMode="auto">
          <a:xfrm>
            <a:off x="3581400" y="152400"/>
            <a:ext cx="1600200" cy="533400"/>
          </a:xfrm>
          <a:prstGeom prst="rect">
            <a:avLst/>
          </a:prstGeom>
          <a:solidFill>
            <a:schemeClr val="accent1">
              <a:alpha val="54117"/>
            </a:schemeClr>
          </a:solidFill>
          <a:ln w="9525">
            <a:solidFill>
              <a:schemeClr val="tx1"/>
            </a:solidFill>
            <a:miter lim="800000"/>
            <a:headEnd/>
            <a:tailEnd/>
          </a:ln>
        </p:spPr>
        <p:txBody>
          <a:bodyPr wrap="none" anchor="ctr"/>
          <a:lstStyle/>
          <a:p>
            <a:pPr algn="ctr"/>
            <a:r>
              <a:rPr lang="en-US">
                <a:latin typeface="Calibri" pitchFamily="34" charset="0"/>
              </a:rPr>
              <a:t>User Search</a:t>
            </a:r>
          </a:p>
          <a:p>
            <a:pPr algn="ctr"/>
            <a:r>
              <a:rPr lang="en-US">
                <a:latin typeface="Calibri" pitchFamily="34" charset="0"/>
              </a:rPr>
              <a:t>&amp; Discovery</a:t>
            </a:r>
          </a:p>
        </p:txBody>
      </p:sp>
      <p:sp>
        <p:nvSpPr>
          <p:cNvPr id="6151" name="Rectangle 7"/>
          <p:cNvSpPr>
            <a:spLocks noChangeArrowheads="1"/>
          </p:cNvSpPr>
          <p:nvPr/>
        </p:nvSpPr>
        <p:spPr bwMode="auto">
          <a:xfrm>
            <a:off x="3581400" y="762000"/>
            <a:ext cx="1600200" cy="381000"/>
          </a:xfrm>
          <a:prstGeom prst="rect">
            <a:avLst/>
          </a:prstGeom>
          <a:solidFill>
            <a:schemeClr val="accent1">
              <a:alpha val="54117"/>
            </a:schemeClr>
          </a:solidFill>
          <a:ln w="9525">
            <a:solidFill>
              <a:schemeClr val="tx1"/>
            </a:solidFill>
            <a:miter lim="800000"/>
            <a:headEnd/>
            <a:tailEnd/>
          </a:ln>
        </p:spPr>
        <p:txBody>
          <a:bodyPr wrap="none" anchor="ctr"/>
          <a:lstStyle/>
          <a:p>
            <a:pPr algn="ctr"/>
            <a:r>
              <a:rPr lang="en-US" b="1" dirty="0">
                <a:latin typeface="Calibri" pitchFamily="34" charset="0"/>
              </a:rPr>
              <a:t>Get Options</a:t>
            </a:r>
          </a:p>
        </p:txBody>
      </p:sp>
      <p:sp>
        <p:nvSpPr>
          <p:cNvPr id="6152" name="Text Box 8"/>
          <p:cNvSpPr txBox="1">
            <a:spLocks noChangeArrowheads="1"/>
          </p:cNvSpPr>
          <p:nvPr/>
        </p:nvSpPr>
        <p:spPr bwMode="auto">
          <a:xfrm>
            <a:off x="228600" y="5257800"/>
            <a:ext cx="1219200" cy="915988"/>
          </a:xfrm>
          <a:prstGeom prst="rect">
            <a:avLst/>
          </a:prstGeom>
          <a:noFill/>
          <a:ln w="9525">
            <a:noFill/>
            <a:miter lim="800000"/>
            <a:headEnd/>
            <a:tailEnd/>
          </a:ln>
        </p:spPr>
        <p:txBody>
          <a:bodyPr>
            <a:spAutoFit/>
          </a:bodyPr>
          <a:lstStyle/>
          <a:p>
            <a:pPr>
              <a:spcBef>
                <a:spcPct val="50000"/>
              </a:spcBef>
            </a:pPr>
            <a:r>
              <a:rPr lang="en-US">
                <a:latin typeface="Book Antiqua" pitchFamily="18" charset="0"/>
              </a:rPr>
              <a:t>Find it @ your Library</a:t>
            </a:r>
          </a:p>
        </p:txBody>
      </p:sp>
      <p:pic>
        <p:nvPicPr>
          <p:cNvPr id="6153" name="Picture 9" descr="MCBD09453_0000[1]"/>
          <p:cNvPicPr>
            <a:picLocks noChangeAspect="1" noChangeArrowheads="1"/>
          </p:cNvPicPr>
          <p:nvPr/>
        </p:nvPicPr>
        <p:blipFill>
          <a:blip r:embed="rId6" cstate="print"/>
          <a:srcRect/>
          <a:stretch>
            <a:fillRect/>
          </a:stretch>
        </p:blipFill>
        <p:spPr bwMode="auto">
          <a:xfrm>
            <a:off x="228600" y="4038600"/>
            <a:ext cx="1182688" cy="1200150"/>
          </a:xfrm>
          <a:prstGeom prst="rect">
            <a:avLst/>
          </a:prstGeom>
          <a:noFill/>
          <a:ln w="9525">
            <a:noFill/>
            <a:miter lim="800000"/>
            <a:headEnd/>
            <a:tailEnd/>
          </a:ln>
        </p:spPr>
      </p:pic>
      <p:pic>
        <p:nvPicPr>
          <p:cNvPr id="6154" name="Picture 10" descr="MPj04004720000[1]"/>
          <p:cNvPicPr>
            <a:picLocks noChangeAspect="1" noChangeArrowheads="1"/>
          </p:cNvPicPr>
          <p:nvPr/>
        </p:nvPicPr>
        <p:blipFill>
          <a:blip r:embed="rId7" cstate="print"/>
          <a:srcRect/>
          <a:stretch>
            <a:fillRect/>
          </a:stretch>
        </p:blipFill>
        <p:spPr bwMode="auto">
          <a:xfrm>
            <a:off x="1295400" y="2133600"/>
            <a:ext cx="2209800" cy="1438275"/>
          </a:xfrm>
          <a:prstGeom prst="rect">
            <a:avLst/>
          </a:prstGeom>
          <a:noFill/>
          <a:ln w="9525">
            <a:noFill/>
            <a:miter lim="800000"/>
            <a:headEnd/>
            <a:tailEnd/>
          </a:ln>
        </p:spPr>
      </p:pic>
      <p:cxnSp>
        <p:nvCxnSpPr>
          <p:cNvPr id="6155" name="AutoShape 11"/>
          <p:cNvCxnSpPr>
            <a:cxnSpLocks noChangeShapeType="1"/>
            <a:stCxn id="6151" idx="2"/>
          </p:cNvCxnSpPr>
          <p:nvPr/>
        </p:nvCxnSpPr>
        <p:spPr bwMode="auto">
          <a:xfrm rot="5400000">
            <a:off x="1153319" y="810419"/>
            <a:ext cx="2895600" cy="3560762"/>
          </a:xfrm>
          <a:prstGeom prst="curvedConnector3">
            <a:avLst>
              <a:gd name="adj1" fmla="val 50000"/>
            </a:avLst>
          </a:prstGeom>
          <a:noFill/>
          <a:ln w="88900" cap="rnd">
            <a:solidFill>
              <a:srgbClr val="FFFF00"/>
            </a:solidFill>
            <a:prstDash val="sysDot"/>
            <a:round/>
            <a:headEnd/>
            <a:tailEnd type="triangle" w="med" len="med"/>
          </a:ln>
        </p:spPr>
      </p:cxnSp>
      <p:pic>
        <p:nvPicPr>
          <p:cNvPr id="7180" name="Picture 12"/>
          <p:cNvPicPr>
            <a:picLocks noChangeAspect="1" noChangeArrowheads="1"/>
          </p:cNvPicPr>
          <p:nvPr/>
        </p:nvPicPr>
        <p:blipFill>
          <a:blip r:embed="rId8" cstate="print"/>
          <a:srcRect/>
          <a:stretch>
            <a:fillRect/>
          </a:stretch>
        </p:blipFill>
        <p:spPr bwMode="auto">
          <a:xfrm>
            <a:off x="2514600" y="4191000"/>
            <a:ext cx="922338" cy="1004888"/>
          </a:xfrm>
          <a:prstGeom prst="rect">
            <a:avLst/>
          </a:prstGeom>
          <a:noFill/>
          <a:ln w="9525">
            <a:noFill/>
            <a:miter lim="800000"/>
            <a:headEnd/>
            <a:tailEnd/>
          </a:ln>
        </p:spPr>
      </p:pic>
      <p:sp>
        <p:nvSpPr>
          <p:cNvPr id="6157" name="Text Box 13"/>
          <p:cNvSpPr txBox="1">
            <a:spLocks noChangeArrowheads="1"/>
          </p:cNvSpPr>
          <p:nvPr/>
        </p:nvSpPr>
        <p:spPr bwMode="auto">
          <a:xfrm>
            <a:off x="1676400" y="5334000"/>
            <a:ext cx="2667000" cy="1069975"/>
          </a:xfrm>
          <a:prstGeom prst="rect">
            <a:avLst/>
          </a:prstGeom>
          <a:noFill/>
          <a:ln w="9525">
            <a:noFill/>
            <a:miter lim="800000"/>
            <a:headEnd/>
            <a:tailEnd/>
          </a:ln>
        </p:spPr>
        <p:txBody>
          <a:bodyPr>
            <a:spAutoFit/>
          </a:bodyPr>
          <a:lstStyle/>
          <a:p>
            <a:pPr>
              <a:spcBef>
                <a:spcPct val="50000"/>
              </a:spcBef>
            </a:pPr>
            <a:r>
              <a:rPr lang="en-US" sz="1600">
                <a:latin typeface="Book Antiqua" pitchFamily="18" charset="0"/>
              </a:rPr>
              <a:t>or drive to another library,</a:t>
            </a:r>
          </a:p>
          <a:p>
            <a:pPr>
              <a:spcBef>
                <a:spcPct val="50000"/>
              </a:spcBef>
            </a:pPr>
            <a:r>
              <a:rPr lang="en-US" sz="1600">
                <a:latin typeface="Book Antiqua" pitchFamily="18" charset="0"/>
              </a:rPr>
              <a:t>or  ILL from your Library, </a:t>
            </a:r>
          </a:p>
          <a:p>
            <a:pPr>
              <a:spcBef>
                <a:spcPct val="50000"/>
              </a:spcBef>
            </a:pPr>
            <a:r>
              <a:rPr lang="en-US" sz="1600">
                <a:latin typeface="Book Antiqua" pitchFamily="18" charset="0"/>
              </a:rPr>
              <a:t>or request Library buy it.</a:t>
            </a:r>
          </a:p>
        </p:txBody>
      </p:sp>
      <p:cxnSp>
        <p:nvCxnSpPr>
          <p:cNvPr id="7182" name="AutoShape 14"/>
          <p:cNvCxnSpPr>
            <a:cxnSpLocks noChangeShapeType="1"/>
          </p:cNvCxnSpPr>
          <p:nvPr/>
        </p:nvCxnSpPr>
        <p:spPr bwMode="auto">
          <a:xfrm rot="5400000" flipV="1">
            <a:off x="1822451" y="3036887"/>
            <a:ext cx="152400" cy="2155825"/>
          </a:xfrm>
          <a:prstGeom prst="curvedConnector3">
            <a:avLst>
              <a:gd name="adj1" fmla="val -150000"/>
            </a:avLst>
          </a:prstGeom>
          <a:noFill/>
          <a:ln w="88900">
            <a:solidFill>
              <a:srgbClr val="FF0000"/>
            </a:solidFill>
            <a:prstDash val="dash"/>
            <a:round/>
            <a:headEnd/>
            <a:tailEnd type="triangle" w="med" len="med"/>
          </a:ln>
        </p:spPr>
      </p:cxnSp>
      <p:pic>
        <p:nvPicPr>
          <p:cNvPr id="6159" name="Picture 15" descr="j0299125"/>
          <p:cNvPicPr>
            <a:picLocks noChangeAspect="1" noChangeArrowheads="1"/>
          </p:cNvPicPr>
          <p:nvPr/>
        </p:nvPicPr>
        <p:blipFill>
          <a:blip r:embed="rId9" cstate="print"/>
          <a:srcRect/>
          <a:stretch>
            <a:fillRect/>
          </a:stretch>
        </p:blipFill>
        <p:spPr bwMode="auto">
          <a:xfrm>
            <a:off x="8305800" y="5562600"/>
            <a:ext cx="636588" cy="1042988"/>
          </a:xfrm>
          <a:prstGeom prst="rect">
            <a:avLst/>
          </a:prstGeom>
          <a:noFill/>
          <a:ln w="9525">
            <a:noFill/>
            <a:miter lim="800000"/>
            <a:headEnd/>
            <a:tailEnd/>
          </a:ln>
        </p:spPr>
      </p:pic>
      <p:pic>
        <p:nvPicPr>
          <p:cNvPr id="6160" name="Picture 16" descr="j0185604"/>
          <p:cNvPicPr>
            <a:picLocks noChangeAspect="1" noChangeArrowheads="1"/>
          </p:cNvPicPr>
          <p:nvPr/>
        </p:nvPicPr>
        <p:blipFill>
          <a:blip r:embed="rId10" cstate="print"/>
          <a:srcRect/>
          <a:stretch>
            <a:fillRect/>
          </a:stretch>
        </p:blipFill>
        <p:spPr bwMode="auto">
          <a:xfrm>
            <a:off x="7391400" y="5562600"/>
            <a:ext cx="922338" cy="923925"/>
          </a:xfrm>
          <a:prstGeom prst="rect">
            <a:avLst/>
          </a:prstGeom>
          <a:noFill/>
          <a:ln w="9525">
            <a:noFill/>
            <a:miter lim="800000"/>
            <a:headEnd/>
            <a:tailEnd/>
          </a:ln>
        </p:spPr>
      </p:pic>
      <p:pic>
        <p:nvPicPr>
          <p:cNvPr id="6161" name="Picture 17"/>
          <p:cNvPicPr>
            <a:picLocks noChangeAspect="1" noChangeArrowheads="1"/>
          </p:cNvPicPr>
          <p:nvPr/>
        </p:nvPicPr>
        <p:blipFill>
          <a:blip r:embed="rId11" cstate="print"/>
          <a:srcRect/>
          <a:stretch>
            <a:fillRect/>
          </a:stretch>
        </p:blipFill>
        <p:spPr bwMode="auto">
          <a:xfrm>
            <a:off x="6019800" y="304800"/>
            <a:ext cx="3124200" cy="1774825"/>
          </a:xfrm>
          <a:prstGeom prst="rect">
            <a:avLst/>
          </a:prstGeom>
          <a:noFill/>
          <a:ln w="9525">
            <a:noFill/>
            <a:miter lim="800000"/>
            <a:headEnd/>
            <a:tailEnd/>
          </a:ln>
        </p:spPr>
      </p:pic>
      <p:pic>
        <p:nvPicPr>
          <p:cNvPr id="6162" name="Picture 18"/>
          <p:cNvPicPr>
            <a:picLocks noChangeAspect="1" noChangeArrowheads="1"/>
          </p:cNvPicPr>
          <p:nvPr/>
        </p:nvPicPr>
        <p:blipFill>
          <a:blip r:embed="rId12" cstate="print"/>
          <a:srcRect/>
          <a:stretch>
            <a:fillRect/>
          </a:stretch>
        </p:blipFill>
        <p:spPr bwMode="auto">
          <a:xfrm>
            <a:off x="5715000" y="1524000"/>
            <a:ext cx="1828800" cy="1427163"/>
          </a:xfrm>
          <a:prstGeom prst="rect">
            <a:avLst/>
          </a:prstGeom>
          <a:noFill/>
          <a:ln w="9525">
            <a:noFill/>
            <a:miter lim="800000"/>
            <a:headEnd/>
            <a:tailEnd/>
          </a:ln>
        </p:spPr>
      </p:pic>
      <p:pic>
        <p:nvPicPr>
          <p:cNvPr id="6163" name="Picture 19"/>
          <p:cNvPicPr>
            <a:picLocks noChangeAspect="1" noChangeArrowheads="1"/>
          </p:cNvPicPr>
          <p:nvPr/>
        </p:nvPicPr>
        <p:blipFill>
          <a:blip r:embed="rId13" cstate="print"/>
          <a:srcRect/>
          <a:stretch>
            <a:fillRect/>
          </a:stretch>
        </p:blipFill>
        <p:spPr bwMode="auto">
          <a:xfrm>
            <a:off x="7239000" y="2057400"/>
            <a:ext cx="1676400" cy="1566863"/>
          </a:xfrm>
          <a:prstGeom prst="rect">
            <a:avLst/>
          </a:prstGeom>
          <a:noFill/>
          <a:ln w="9525">
            <a:noFill/>
            <a:miter lim="800000"/>
            <a:headEnd/>
            <a:tailEnd/>
          </a:ln>
        </p:spPr>
      </p:pic>
      <p:cxnSp>
        <p:nvCxnSpPr>
          <p:cNvPr id="6165" name="AutoShape 21"/>
          <p:cNvCxnSpPr>
            <a:cxnSpLocks noChangeShapeType="1"/>
            <a:stCxn id="6151" idx="2"/>
          </p:cNvCxnSpPr>
          <p:nvPr/>
        </p:nvCxnSpPr>
        <p:spPr bwMode="auto">
          <a:xfrm rot="16200000" flipH="1">
            <a:off x="3907632" y="1616868"/>
            <a:ext cx="4419600" cy="3471863"/>
          </a:xfrm>
          <a:prstGeom prst="curvedConnector3">
            <a:avLst>
              <a:gd name="adj1" fmla="val 50000"/>
            </a:avLst>
          </a:prstGeom>
          <a:noFill/>
          <a:ln w="101600" cap="rnd">
            <a:solidFill>
              <a:srgbClr val="339966"/>
            </a:solidFill>
            <a:prstDash val="sysDot"/>
            <a:round/>
            <a:headEnd/>
            <a:tailEnd type="triangle" w="med" len="med"/>
          </a:ln>
        </p:spPr>
      </p:cxnSp>
      <p:sp>
        <p:nvSpPr>
          <p:cNvPr id="7172" name="Rectangle 4"/>
          <p:cNvSpPr>
            <a:spLocks noGrp="1" noChangeArrowheads="1"/>
          </p:cNvSpPr>
          <p:nvPr>
            <p:ph type="ctrTitle"/>
          </p:nvPr>
        </p:nvSpPr>
        <p:spPr>
          <a:xfrm>
            <a:off x="152400" y="152400"/>
            <a:ext cx="3276600" cy="1828800"/>
          </a:xfrm>
          <a:solidFill>
            <a:schemeClr val="accent6">
              <a:lumMod val="20000"/>
              <a:lumOff val="80000"/>
              <a:alpha val="64000"/>
            </a:schemeClr>
          </a:solidFill>
        </p:spPr>
        <p:txBody>
          <a:bodyPr rtlCol="0">
            <a:noAutofit/>
          </a:bodyPr>
          <a:lstStyle/>
          <a:p>
            <a:pPr eaLnBrk="1" fontAlgn="auto" hangingPunct="1">
              <a:spcAft>
                <a:spcPts val="0"/>
              </a:spcAft>
              <a:defRPr/>
            </a:pPr>
            <a:r>
              <a:rPr lang="en-US" sz="3600" dirty="0" smtClean="0">
                <a:latin typeface="Book Antiqua" pitchFamily="18" charset="0"/>
              </a:rPr>
              <a:t>Sense-making</a:t>
            </a:r>
            <a:br>
              <a:rPr lang="en-US" sz="3600" dirty="0" smtClean="0">
                <a:latin typeface="Book Antiqua" pitchFamily="18" charset="0"/>
              </a:rPr>
            </a:br>
            <a:r>
              <a:rPr lang="en-US" sz="3600" dirty="0" smtClean="0">
                <a:latin typeface="Book Antiqua" pitchFamily="18" charset="0"/>
              </a:rPr>
              <a:t>with Options</a:t>
            </a:r>
            <a:endParaRPr lang="en-US" sz="3600" dirty="0">
              <a:latin typeface="Book Antiqu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182"/>
                                        </p:tgtEl>
                                        <p:attrNameLst>
                                          <p:attrName>style.visibility</p:attrName>
                                        </p:attrNameLst>
                                      </p:cBhvr>
                                      <p:to>
                                        <p:strVal val="visible"/>
                                      </p:to>
                                    </p:set>
                                    <p:animEffect transition="in" filter="dissolve">
                                      <p:cBhvr>
                                        <p:cTn id="7" dur="500"/>
                                        <p:tgtEl>
                                          <p:spTgt spid="718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180"/>
                                        </p:tgtEl>
                                        <p:attrNameLst>
                                          <p:attrName>style.visibility</p:attrName>
                                        </p:attrNameLst>
                                      </p:cBhvr>
                                      <p:to>
                                        <p:strVal val="visible"/>
                                      </p:to>
                                    </p:set>
                                    <p:animEffect transition="in" filter="dissolve">
                                      <p:cBhvr>
                                        <p:cTn id="11" dur="500"/>
                                        <p:tgtEl>
                                          <p:spTgt spid="7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p:cNvPicPr>
            <a:picLocks noChangeAspect="1" noChangeArrowheads="1"/>
          </p:cNvPicPr>
          <p:nvPr/>
        </p:nvPicPr>
        <p:blipFill>
          <a:blip r:embed="rId3" cstate="print"/>
          <a:srcRect/>
          <a:stretch>
            <a:fillRect/>
          </a:stretch>
        </p:blipFill>
        <p:spPr bwMode="auto">
          <a:xfrm>
            <a:off x="76200" y="1295400"/>
            <a:ext cx="2819400" cy="1809750"/>
          </a:xfrm>
          <a:prstGeom prst="rect">
            <a:avLst/>
          </a:prstGeom>
          <a:noFill/>
          <a:ln w="9525">
            <a:noFill/>
            <a:miter lim="800000"/>
            <a:headEnd/>
            <a:tailEnd/>
          </a:ln>
          <a:effectLst/>
        </p:spPr>
      </p:pic>
      <p:pic>
        <p:nvPicPr>
          <p:cNvPr id="27653" name="Picture 5"/>
          <p:cNvPicPr>
            <a:picLocks noChangeAspect="1" noChangeArrowheads="1"/>
          </p:cNvPicPr>
          <p:nvPr/>
        </p:nvPicPr>
        <p:blipFill>
          <a:blip r:embed="rId4" cstate="print"/>
          <a:srcRect/>
          <a:stretch>
            <a:fillRect/>
          </a:stretch>
        </p:blipFill>
        <p:spPr bwMode="auto">
          <a:xfrm>
            <a:off x="0" y="4038600"/>
            <a:ext cx="3200400" cy="2387600"/>
          </a:xfrm>
          <a:prstGeom prst="rect">
            <a:avLst/>
          </a:prstGeom>
          <a:noFill/>
          <a:ln w="9525">
            <a:noFill/>
            <a:miter lim="800000"/>
            <a:headEnd/>
            <a:tailEnd/>
          </a:ln>
          <a:effectLst/>
        </p:spPr>
      </p:pic>
      <p:sp>
        <p:nvSpPr>
          <p:cNvPr id="27654" name="Text Box 6"/>
          <p:cNvSpPr txBox="1">
            <a:spLocks noChangeArrowheads="1"/>
          </p:cNvSpPr>
          <p:nvPr/>
        </p:nvSpPr>
        <p:spPr bwMode="auto">
          <a:xfrm>
            <a:off x="0" y="990600"/>
            <a:ext cx="3276600" cy="307777"/>
          </a:xfrm>
          <a:prstGeom prst="rect">
            <a:avLst/>
          </a:prstGeom>
          <a:noFill/>
          <a:ln w="9525">
            <a:noFill/>
            <a:miter lim="800000"/>
            <a:headEnd/>
            <a:tailEnd/>
          </a:ln>
          <a:effectLst/>
        </p:spPr>
        <p:txBody>
          <a:bodyPr>
            <a:spAutoFit/>
          </a:bodyPr>
          <a:lstStyle/>
          <a:p>
            <a:pPr>
              <a:spcBef>
                <a:spcPct val="50000"/>
              </a:spcBef>
            </a:pPr>
            <a:r>
              <a:rPr lang="en-US" sz="1400" b="1" dirty="0"/>
              <a:t>Purchase </a:t>
            </a:r>
            <a:r>
              <a:rPr lang="en-US" sz="1400" b="1" dirty="0" smtClean="0"/>
              <a:t>Request</a:t>
            </a:r>
            <a:endParaRPr lang="en-US" sz="1400" dirty="0"/>
          </a:p>
        </p:txBody>
      </p:sp>
      <p:sp>
        <p:nvSpPr>
          <p:cNvPr id="27655" name="Text Box 7"/>
          <p:cNvSpPr txBox="1">
            <a:spLocks noChangeArrowheads="1"/>
          </p:cNvSpPr>
          <p:nvPr/>
        </p:nvSpPr>
        <p:spPr bwMode="auto">
          <a:xfrm>
            <a:off x="0" y="3730823"/>
            <a:ext cx="3200400" cy="307777"/>
          </a:xfrm>
          <a:prstGeom prst="rect">
            <a:avLst/>
          </a:prstGeom>
          <a:noFill/>
          <a:ln w="9525">
            <a:noFill/>
            <a:miter lim="800000"/>
            <a:headEnd/>
            <a:tailEnd/>
          </a:ln>
          <a:effectLst/>
        </p:spPr>
        <p:txBody>
          <a:bodyPr>
            <a:spAutoFit/>
          </a:bodyPr>
          <a:lstStyle/>
          <a:p>
            <a:pPr>
              <a:spcBef>
                <a:spcPct val="50000"/>
              </a:spcBef>
            </a:pPr>
            <a:r>
              <a:rPr lang="en-US" sz="1400" b="1" dirty="0" smtClean="0"/>
              <a:t>E-Reserve Request</a:t>
            </a:r>
            <a:endParaRPr lang="en-US" sz="1400" dirty="0"/>
          </a:p>
        </p:txBody>
      </p:sp>
      <p:pic>
        <p:nvPicPr>
          <p:cNvPr id="27656" name="Picture 8"/>
          <p:cNvPicPr>
            <a:picLocks noChangeAspect="1" noChangeArrowheads="1"/>
          </p:cNvPicPr>
          <p:nvPr/>
        </p:nvPicPr>
        <p:blipFill>
          <a:blip r:embed="rId5" cstate="print"/>
          <a:srcRect/>
          <a:stretch>
            <a:fillRect/>
          </a:stretch>
        </p:blipFill>
        <p:spPr bwMode="auto">
          <a:xfrm>
            <a:off x="5715000" y="1250950"/>
            <a:ext cx="3124200" cy="2101850"/>
          </a:xfrm>
          <a:prstGeom prst="rect">
            <a:avLst/>
          </a:prstGeom>
          <a:noFill/>
          <a:ln w="9525">
            <a:noFill/>
            <a:miter lim="800000"/>
            <a:headEnd/>
            <a:tailEnd/>
          </a:ln>
          <a:effectLst/>
        </p:spPr>
      </p:pic>
      <p:sp>
        <p:nvSpPr>
          <p:cNvPr id="27657" name="Text Box 9"/>
          <p:cNvSpPr txBox="1">
            <a:spLocks noChangeArrowheads="1"/>
          </p:cNvSpPr>
          <p:nvPr/>
        </p:nvSpPr>
        <p:spPr bwMode="auto">
          <a:xfrm>
            <a:off x="5638800" y="838200"/>
            <a:ext cx="3505200" cy="307777"/>
          </a:xfrm>
          <a:prstGeom prst="rect">
            <a:avLst/>
          </a:prstGeom>
          <a:noFill/>
          <a:ln w="9525">
            <a:noFill/>
            <a:miter lim="800000"/>
            <a:headEnd/>
            <a:tailEnd/>
          </a:ln>
          <a:effectLst/>
        </p:spPr>
        <p:txBody>
          <a:bodyPr>
            <a:spAutoFit/>
          </a:bodyPr>
          <a:lstStyle/>
          <a:p>
            <a:pPr>
              <a:spcBef>
                <a:spcPct val="50000"/>
              </a:spcBef>
            </a:pPr>
            <a:r>
              <a:rPr lang="en-US" sz="1400" b="1" dirty="0"/>
              <a:t>Rare Materials Scan </a:t>
            </a:r>
            <a:r>
              <a:rPr lang="en-US" sz="1400" b="1" dirty="0" smtClean="0"/>
              <a:t>Request</a:t>
            </a:r>
            <a:endParaRPr lang="en-US" sz="1400" dirty="0"/>
          </a:p>
        </p:txBody>
      </p:sp>
      <p:pic>
        <p:nvPicPr>
          <p:cNvPr id="27658" name="Picture 10"/>
          <p:cNvPicPr>
            <a:picLocks noChangeAspect="1" noChangeArrowheads="1"/>
          </p:cNvPicPr>
          <p:nvPr/>
        </p:nvPicPr>
        <p:blipFill>
          <a:blip r:embed="rId6" cstate="print"/>
          <a:srcRect/>
          <a:stretch>
            <a:fillRect/>
          </a:stretch>
        </p:blipFill>
        <p:spPr bwMode="auto">
          <a:xfrm>
            <a:off x="5715000" y="4267200"/>
            <a:ext cx="3429000" cy="2068513"/>
          </a:xfrm>
          <a:prstGeom prst="rect">
            <a:avLst/>
          </a:prstGeom>
          <a:noFill/>
          <a:ln w="9525">
            <a:noFill/>
            <a:miter lim="800000"/>
            <a:headEnd/>
            <a:tailEnd/>
          </a:ln>
          <a:effectLst/>
        </p:spPr>
      </p:pic>
      <p:sp>
        <p:nvSpPr>
          <p:cNvPr id="27659" name="Text Box 11"/>
          <p:cNvSpPr txBox="1">
            <a:spLocks noChangeArrowheads="1"/>
          </p:cNvSpPr>
          <p:nvPr/>
        </p:nvSpPr>
        <p:spPr bwMode="auto">
          <a:xfrm>
            <a:off x="5638800" y="3840162"/>
            <a:ext cx="3505200" cy="307777"/>
          </a:xfrm>
          <a:prstGeom prst="rect">
            <a:avLst/>
          </a:prstGeom>
          <a:noFill/>
          <a:ln w="9525">
            <a:noFill/>
            <a:miter lim="800000"/>
            <a:headEnd/>
            <a:tailEnd/>
          </a:ln>
          <a:effectLst/>
        </p:spPr>
        <p:txBody>
          <a:bodyPr>
            <a:spAutoFit/>
          </a:bodyPr>
          <a:lstStyle/>
          <a:p>
            <a:pPr>
              <a:spcBef>
                <a:spcPct val="50000"/>
              </a:spcBef>
            </a:pPr>
            <a:r>
              <a:rPr lang="en-US" sz="1400" b="1" dirty="0"/>
              <a:t>Special Collection Duplication </a:t>
            </a:r>
            <a:r>
              <a:rPr lang="en-US" sz="1400" b="1" dirty="0" smtClean="0"/>
              <a:t>Request</a:t>
            </a:r>
            <a:endParaRPr lang="en-US" sz="1400" dirty="0"/>
          </a:p>
        </p:txBody>
      </p:sp>
      <p:pic>
        <p:nvPicPr>
          <p:cNvPr id="27660" name="Picture 12"/>
          <p:cNvPicPr>
            <a:picLocks noChangeAspect="1" noChangeArrowheads="1"/>
          </p:cNvPicPr>
          <p:nvPr/>
        </p:nvPicPr>
        <p:blipFill>
          <a:blip r:embed="rId7" cstate="print"/>
          <a:srcRect/>
          <a:stretch>
            <a:fillRect/>
          </a:stretch>
        </p:blipFill>
        <p:spPr bwMode="auto">
          <a:xfrm>
            <a:off x="3232150" y="1447800"/>
            <a:ext cx="2178050" cy="1981200"/>
          </a:xfrm>
          <a:prstGeom prst="rect">
            <a:avLst/>
          </a:prstGeom>
          <a:noFill/>
          <a:ln w="9525">
            <a:noFill/>
            <a:miter lim="800000"/>
            <a:headEnd/>
            <a:tailEnd/>
          </a:ln>
          <a:effectLst/>
        </p:spPr>
      </p:pic>
      <p:sp>
        <p:nvSpPr>
          <p:cNvPr id="27661" name="Text Box 13"/>
          <p:cNvSpPr txBox="1">
            <a:spLocks noChangeArrowheads="1"/>
          </p:cNvSpPr>
          <p:nvPr/>
        </p:nvSpPr>
        <p:spPr bwMode="auto">
          <a:xfrm>
            <a:off x="3124200" y="1140023"/>
            <a:ext cx="2362200" cy="307777"/>
          </a:xfrm>
          <a:prstGeom prst="rect">
            <a:avLst/>
          </a:prstGeom>
          <a:noFill/>
          <a:ln w="9525">
            <a:noFill/>
            <a:miter lim="800000"/>
            <a:headEnd/>
            <a:tailEnd/>
          </a:ln>
          <a:effectLst/>
        </p:spPr>
        <p:txBody>
          <a:bodyPr>
            <a:spAutoFit/>
          </a:bodyPr>
          <a:lstStyle/>
          <a:p>
            <a:pPr>
              <a:spcBef>
                <a:spcPct val="50000"/>
              </a:spcBef>
            </a:pPr>
            <a:r>
              <a:rPr lang="en-US" sz="1400" b="1" dirty="0" smtClean="0"/>
              <a:t>Video </a:t>
            </a:r>
            <a:r>
              <a:rPr lang="en-US" sz="1400" b="1" dirty="0"/>
              <a:t>Booking </a:t>
            </a:r>
            <a:r>
              <a:rPr lang="en-US" sz="1400" b="1" dirty="0" smtClean="0"/>
              <a:t>Request</a:t>
            </a:r>
            <a:endParaRPr lang="en-US" sz="1400" dirty="0"/>
          </a:p>
        </p:txBody>
      </p:sp>
      <p:sp>
        <p:nvSpPr>
          <p:cNvPr id="27662" name="AutoShape 14"/>
          <p:cNvSpPr>
            <a:spLocks noChangeArrowheads="1"/>
          </p:cNvSpPr>
          <p:nvPr/>
        </p:nvSpPr>
        <p:spPr bwMode="auto">
          <a:xfrm>
            <a:off x="1447800" y="1371600"/>
            <a:ext cx="6248400" cy="3505200"/>
          </a:xfrm>
          <a:prstGeom prst="irregularSeal2">
            <a:avLst/>
          </a:prstGeom>
          <a:solidFill>
            <a:schemeClr val="bg1">
              <a:alpha val="60000"/>
            </a:schemeClr>
          </a:solidFill>
          <a:ln w="9525">
            <a:solidFill>
              <a:schemeClr val="tx1"/>
            </a:solidFill>
            <a:miter lim="800000"/>
            <a:headEnd/>
            <a:tailEnd/>
          </a:ln>
          <a:effectLst/>
        </p:spPr>
        <p:txBody>
          <a:bodyPr wrap="none" anchor="ctr"/>
          <a:lstStyle/>
          <a:p>
            <a:pPr algn="ctr"/>
            <a:r>
              <a:rPr lang="en-US" sz="2200" b="1" dirty="0" smtClean="0">
                <a:effectLst>
                  <a:outerShdw blurRad="38100" dist="38100" dir="2700000" algn="tl">
                    <a:srgbClr val="FFFFFF"/>
                  </a:outerShdw>
                </a:effectLst>
              </a:rPr>
              <a:t>Library Services </a:t>
            </a:r>
            <a:r>
              <a:rPr lang="en-US" sz="2200" b="1" dirty="0">
                <a:effectLst>
                  <a:outerShdw blurRad="38100" dist="38100" dir="2700000" algn="tl">
                    <a:srgbClr val="FFFFFF"/>
                  </a:outerShdw>
                </a:effectLst>
              </a:rPr>
              <a:t>are </a:t>
            </a:r>
            <a:r>
              <a:rPr lang="en-US" sz="2200" b="1" dirty="0" smtClean="0">
                <a:effectLst>
                  <a:outerShdw blurRad="38100" dist="38100" dir="2700000" algn="tl">
                    <a:srgbClr val="FFFFFF"/>
                  </a:outerShdw>
                </a:effectLst>
              </a:rPr>
              <a:t>fragmented by</a:t>
            </a:r>
            <a:endParaRPr lang="en-US" sz="2200" b="1" dirty="0">
              <a:effectLst>
                <a:outerShdw blurRad="38100" dist="38100" dir="2700000" algn="tl">
                  <a:srgbClr val="FFFFFF"/>
                </a:outerShdw>
              </a:effectLst>
            </a:endParaRPr>
          </a:p>
          <a:p>
            <a:pPr algn="ctr"/>
            <a:r>
              <a:rPr lang="en-US" sz="2200" b="1" dirty="0">
                <a:effectLst>
                  <a:outerShdw blurRad="38100" dist="38100" dir="2700000" algn="tl">
                    <a:srgbClr val="FFFFFF"/>
                  </a:outerShdw>
                </a:effectLst>
              </a:rPr>
              <a:t>Request </a:t>
            </a:r>
            <a:r>
              <a:rPr lang="en-US" sz="2200" b="1" dirty="0" smtClean="0">
                <a:effectLst>
                  <a:outerShdw blurRad="38100" dist="38100" dir="2700000" algn="tl">
                    <a:srgbClr val="FFFFFF"/>
                  </a:outerShdw>
                </a:effectLst>
              </a:rPr>
              <a:t>Systems that</a:t>
            </a:r>
            <a:endParaRPr lang="en-US" sz="2200" b="1" dirty="0">
              <a:effectLst>
                <a:outerShdw blurRad="38100" dist="38100" dir="2700000" algn="tl">
                  <a:srgbClr val="FFFFFF"/>
                </a:outerShdw>
              </a:effectLst>
            </a:endParaRPr>
          </a:p>
          <a:p>
            <a:pPr algn="ctr"/>
            <a:r>
              <a:rPr lang="en-US" sz="2200" b="1" dirty="0">
                <a:effectLst>
                  <a:outerShdw blurRad="38100" dist="38100" dir="2700000" algn="tl">
                    <a:srgbClr val="FFFFFF"/>
                  </a:outerShdw>
                </a:effectLst>
              </a:rPr>
              <a:t>Reinforce functional divisions</a:t>
            </a:r>
          </a:p>
        </p:txBody>
      </p:sp>
      <p:sp>
        <p:nvSpPr>
          <p:cNvPr id="15" name="Title 14"/>
          <p:cNvSpPr>
            <a:spLocks noGrp="1"/>
          </p:cNvSpPr>
          <p:nvPr>
            <p:ph type="title"/>
          </p:nvPr>
        </p:nvSpPr>
        <p:spPr>
          <a:xfrm>
            <a:off x="457200" y="0"/>
            <a:ext cx="8229600" cy="762000"/>
          </a:xfrm>
        </p:spPr>
        <p:txBody>
          <a:bodyPr>
            <a:normAutofit/>
          </a:bodyPr>
          <a:lstStyle/>
          <a:p>
            <a:pPr lvl="0"/>
            <a:r>
              <a:rPr lang="en-US" sz="3200" dirty="0" smtClean="0"/>
              <a:t>Request Service – but what context?</a:t>
            </a:r>
            <a:endParaRPr lang="en-US" sz="3200" dirty="0"/>
          </a:p>
        </p:txBody>
      </p:sp>
      <p:pic>
        <p:nvPicPr>
          <p:cNvPr id="3074" name="Picture 2"/>
          <p:cNvPicPr>
            <a:picLocks noChangeAspect="1" noChangeArrowheads="1"/>
          </p:cNvPicPr>
          <p:nvPr/>
        </p:nvPicPr>
        <p:blipFill>
          <a:blip r:embed="rId8" cstate="print"/>
          <a:srcRect/>
          <a:stretch>
            <a:fillRect/>
          </a:stretch>
        </p:blipFill>
        <p:spPr bwMode="auto">
          <a:xfrm>
            <a:off x="2743200" y="5196885"/>
            <a:ext cx="3733800" cy="1661115"/>
          </a:xfrm>
          <a:prstGeom prst="rect">
            <a:avLst/>
          </a:prstGeom>
          <a:noFill/>
          <a:ln w="9525">
            <a:noFill/>
            <a:miter lim="800000"/>
            <a:headEnd/>
            <a:tailEnd/>
          </a:ln>
          <a:effectLst/>
        </p:spPr>
      </p:pic>
      <p:sp>
        <p:nvSpPr>
          <p:cNvPr id="16" name="Text Box 6"/>
          <p:cNvSpPr txBox="1">
            <a:spLocks noChangeArrowheads="1"/>
          </p:cNvSpPr>
          <p:nvPr/>
        </p:nvSpPr>
        <p:spPr bwMode="auto">
          <a:xfrm>
            <a:off x="2819400" y="4876800"/>
            <a:ext cx="3276600" cy="307777"/>
          </a:xfrm>
          <a:prstGeom prst="rect">
            <a:avLst/>
          </a:prstGeom>
          <a:noFill/>
          <a:ln w="9525">
            <a:noFill/>
            <a:miter lim="800000"/>
            <a:headEnd/>
            <a:tailEnd/>
          </a:ln>
          <a:effectLst/>
        </p:spPr>
        <p:txBody>
          <a:bodyPr>
            <a:spAutoFit/>
          </a:bodyPr>
          <a:lstStyle/>
          <a:p>
            <a:pPr>
              <a:spcBef>
                <a:spcPct val="50000"/>
              </a:spcBef>
            </a:pPr>
            <a:r>
              <a:rPr lang="en-US" sz="1400" b="1" dirty="0" smtClean="0"/>
              <a:t>Interlibrary Services Request</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27662"/>
                                        </p:tgtEl>
                                        <p:attrNameLst>
                                          <p:attrName>style.visibility</p:attrName>
                                        </p:attrNameLst>
                                      </p:cBhvr>
                                      <p:to>
                                        <p:strVal val="visible"/>
                                      </p:to>
                                    </p:set>
                                    <p:animEffect transition="in" filter="dissolve">
                                      <p:cBhvr>
                                        <p:cTn id="7"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715962"/>
          </a:xfrm>
        </p:spPr>
        <p:txBody>
          <a:bodyPr>
            <a:normAutofit fontScale="90000"/>
          </a:bodyPr>
          <a:lstStyle/>
          <a:p>
            <a:r>
              <a:rPr lang="en-US" dirty="0" smtClean="0"/>
              <a:t>Readers are doing something about it…</a:t>
            </a:r>
            <a:endParaRPr lang="en-US" dirty="0"/>
          </a:p>
        </p:txBody>
      </p:sp>
      <p:pic>
        <p:nvPicPr>
          <p:cNvPr id="3" name="Picture 2"/>
          <p:cNvPicPr>
            <a:picLocks noChangeAspect="1" noChangeArrowheads="1"/>
          </p:cNvPicPr>
          <p:nvPr/>
        </p:nvPicPr>
        <p:blipFill>
          <a:blip r:embed="rId3" cstate="print"/>
          <a:srcRect/>
          <a:stretch>
            <a:fillRect/>
          </a:stretch>
        </p:blipFill>
        <p:spPr bwMode="auto">
          <a:xfrm>
            <a:off x="1365552" y="762000"/>
            <a:ext cx="6559248" cy="4267200"/>
          </a:xfrm>
          <a:prstGeom prst="rect">
            <a:avLst/>
          </a:prstGeom>
          <a:noFill/>
          <a:ln w="9525">
            <a:noFill/>
            <a:miter lim="800000"/>
            <a:headEnd/>
            <a:tailEnd/>
          </a:ln>
          <a:effectLst/>
        </p:spPr>
      </p:pic>
      <p:pic>
        <p:nvPicPr>
          <p:cNvPr id="4" name="Picture 2"/>
          <p:cNvPicPr>
            <a:picLocks noChangeAspect="1" noChangeArrowheads="1"/>
          </p:cNvPicPr>
          <p:nvPr/>
        </p:nvPicPr>
        <p:blipFill>
          <a:blip r:embed="rId4" cstate="print"/>
          <a:srcRect/>
          <a:stretch>
            <a:fillRect/>
          </a:stretch>
        </p:blipFill>
        <p:spPr bwMode="auto">
          <a:xfrm>
            <a:off x="76200" y="2819400"/>
            <a:ext cx="9028113" cy="4000500"/>
          </a:xfrm>
          <a:prstGeom prst="rect">
            <a:avLst/>
          </a:prstGeom>
          <a:noFill/>
          <a:ln w="9525">
            <a:solidFill>
              <a:schemeClr val="accent6"/>
            </a:solid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1143000"/>
          </a:xfrm>
        </p:spPr>
        <p:txBody>
          <a:bodyPr>
            <a:normAutofit/>
          </a:bodyPr>
          <a:lstStyle/>
          <a:p>
            <a:r>
              <a:rPr lang="en-US" dirty="0" err="1" smtClean="0"/>
              <a:t>GoGetter</a:t>
            </a:r>
            <a:r>
              <a:rPr lang="en-US" dirty="0" smtClean="0"/>
              <a:t> helps users deal with Us?</a:t>
            </a:r>
            <a:endParaRPr lang="en-US" dirty="0"/>
          </a:p>
        </p:txBody>
      </p:sp>
      <p:sp>
        <p:nvSpPr>
          <p:cNvPr id="4" name="Rectangle 3"/>
          <p:cNvSpPr/>
          <p:nvPr/>
        </p:nvSpPr>
        <p:spPr>
          <a:xfrm>
            <a:off x="1524000" y="6019800"/>
            <a:ext cx="5562600" cy="646331"/>
          </a:xfrm>
          <a:prstGeom prst="rect">
            <a:avLst/>
          </a:prstGeom>
        </p:spPr>
        <p:txBody>
          <a:bodyPr wrap="square">
            <a:spAutoFit/>
          </a:bodyPr>
          <a:lstStyle/>
          <a:p>
            <a:r>
              <a:rPr lang="en-US" dirty="0" err="1" smtClean="0"/>
              <a:t>GoGetter</a:t>
            </a:r>
            <a:r>
              <a:rPr lang="en-US" dirty="0" smtClean="0"/>
              <a:t>: </a:t>
            </a:r>
            <a:r>
              <a:rPr lang="en-US" dirty="0" smtClean="0">
                <a:hlinkClick r:id="rId3"/>
              </a:rPr>
              <a:t>http://</a:t>
            </a:r>
            <a:r>
              <a:rPr lang="en-US" i="1" dirty="0" smtClean="0">
                <a:hlinkClick r:id="rId3"/>
              </a:rPr>
              <a:t>www.</a:t>
            </a:r>
            <a:r>
              <a:rPr lang="en-US" b="1" i="1" dirty="0" smtClean="0">
                <a:hlinkClick r:id="rId3"/>
              </a:rPr>
              <a:t>rethinking</a:t>
            </a:r>
            <a:r>
              <a:rPr lang="en-US" i="1" dirty="0" smtClean="0">
                <a:hlinkClick r:id="rId3"/>
              </a:rPr>
              <a:t>resourcesharing.org/getit.html</a:t>
            </a:r>
            <a:r>
              <a:rPr lang="en-US" i="1" dirty="0" smtClean="0"/>
              <a:t> </a:t>
            </a:r>
            <a:endParaRPr lang="en-US" dirty="0" smtClean="0"/>
          </a:p>
        </p:txBody>
      </p:sp>
      <p:pic>
        <p:nvPicPr>
          <p:cNvPr id="34819" name="Picture 3"/>
          <p:cNvPicPr>
            <a:picLocks noChangeAspect="1" noChangeArrowheads="1"/>
          </p:cNvPicPr>
          <p:nvPr/>
        </p:nvPicPr>
        <p:blipFill>
          <a:blip r:embed="rId4" cstate="print"/>
          <a:srcRect/>
          <a:stretch>
            <a:fillRect/>
          </a:stretch>
        </p:blipFill>
        <p:spPr bwMode="auto">
          <a:xfrm>
            <a:off x="1143000" y="1295400"/>
            <a:ext cx="6629400" cy="5035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8382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400" dirty="0" smtClean="0">
                <a:latin typeface="+mj-lt"/>
                <a:ea typeface="+mj-ea"/>
                <a:cs typeface="+mj-cs"/>
              </a:rPr>
              <a:t>Why focus on r</a:t>
            </a:r>
            <a:r>
              <a:rPr kumimoji="0" lang="en-US" sz="3400" b="0" i="0" u="none" strike="noStrike" kern="1200" cap="none" spc="0" normalizeH="0" baseline="0" noProof="0" dirty="0" err="1" smtClean="0">
                <a:ln>
                  <a:noFill/>
                </a:ln>
                <a:solidFill>
                  <a:schemeClr val="tx1"/>
                </a:solidFill>
                <a:effectLst/>
                <a:uLnTx/>
                <a:uFillTx/>
                <a:latin typeface="+mj-lt"/>
                <a:ea typeface="+mj-ea"/>
                <a:cs typeface="+mj-cs"/>
              </a:rPr>
              <a:t>equests</a:t>
            </a:r>
            <a:r>
              <a:rPr lang="en-US" sz="3400" dirty="0" smtClean="0">
                <a:latin typeface="+mj-lt"/>
                <a:ea typeface="+mj-ea"/>
                <a:cs typeface="+mj-cs"/>
              </a:rPr>
              <a:t>?</a:t>
            </a:r>
            <a:endParaRPr kumimoji="0" lang="en-US" sz="3400" b="0"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5" name="Table 4"/>
          <p:cNvGraphicFramePr>
            <a:graphicFrameLocks noGrp="1"/>
          </p:cNvGraphicFramePr>
          <p:nvPr/>
        </p:nvGraphicFramePr>
        <p:xfrm>
          <a:off x="381000" y="914400"/>
          <a:ext cx="8382000" cy="5041540"/>
        </p:xfrm>
        <a:graphic>
          <a:graphicData uri="http://schemas.openxmlformats.org/drawingml/2006/table">
            <a:tbl>
              <a:tblPr/>
              <a:tblGrid>
                <a:gridCol w="1915886"/>
                <a:gridCol w="6466114"/>
              </a:tblGrid>
              <a:tr h="151125">
                <a:tc>
                  <a:txBody>
                    <a:bodyPr/>
                    <a:lstStyle/>
                    <a:p>
                      <a:pPr algn="ctr"/>
                      <a:r>
                        <a:rPr lang="en-US" sz="1800" dirty="0"/>
                        <a:t>SYLLABICATION:</a:t>
                      </a:r>
                    </a:p>
                  </a:txBody>
                  <a:tcPr marL="10378" marR="10378" marT="10378" marB="10378">
                    <a:lnL>
                      <a:noFill/>
                    </a:lnL>
                    <a:lnR>
                      <a:noFill/>
                    </a:lnR>
                    <a:lnT>
                      <a:noFill/>
                    </a:lnT>
                    <a:lnB>
                      <a:noFill/>
                    </a:lnB>
                    <a:solidFill>
                      <a:srgbClr val="FFFFFF"/>
                    </a:solidFill>
                  </a:tcPr>
                </a:tc>
                <a:tc>
                  <a:txBody>
                    <a:bodyPr/>
                    <a:lstStyle/>
                    <a:p>
                      <a:pPr algn="l"/>
                      <a:r>
                        <a:rPr lang="en-US" sz="1800" dirty="0" err="1"/>
                        <a:t>re·quest</a:t>
                      </a:r>
                      <a:endParaRPr lang="en-US" sz="1800" dirty="0"/>
                    </a:p>
                  </a:txBody>
                  <a:tcPr marL="10378" marR="10378" marT="10378" marB="10378">
                    <a:lnL>
                      <a:noFill/>
                    </a:lnL>
                    <a:lnR>
                      <a:noFill/>
                    </a:lnR>
                    <a:lnB>
                      <a:noFill/>
                    </a:lnB>
                    <a:solidFill>
                      <a:srgbClr val="FFFFFF"/>
                    </a:solidFill>
                  </a:tcPr>
                </a:tc>
              </a:tr>
              <a:tr h="1678684">
                <a:tc>
                  <a:txBody>
                    <a:bodyPr/>
                    <a:lstStyle/>
                    <a:p>
                      <a:pPr algn="ctr"/>
                      <a:r>
                        <a:rPr lang="en-US" sz="1800" dirty="0"/>
                        <a:t>TRANSITIVE VERB:</a:t>
                      </a:r>
                    </a:p>
                  </a:txBody>
                  <a:tcPr marL="10378" marR="10378" marT="10378" marB="10378">
                    <a:lnL>
                      <a:noFill/>
                    </a:lnL>
                    <a:lnR>
                      <a:noFill/>
                    </a:lnR>
                    <a:lnT>
                      <a:noFill/>
                    </a:lnT>
                    <a:lnB>
                      <a:noFill/>
                    </a:lnB>
                    <a:solidFill>
                      <a:srgbClr val="FFFFFF"/>
                    </a:solidFill>
                  </a:tcPr>
                </a:tc>
                <a:tc>
                  <a:txBody>
                    <a:bodyPr/>
                    <a:lstStyle/>
                    <a:p>
                      <a:pPr algn="l"/>
                      <a:r>
                        <a:rPr lang="en-US" sz="1800" dirty="0"/>
                        <a:t>Inflected forms: </a:t>
                      </a:r>
                      <a:r>
                        <a:rPr lang="en-US" sz="1800" b="1" dirty="0" err="1"/>
                        <a:t>re·quest·ed</a:t>
                      </a:r>
                      <a:r>
                        <a:rPr lang="en-US" sz="1800" dirty="0"/>
                        <a:t>, </a:t>
                      </a:r>
                      <a:r>
                        <a:rPr lang="en-US" sz="1800" b="1" dirty="0" err="1"/>
                        <a:t>re·quest·ing</a:t>
                      </a:r>
                      <a:r>
                        <a:rPr lang="en-US" sz="1800" dirty="0"/>
                        <a:t>, </a:t>
                      </a:r>
                      <a:r>
                        <a:rPr lang="en-US" sz="1800" b="1" dirty="0" err="1"/>
                        <a:t>re·quests</a:t>
                      </a:r>
                      <a:r>
                        <a:rPr lang="en-US" sz="1800" dirty="0"/>
                        <a:t/>
                      </a:r>
                      <a:br>
                        <a:rPr lang="en-US" sz="1800" dirty="0"/>
                      </a:br>
                      <a:r>
                        <a:rPr lang="en-US" sz="1800" b="1" dirty="0"/>
                        <a:t>1.</a:t>
                      </a:r>
                      <a:r>
                        <a:rPr lang="en-US" sz="1800" dirty="0"/>
                        <a:t> To express </a:t>
                      </a:r>
                      <a:r>
                        <a:rPr lang="en-US" sz="1800" b="0" dirty="0"/>
                        <a:t>a desire for</a:t>
                      </a:r>
                      <a:r>
                        <a:rPr lang="en-US" sz="1800" dirty="0"/>
                        <a:t>; ask for. Often used with an infinitive or clause: </a:t>
                      </a:r>
                      <a:r>
                        <a:rPr lang="en-US" sz="1800" i="1" dirty="0"/>
                        <a:t>requested information about the experiment; requested to see the evidence firsthand; requested that the bus driver stop at the next corner.</a:t>
                      </a:r>
                      <a:r>
                        <a:rPr lang="en-US" sz="1800" dirty="0"/>
                        <a:t> </a:t>
                      </a:r>
                      <a:endParaRPr lang="en-US" sz="1800" dirty="0" smtClean="0"/>
                    </a:p>
                    <a:p>
                      <a:pPr algn="l"/>
                      <a:r>
                        <a:rPr lang="en-US" sz="1800" b="1" dirty="0" smtClean="0"/>
                        <a:t>2</a:t>
                      </a:r>
                      <a:r>
                        <a:rPr lang="en-US" sz="1800" b="1" dirty="0"/>
                        <a:t>.</a:t>
                      </a:r>
                      <a:r>
                        <a:rPr lang="en-US" sz="1800" dirty="0"/>
                        <a:t> To ask (a person) to do something: </a:t>
                      </a:r>
                      <a:r>
                        <a:rPr lang="en-US" sz="1800" i="1" dirty="0"/>
                        <a:t>The police requested her to accompany them.</a:t>
                      </a:r>
                      <a:r>
                        <a:rPr lang="en-US" sz="1800" dirty="0"/>
                        <a:t> </a:t>
                      </a:r>
                    </a:p>
                  </a:txBody>
                  <a:tcPr marL="10378" marR="10378" marT="10378" marB="10378">
                    <a:lnL>
                      <a:noFill/>
                    </a:lnL>
                    <a:lnR>
                      <a:noFill/>
                    </a:lnR>
                    <a:lnT>
                      <a:noFill/>
                    </a:lnT>
                    <a:lnB>
                      <a:noFill/>
                    </a:lnB>
                    <a:solidFill>
                      <a:srgbClr val="FFFFFF"/>
                    </a:solidFill>
                  </a:tcPr>
                </a:tc>
              </a:tr>
              <a:tr h="260909">
                <a:tc>
                  <a:txBody>
                    <a:bodyPr/>
                    <a:lstStyle/>
                    <a:p>
                      <a:pPr algn="ctr"/>
                      <a:r>
                        <a:rPr lang="en-US" sz="1800" dirty="0"/>
                        <a:t>NOUN:</a:t>
                      </a:r>
                    </a:p>
                  </a:txBody>
                  <a:tcPr marL="10378" marR="10378" marT="10378" marB="10378">
                    <a:lnL>
                      <a:noFill/>
                    </a:lnL>
                    <a:lnR>
                      <a:noFill/>
                    </a:lnR>
                    <a:lnT>
                      <a:noFill/>
                    </a:lnT>
                    <a:lnB>
                      <a:noFill/>
                    </a:lnB>
                    <a:solidFill>
                      <a:srgbClr val="FFFFFF"/>
                    </a:solidFill>
                  </a:tcPr>
                </a:tc>
                <a:tc>
                  <a:txBody>
                    <a:bodyPr/>
                    <a:lstStyle/>
                    <a:p>
                      <a:pPr marL="342900" indent="-342900" algn="l">
                        <a:buAutoNum type="arabicPeriod"/>
                      </a:pPr>
                      <a:r>
                        <a:rPr lang="en-US" sz="1800" dirty="0" smtClean="0"/>
                        <a:t>The </a:t>
                      </a:r>
                      <a:r>
                        <a:rPr lang="en-US" sz="1800" dirty="0"/>
                        <a:t>act of asking. </a:t>
                      </a:r>
                      <a:endParaRPr lang="en-US" sz="1800" dirty="0" smtClean="0"/>
                    </a:p>
                    <a:p>
                      <a:pPr marL="342900" indent="-342900" algn="l">
                        <a:buAutoNum type="arabicPeriod"/>
                      </a:pPr>
                      <a:r>
                        <a:rPr lang="en-US" sz="1800" dirty="0" smtClean="0"/>
                        <a:t>Something </a:t>
                      </a:r>
                      <a:r>
                        <a:rPr lang="en-US" sz="1800" dirty="0"/>
                        <a:t>asked for. </a:t>
                      </a:r>
                    </a:p>
                  </a:txBody>
                  <a:tcPr marL="10378" marR="10378" marT="10378" marB="10378">
                    <a:lnL>
                      <a:noFill/>
                    </a:lnL>
                    <a:lnR>
                      <a:noFill/>
                    </a:lnR>
                    <a:lnT>
                      <a:noFill/>
                    </a:lnT>
                    <a:lnB>
                      <a:noFill/>
                    </a:lnB>
                    <a:solidFill>
                      <a:srgbClr val="FFFFFF"/>
                    </a:solidFill>
                  </a:tcPr>
                </a:tc>
              </a:tr>
              <a:tr h="1087945">
                <a:tc>
                  <a:txBody>
                    <a:bodyPr/>
                    <a:lstStyle/>
                    <a:p>
                      <a:pPr algn="ctr"/>
                      <a:r>
                        <a:rPr lang="en-US" sz="1800" dirty="0"/>
                        <a:t>IDIOMS:</a:t>
                      </a:r>
                    </a:p>
                  </a:txBody>
                  <a:tcPr marL="10378" marR="10378" marT="10378" marB="10378">
                    <a:lnL>
                      <a:noFill/>
                    </a:lnL>
                    <a:lnR>
                      <a:noFill/>
                    </a:lnR>
                    <a:lnT>
                      <a:noFill/>
                    </a:lnT>
                    <a:lnB>
                      <a:noFill/>
                    </a:lnB>
                    <a:solidFill>
                      <a:srgbClr val="FFFFFF"/>
                    </a:solidFill>
                  </a:tcPr>
                </a:tc>
                <a:tc>
                  <a:txBody>
                    <a:bodyPr/>
                    <a:lstStyle/>
                    <a:p>
                      <a:pPr algn="l"/>
                      <a:r>
                        <a:rPr lang="en-US" sz="1800" b="1" dirty="0"/>
                        <a:t>by request</a:t>
                      </a:r>
                      <a:r>
                        <a:rPr lang="en-US" sz="1800" dirty="0"/>
                        <a:t> In response to an expressed desire: </a:t>
                      </a:r>
                      <a:r>
                        <a:rPr lang="en-US" sz="1800" i="1" dirty="0"/>
                        <a:t>We are offering these scarves for sale again by request.</a:t>
                      </a:r>
                      <a:r>
                        <a:rPr lang="en-US" sz="1800" dirty="0"/>
                        <a:t> </a:t>
                      </a:r>
                      <a:r>
                        <a:rPr lang="en-US" sz="1800" b="1" dirty="0"/>
                        <a:t>in request</a:t>
                      </a:r>
                      <a:r>
                        <a:rPr lang="en-US" sz="1800" dirty="0"/>
                        <a:t> In great demand: </a:t>
                      </a:r>
                      <a:r>
                        <a:rPr lang="en-US" sz="1800" i="1" dirty="0"/>
                        <a:t>a pianist in great request.</a:t>
                      </a:r>
                      <a:r>
                        <a:rPr lang="en-US" sz="1800" dirty="0"/>
                        <a:t> </a:t>
                      </a:r>
                      <a:r>
                        <a:rPr lang="en-US" sz="1800" b="1" dirty="0"/>
                        <a:t>on</a:t>
                      </a:r>
                      <a:r>
                        <a:rPr lang="en-US" sz="1800" dirty="0"/>
                        <a:t> </a:t>
                      </a:r>
                      <a:r>
                        <a:rPr lang="en-US" sz="1800" b="1" dirty="0"/>
                        <a:t>(</a:t>
                      </a:r>
                      <a:r>
                        <a:rPr lang="en-US" sz="1800" dirty="0"/>
                        <a:t>or </a:t>
                      </a:r>
                      <a:r>
                        <a:rPr lang="en-US" sz="1800" b="1" dirty="0"/>
                        <a:t>upon)</a:t>
                      </a:r>
                      <a:r>
                        <a:rPr lang="en-US" sz="1800" dirty="0"/>
                        <a:t> </a:t>
                      </a:r>
                      <a:r>
                        <a:rPr lang="en-US" sz="1800" b="1" dirty="0"/>
                        <a:t>request</a:t>
                      </a:r>
                      <a:r>
                        <a:rPr lang="en-US" sz="1800" dirty="0"/>
                        <a:t> When asked for: </a:t>
                      </a:r>
                      <a:r>
                        <a:rPr lang="en-US" sz="1800" i="1" dirty="0"/>
                        <a:t>References are available on request.</a:t>
                      </a:r>
                      <a:r>
                        <a:rPr lang="en-US" sz="1800" dirty="0"/>
                        <a:t> </a:t>
                      </a:r>
                    </a:p>
                  </a:txBody>
                  <a:tcPr marL="10378" marR="10378" marT="10378" marB="10378">
                    <a:lnL>
                      <a:noFill/>
                    </a:lnL>
                    <a:lnR>
                      <a:noFill/>
                    </a:lnR>
                    <a:lnT>
                      <a:noFill/>
                    </a:lnT>
                    <a:lnB>
                      <a:noFill/>
                    </a:lnB>
                    <a:solidFill>
                      <a:srgbClr val="FFFFFF"/>
                    </a:solidFill>
                  </a:tcPr>
                </a:tc>
              </a:tr>
              <a:tr h="1087945">
                <a:tc>
                  <a:txBody>
                    <a:bodyPr/>
                    <a:lstStyle/>
                    <a:p>
                      <a:pPr algn="ctr"/>
                      <a:r>
                        <a:rPr lang="en-US" sz="1800" dirty="0"/>
                        <a:t>ETYMOLOGY:</a:t>
                      </a:r>
                    </a:p>
                  </a:txBody>
                  <a:tcPr marL="10378" marR="10378" marT="10378" marB="10378">
                    <a:lnL>
                      <a:noFill/>
                    </a:lnL>
                    <a:lnR>
                      <a:noFill/>
                    </a:lnR>
                    <a:lnT>
                      <a:noFill/>
                    </a:lnT>
                    <a:lnB>
                      <a:noFill/>
                    </a:lnB>
                    <a:solidFill>
                      <a:srgbClr val="FFFFFF"/>
                    </a:solidFill>
                  </a:tcPr>
                </a:tc>
                <a:tc>
                  <a:txBody>
                    <a:bodyPr/>
                    <a:lstStyle/>
                    <a:p>
                      <a:pPr algn="l"/>
                      <a:r>
                        <a:rPr lang="en-US" sz="1800" dirty="0"/>
                        <a:t>From Middle English </a:t>
                      </a:r>
                      <a:r>
                        <a:rPr lang="en-US" sz="1800" i="1" dirty="0" err="1"/>
                        <a:t>requeste</a:t>
                      </a:r>
                      <a:r>
                        <a:rPr lang="en-US" sz="1800" dirty="0"/>
                        <a:t>, the act of requesting, from Old French, from Vulgar Latin </a:t>
                      </a:r>
                      <a:r>
                        <a:rPr lang="en-US" sz="1800" baseline="30000" dirty="0"/>
                        <a:t>*</a:t>
                      </a:r>
                      <a:r>
                        <a:rPr lang="en-US" sz="1800" i="1" dirty="0"/>
                        <a:t>(</a:t>
                      </a:r>
                      <a:r>
                        <a:rPr lang="en-US" sz="1800" i="1" dirty="0" err="1"/>
                        <a:t>rs</a:t>
                      </a:r>
                      <a:r>
                        <a:rPr lang="en-US" sz="1800" i="1" dirty="0"/>
                        <a:t>) </a:t>
                      </a:r>
                      <a:r>
                        <a:rPr lang="en-US" sz="1800" i="1" dirty="0" err="1"/>
                        <a:t>requaesita</a:t>
                      </a:r>
                      <a:r>
                        <a:rPr lang="en-US" sz="1800" dirty="0"/>
                        <a:t>, (thing) requested, from alteration of Latin </a:t>
                      </a:r>
                      <a:r>
                        <a:rPr lang="en-US" sz="1800" i="1" dirty="0" err="1"/>
                        <a:t>requsta</a:t>
                      </a:r>
                      <a:r>
                        <a:rPr lang="en-US" sz="1800" dirty="0"/>
                        <a:t>, feminine past participle of </a:t>
                      </a:r>
                      <a:r>
                        <a:rPr lang="en-US" sz="1800" i="1" dirty="0" err="1"/>
                        <a:t>requrere</a:t>
                      </a:r>
                      <a:r>
                        <a:rPr lang="en-US" sz="1800" dirty="0"/>
                        <a:t>, to ask for. See </a:t>
                      </a:r>
                      <a:r>
                        <a:rPr lang="en-US" sz="1800" dirty="0">
                          <a:hlinkClick r:id="" action="ppaction://hlinkfile"/>
                        </a:rPr>
                        <a:t>require</a:t>
                      </a:r>
                      <a:r>
                        <a:rPr lang="en-US" sz="1800" dirty="0"/>
                        <a:t>. </a:t>
                      </a:r>
                    </a:p>
                  </a:txBody>
                  <a:tcPr marL="10378" marR="10378" marT="10378" marB="10378">
                    <a:lnL>
                      <a:noFill/>
                    </a:lnL>
                    <a:lnR>
                      <a:noFill/>
                    </a:lnR>
                    <a:lnT>
                      <a:noFill/>
                    </a:lnT>
                    <a:lnB>
                      <a:noFill/>
                    </a:lnB>
                    <a:solidFill>
                      <a:srgbClr val="FFFFFF"/>
                    </a:solidFill>
                  </a:tcPr>
                </a:tc>
              </a:tr>
            </a:tbl>
          </a:graphicData>
        </a:graphic>
      </p:graphicFrame>
      <p:pic>
        <p:nvPicPr>
          <p:cNvPr id="108545" name="Picture 1" descr="http://www.bartleby.com/images/pron.jpg"/>
          <p:cNvPicPr>
            <a:picLocks noChangeAspect="1" noChangeArrowheads="1"/>
          </p:cNvPicPr>
          <p:nvPr/>
        </p:nvPicPr>
        <p:blipFill>
          <a:blip r:embed="rId3" cstate="print"/>
          <a:srcRect/>
          <a:stretch>
            <a:fillRect/>
          </a:stretch>
        </p:blipFill>
        <p:spPr bwMode="auto">
          <a:xfrm>
            <a:off x="0" y="0"/>
            <a:ext cx="123825" cy="200025"/>
          </a:xfrm>
          <a:prstGeom prst="rect">
            <a:avLst/>
          </a:prstGeom>
          <a:noFill/>
        </p:spPr>
      </p:pic>
      <p:pic>
        <p:nvPicPr>
          <p:cNvPr id="108546" name="Picture 2" descr="http://www.bartleby.com/images/pronunciation/ibreve.gif"/>
          <p:cNvPicPr>
            <a:picLocks noChangeAspect="1" noChangeArrowheads="1"/>
          </p:cNvPicPr>
          <p:nvPr/>
        </p:nvPicPr>
        <p:blipFill>
          <a:blip r:embed="rId4" cstate="print"/>
          <a:srcRect/>
          <a:stretch>
            <a:fillRect/>
          </a:stretch>
        </p:blipFill>
        <p:spPr bwMode="auto">
          <a:xfrm>
            <a:off x="0" y="0"/>
            <a:ext cx="66675" cy="142875"/>
          </a:xfrm>
          <a:prstGeom prst="rect">
            <a:avLst/>
          </a:prstGeom>
          <a:noFill/>
        </p:spPr>
      </p:pic>
      <p:pic>
        <p:nvPicPr>
          <p:cNvPr id="108547" name="Picture 3" descr="http://www.bartleby.com/images/pronunciation/ebreve.gif"/>
          <p:cNvPicPr>
            <a:picLocks noChangeAspect="1" noChangeArrowheads="1"/>
          </p:cNvPicPr>
          <p:nvPr/>
        </p:nvPicPr>
        <p:blipFill>
          <a:blip r:embed="rId5" cstate="print"/>
          <a:srcRect/>
          <a:stretch>
            <a:fillRect/>
          </a:stretch>
        </p:blipFill>
        <p:spPr bwMode="auto">
          <a:xfrm>
            <a:off x="0" y="0"/>
            <a:ext cx="66675" cy="142875"/>
          </a:xfrm>
          <a:prstGeom prst="rect">
            <a:avLst/>
          </a:prstGeom>
          <a:noFill/>
        </p:spPr>
      </p:pic>
      <p:pic>
        <p:nvPicPr>
          <p:cNvPr id="108548" name="Picture 4" descr="http://www.bartleby.com/images/pronunciation/prime.gif"/>
          <p:cNvPicPr>
            <a:picLocks noChangeAspect="1" noChangeArrowheads="1"/>
          </p:cNvPicPr>
          <p:nvPr/>
        </p:nvPicPr>
        <p:blipFill>
          <a:blip r:embed="rId6" cstate="print"/>
          <a:srcRect/>
          <a:stretch>
            <a:fillRect/>
          </a:stretch>
        </p:blipFill>
        <p:spPr bwMode="auto">
          <a:xfrm>
            <a:off x="0" y="0"/>
            <a:ext cx="38100" cy="209550"/>
          </a:xfrm>
          <a:prstGeom prst="rect">
            <a:avLst/>
          </a:prstGeom>
          <a:noFill/>
        </p:spPr>
      </p:pic>
      <p:pic>
        <p:nvPicPr>
          <p:cNvPr id="108549" name="Picture 5" descr="http://www.bartleby.com/images/pronunciation/emacr.gif"/>
          <p:cNvPicPr>
            <a:picLocks noChangeAspect="1" noChangeArrowheads="1"/>
          </p:cNvPicPr>
          <p:nvPr/>
        </p:nvPicPr>
        <p:blipFill>
          <a:blip r:embed="rId7" cstate="print"/>
          <a:srcRect/>
          <a:stretch>
            <a:fillRect/>
          </a:stretch>
        </p:blipFill>
        <p:spPr bwMode="auto">
          <a:xfrm>
            <a:off x="0" y="0"/>
            <a:ext cx="66675" cy="142875"/>
          </a:xfrm>
          <a:prstGeom prst="rect">
            <a:avLst/>
          </a:prstGeom>
          <a:noFill/>
        </p:spPr>
      </p:pic>
      <p:pic>
        <p:nvPicPr>
          <p:cNvPr id="108550" name="Picture 6" descr="http://www.bartleby.com/images/pronunciation/imacr.gif"/>
          <p:cNvPicPr>
            <a:picLocks noChangeAspect="1" noChangeArrowheads="1"/>
          </p:cNvPicPr>
          <p:nvPr/>
        </p:nvPicPr>
        <p:blipFill>
          <a:blip r:embed="rId8" cstate="print"/>
          <a:srcRect/>
          <a:stretch>
            <a:fillRect/>
          </a:stretch>
        </p:blipFill>
        <p:spPr bwMode="auto">
          <a:xfrm>
            <a:off x="0" y="0"/>
            <a:ext cx="57150" cy="142875"/>
          </a:xfrm>
          <a:prstGeom prst="rect">
            <a:avLst/>
          </a:prstGeom>
          <a:noFill/>
        </p:spPr>
      </p:pic>
      <p:pic>
        <p:nvPicPr>
          <p:cNvPr id="108551" name="Picture 7" descr="http://www.bartleby.com/images/pronunciation/imacr.gif"/>
          <p:cNvPicPr>
            <a:picLocks noChangeAspect="1" noChangeArrowheads="1"/>
          </p:cNvPicPr>
          <p:nvPr/>
        </p:nvPicPr>
        <p:blipFill>
          <a:blip r:embed="rId8" cstate="print"/>
          <a:srcRect/>
          <a:stretch>
            <a:fillRect/>
          </a:stretch>
        </p:blipFill>
        <p:spPr bwMode="auto">
          <a:xfrm>
            <a:off x="0" y="0"/>
            <a:ext cx="57150" cy="142875"/>
          </a:xfrm>
          <a:prstGeom prst="rect">
            <a:avLst/>
          </a:prstGeom>
          <a:noFill/>
        </p:spPr>
      </p:pic>
      <p:pic>
        <p:nvPicPr>
          <p:cNvPr id="108552" name="Picture 8" descr="http://www.bartleby.com/images/pronunciation/imacr.gif"/>
          <p:cNvPicPr>
            <a:picLocks noChangeAspect="1" noChangeArrowheads="1"/>
          </p:cNvPicPr>
          <p:nvPr/>
        </p:nvPicPr>
        <p:blipFill>
          <a:blip r:embed="rId8" cstate="print"/>
          <a:srcRect/>
          <a:stretch>
            <a:fillRect/>
          </a:stretch>
        </p:blipFill>
        <p:spPr bwMode="auto">
          <a:xfrm>
            <a:off x="0" y="0"/>
            <a:ext cx="57150" cy="142875"/>
          </a:xfrm>
          <a:prstGeom prst="rect">
            <a:avLst/>
          </a:prstGeom>
          <a:noFill/>
        </p:spPr>
      </p:pic>
      <p:pic>
        <p:nvPicPr>
          <p:cNvPr id="108553" name="Picture 9" descr="http://www.bartleby.com/images/pronunciation/prime.gif"/>
          <p:cNvPicPr>
            <a:picLocks noChangeAspect="1" noChangeArrowheads="1"/>
          </p:cNvPicPr>
          <p:nvPr/>
        </p:nvPicPr>
        <p:blipFill>
          <a:blip r:embed="rId6" cstate="print"/>
          <a:srcRect/>
          <a:stretch>
            <a:fillRect/>
          </a:stretch>
        </p:blipFill>
        <p:spPr bwMode="auto">
          <a:xfrm>
            <a:off x="0" y="0"/>
            <a:ext cx="38100" cy="20955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838200"/>
          </a:xfrm>
          <a:prstGeom prst="rect">
            <a:avLst/>
          </a:prstGeom>
        </p:spPr>
        <p:txBody>
          <a:bodyPr vert="horz" lIns="91440" tIns="45720" rIns="91440" bIns="45720" rtlCol="0" anchor="ctr">
            <a:noAutofit/>
          </a:bodyPr>
          <a:lstStyle/>
          <a:p>
            <a:pPr lvl="0" algn="ctr">
              <a:spcBef>
                <a:spcPct val="0"/>
              </a:spcBef>
              <a:defRPr/>
            </a:pPr>
            <a:r>
              <a:rPr lang="en-US" sz="3400" dirty="0" smtClean="0"/>
              <a:t>Keeping our eyes on where Requests are taking us?</a:t>
            </a:r>
            <a:endParaRPr lang="en-US" sz="3400" dirty="0"/>
          </a:p>
        </p:txBody>
      </p:sp>
      <p:graphicFrame>
        <p:nvGraphicFramePr>
          <p:cNvPr id="5" name="Table 4"/>
          <p:cNvGraphicFramePr>
            <a:graphicFrameLocks noGrp="1"/>
          </p:cNvGraphicFramePr>
          <p:nvPr/>
        </p:nvGraphicFramePr>
        <p:xfrm>
          <a:off x="381000" y="914400"/>
          <a:ext cx="8382000" cy="5041540"/>
        </p:xfrm>
        <a:graphic>
          <a:graphicData uri="http://schemas.openxmlformats.org/drawingml/2006/table">
            <a:tbl>
              <a:tblPr/>
              <a:tblGrid>
                <a:gridCol w="1915886"/>
                <a:gridCol w="6466114"/>
              </a:tblGrid>
              <a:tr h="151125">
                <a:tc>
                  <a:txBody>
                    <a:bodyPr/>
                    <a:lstStyle/>
                    <a:p>
                      <a:pPr algn="ctr"/>
                      <a:r>
                        <a:rPr lang="en-US" sz="1800" dirty="0"/>
                        <a:t>SYLLABICATION:</a:t>
                      </a:r>
                    </a:p>
                  </a:txBody>
                  <a:tcPr marL="10378" marR="10378" marT="10378" marB="10378">
                    <a:lnL>
                      <a:noFill/>
                    </a:lnL>
                    <a:lnR>
                      <a:noFill/>
                    </a:lnR>
                    <a:lnT>
                      <a:noFill/>
                    </a:lnT>
                    <a:lnB>
                      <a:noFill/>
                    </a:lnB>
                    <a:solidFill>
                      <a:srgbClr val="FFFFFF"/>
                    </a:solidFill>
                  </a:tcPr>
                </a:tc>
                <a:tc>
                  <a:txBody>
                    <a:bodyPr/>
                    <a:lstStyle/>
                    <a:p>
                      <a:pPr algn="l"/>
                      <a:r>
                        <a:rPr lang="en-US" sz="1800" dirty="0" err="1"/>
                        <a:t>re·quest</a:t>
                      </a:r>
                      <a:endParaRPr lang="en-US" sz="1800" dirty="0"/>
                    </a:p>
                  </a:txBody>
                  <a:tcPr marL="10378" marR="10378" marT="10378" marB="10378">
                    <a:lnL>
                      <a:noFill/>
                    </a:lnL>
                    <a:lnR>
                      <a:noFill/>
                    </a:lnR>
                    <a:lnB>
                      <a:noFill/>
                    </a:lnB>
                    <a:solidFill>
                      <a:srgbClr val="FFFFFF"/>
                    </a:solidFill>
                  </a:tcPr>
                </a:tc>
              </a:tr>
              <a:tr h="1678684">
                <a:tc>
                  <a:txBody>
                    <a:bodyPr/>
                    <a:lstStyle/>
                    <a:p>
                      <a:pPr algn="ctr"/>
                      <a:r>
                        <a:rPr lang="en-US" sz="1800" dirty="0"/>
                        <a:t>TRANSITIVE VERB:</a:t>
                      </a:r>
                    </a:p>
                  </a:txBody>
                  <a:tcPr marL="10378" marR="10378" marT="10378" marB="10378">
                    <a:lnL>
                      <a:noFill/>
                    </a:lnL>
                    <a:lnR>
                      <a:noFill/>
                    </a:lnR>
                    <a:lnT>
                      <a:noFill/>
                    </a:lnT>
                    <a:lnB>
                      <a:noFill/>
                    </a:lnB>
                    <a:solidFill>
                      <a:srgbClr val="FFFFFF"/>
                    </a:solidFill>
                  </a:tcPr>
                </a:tc>
                <a:tc>
                  <a:txBody>
                    <a:bodyPr/>
                    <a:lstStyle/>
                    <a:p>
                      <a:pPr algn="l"/>
                      <a:r>
                        <a:rPr lang="en-US" sz="1800" dirty="0"/>
                        <a:t>Inflected forms: </a:t>
                      </a:r>
                      <a:r>
                        <a:rPr lang="en-US" sz="1800" b="1" dirty="0" err="1"/>
                        <a:t>re·quest·ed</a:t>
                      </a:r>
                      <a:r>
                        <a:rPr lang="en-US" sz="1800" dirty="0"/>
                        <a:t>, </a:t>
                      </a:r>
                      <a:r>
                        <a:rPr lang="en-US" sz="1800" b="1" dirty="0" err="1"/>
                        <a:t>re·quest·ing</a:t>
                      </a:r>
                      <a:r>
                        <a:rPr lang="en-US" sz="1800" dirty="0"/>
                        <a:t>, </a:t>
                      </a:r>
                      <a:r>
                        <a:rPr lang="en-US" sz="1800" b="1" dirty="0" err="1"/>
                        <a:t>re·quests</a:t>
                      </a:r>
                      <a:r>
                        <a:rPr lang="en-US" sz="1800" dirty="0"/>
                        <a:t/>
                      </a:r>
                      <a:br>
                        <a:rPr lang="en-US" sz="1800" dirty="0"/>
                      </a:br>
                      <a:r>
                        <a:rPr lang="en-US" sz="1800" b="1" dirty="0"/>
                        <a:t>1.</a:t>
                      </a:r>
                      <a:r>
                        <a:rPr lang="en-US" sz="1800" dirty="0"/>
                        <a:t> To express </a:t>
                      </a:r>
                      <a:r>
                        <a:rPr lang="en-US" sz="1800" b="0" dirty="0"/>
                        <a:t>a desire for</a:t>
                      </a:r>
                      <a:r>
                        <a:rPr lang="en-US" sz="1800" dirty="0"/>
                        <a:t>; ask for. Often used with an infinitive or clause: </a:t>
                      </a:r>
                      <a:r>
                        <a:rPr lang="en-US" sz="1800" i="1" dirty="0"/>
                        <a:t>requested information about the experiment; requested to see the evidence firsthand; requested that the bus driver stop at the next corner.</a:t>
                      </a:r>
                      <a:r>
                        <a:rPr lang="en-US" sz="1800" dirty="0"/>
                        <a:t> </a:t>
                      </a:r>
                      <a:endParaRPr lang="en-US" sz="1800" dirty="0" smtClean="0"/>
                    </a:p>
                    <a:p>
                      <a:pPr algn="l"/>
                      <a:r>
                        <a:rPr lang="en-US" sz="1800" b="1" dirty="0" smtClean="0"/>
                        <a:t>2</a:t>
                      </a:r>
                      <a:r>
                        <a:rPr lang="en-US" sz="1800" b="1" dirty="0"/>
                        <a:t>.</a:t>
                      </a:r>
                      <a:r>
                        <a:rPr lang="en-US" sz="1800" dirty="0"/>
                        <a:t> To ask (a person) to do something: </a:t>
                      </a:r>
                      <a:r>
                        <a:rPr lang="en-US" sz="1800" i="1" dirty="0"/>
                        <a:t>The police requested her to accompany them.</a:t>
                      </a:r>
                      <a:r>
                        <a:rPr lang="en-US" sz="1800" dirty="0"/>
                        <a:t> </a:t>
                      </a:r>
                    </a:p>
                  </a:txBody>
                  <a:tcPr marL="10378" marR="10378" marT="10378" marB="10378">
                    <a:lnL>
                      <a:noFill/>
                    </a:lnL>
                    <a:lnR>
                      <a:noFill/>
                    </a:lnR>
                    <a:lnT>
                      <a:noFill/>
                    </a:lnT>
                    <a:lnB>
                      <a:noFill/>
                    </a:lnB>
                    <a:solidFill>
                      <a:srgbClr val="FFFFFF"/>
                    </a:solidFill>
                  </a:tcPr>
                </a:tc>
              </a:tr>
              <a:tr h="260909">
                <a:tc>
                  <a:txBody>
                    <a:bodyPr/>
                    <a:lstStyle/>
                    <a:p>
                      <a:pPr algn="ctr"/>
                      <a:r>
                        <a:rPr lang="en-US" sz="1800" dirty="0"/>
                        <a:t>NOUN:</a:t>
                      </a:r>
                    </a:p>
                  </a:txBody>
                  <a:tcPr marL="10378" marR="10378" marT="10378" marB="10378">
                    <a:lnL>
                      <a:noFill/>
                    </a:lnL>
                    <a:lnR>
                      <a:noFill/>
                    </a:lnR>
                    <a:lnT>
                      <a:noFill/>
                    </a:lnT>
                    <a:lnB>
                      <a:noFill/>
                    </a:lnB>
                    <a:solidFill>
                      <a:srgbClr val="FFFFFF"/>
                    </a:solidFill>
                  </a:tcPr>
                </a:tc>
                <a:tc>
                  <a:txBody>
                    <a:bodyPr/>
                    <a:lstStyle/>
                    <a:p>
                      <a:pPr marL="342900" indent="-342900" algn="l">
                        <a:buAutoNum type="arabicPeriod"/>
                      </a:pPr>
                      <a:r>
                        <a:rPr lang="en-US" sz="1800" dirty="0" smtClean="0"/>
                        <a:t>The </a:t>
                      </a:r>
                      <a:r>
                        <a:rPr lang="en-US" sz="1800" dirty="0"/>
                        <a:t>act of asking. </a:t>
                      </a:r>
                      <a:endParaRPr lang="en-US" sz="1800" dirty="0" smtClean="0"/>
                    </a:p>
                    <a:p>
                      <a:pPr marL="342900" indent="-342900" algn="l">
                        <a:buAutoNum type="arabicPeriod"/>
                      </a:pPr>
                      <a:r>
                        <a:rPr lang="en-US" sz="1800" dirty="0" smtClean="0"/>
                        <a:t>Something </a:t>
                      </a:r>
                      <a:r>
                        <a:rPr lang="en-US" sz="1800" dirty="0"/>
                        <a:t>asked for. </a:t>
                      </a:r>
                    </a:p>
                  </a:txBody>
                  <a:tcPr marL="10378" marR="10378" marT="10378" marB="10378">
                    <a:lnL>
                      <a:noFill/>
                    </a:lnL>
                    <a:lnR>
                      <a:noFill/>
                    </a:lnR>
                    <a:lnT>
                      <a:noFill/>
                    </a:lnT>
                    <a:lnB>
                      <a:noFill/>
                    </a:lnB>
                    <a:solidFill>
                      <a:srgbClr val="FFFFFF"/>
                    </a:solidFill>
                  </a:tcPr>
                </a:tc>
              </a:tr>
              <a:tr h="1087945">
                <a:tc>
                  <a:txBody>
                    <a:bodyPr/>
                    <a:lstStyle/>
                    <a:p>
                      <a:pPr algn="ctr"/>
                      <a:r>
                        <a:rPr lang="en-US" sz="1800" dirty="0"/>
                        <a:t>IDIOMS:</a:t>
                      </a:r>
                    </a:p>
                  </a:txBody>
                  <a:tcPr marL="10378" marR="10378" marT="10378" marB="10378">
                    <a:lnL>
                      <a:noFill/>
                    </a:lnL>
                    <a:lnR>
                      <a:noFill/>
                    </a:lnR>
                    <a:lnT>
                      <a:noFill/>
                    </a:lnT>
                    <a:lnB>
                      <a:noFill/>
                    </a:lnB>
                    <a:solidFill>
                      <a:srgbClr val="FFFFFF"/>
                    </a:solidFill>
                  </a:tcPr>
                </a:tc>
                <a:tc>
                  <a:txBody>
                    <a:bodyPr/>
                    <a:lstStyle/>
                    <a:p>
                      <a:pPr algn="l"/>
                      <a:r>
                        <a:rPr lang="en-US" sz="1800" b="1" dirty="0"/>
                        <a:t>by request</a:t>
                      </a:r>
                      <a:r>
                        <a:rPr lang="en-US" sz="1800" dirty="0"/>
                        <a:t> In response to an expressed desire: </a:t>
                      </a:r>
                      <a:r>
                        <a:rPr lang="en-US" sz="1800" i="1" dirty="0"/>
                        <a:t>We are offering these scarves for sale again by request.</a:t>
                      </a:r>
                      <a:r>
                        <a:rPr lang="en-US" sz="1800" dirty="0"/>
                        <a:t> </a:t>
                      </a:r>
                      <a:r>
                        <a:rPr lang="en-US" sz="1800" b="1" dirty="0"/>
                        <a:t>in request</a:t>
                      </a:r>
                      <a:r>
                        <a:rPr lang="en-US" sz="1800" dirty="0"/>
                        <a:t> In great demand: </a:t>
                      </a:r>
                      <a:r>
                        <a:rPr lang="en-US" sz="1800" i="1" dirty="0"/>
                        <a:t>a pianist in great request.</a:t>
                      </a:r>
                      <a:r>
                        <a:rPr lang="en-US" sz="1800" dirty="0"/>
                        <a:t> </a:t>
                      </a:r>
                      <a:r>
                        <a:rPr lang="en-US" sz="1800" b="1" dirty="0"/>
                        <a:t>on</a:t>
                      </a:r>
                      <a:r>
                        <a:rPr lang="en-US" sz="1800" dirty="0"/>
                        <a:t> </a:t>
                      </a:r>
                      <a:r>
                        <a:rPr lang="en-US" sz="1800" b="1" dirty="0"/>
                        <a:t>(</a:t>
                      </a:r>
                      <a:r>
                        <a:rPr lang="en-US" sz="1800" dirty="0"/>
                        <a:t>or </a:t>
                      </a:r>
                      <a:r>
                        <a:rPr lang="en-US" sz="1800" b="1" dirty="0"/>
                        <a:t>upon)</a:t>
                      </a:r>
                      <a:r>
                        <a:rPr lang="en-US" sz="1800" dirty="0"/>
                        <a:t> </a:t>
                      </a:r>
                      <a:r>
                        <a:rPr lang="en-US" sz="1800" b="1" dirty="0"/>
                        <a:t>request</a:t>
                      </a:r>
                      <a:r>
                        <a:rPr lang="en-US" sz="1800" dirty="0"/>
                        <a:t> When asked for: </a:t>
                      </a:r>
                      <a:r>
                        <a:rPr lang="en-US" sz="1800" i="1" dirty="0"/>
                        <a:t>References are available on request.</a:t>
                      </a:r>
                      <a:r>
                        <a:rPr lang="en-US" sz="1800" dirty="0"/>
                        <a:t> </a:t>
                      </a:r>
                    </a:p>
                  </a:txBody>
                  <a:tcPr marL="10378" marR="10378" marT="10378" marB="10378">
                    <a:lnL>
                      <a:noFill/>
                    </a:lnL>
                    <a:lnR>
                      <a:noFill/>
                    </a:lnR>
                    <a:lnT>
                      <a:noFill/>
                    </a:lnT>
                    <a:lnB>
                      <a:noFill/>
                    </a:lnB>
                    <a:solidFill>
                      <a:srgbClr val="FFFFFF"/>
                    </a:solidFill>
                  </a:tcPr>
                </a:tc>
              </a:tr>
              <a:tr h="1087945">
                <a:tc>
                  <a:txBody>
                    <a:bodyPr/>
                    <a:lstStyle/>
                    <a:p>
                      <a:pPr algn="ctr"/>
                      <a:r>
                        <a:rPr lang="en-US" sz="1800" dirty="0"/>
                        <a:t>ETYMOLOGY:</a:t>
                      </a:r>
                    </a:p>
                  </a:txBody>
                  <a:tcPr marL="10378" marR="10378" marT="10378" marB="10378">
                    <a:lnL>
                      <a:noFill/>
                    </a:lnL>
                    <a:lnR>
                      <a:noFill/>
                    </a:lnR>
                    <a:lnT>
                      <a:noFill/>
                    </a:lnT>
                    <a:lnB>
                      <a:noFill/>
                    </a:lnB>
                    <a:solidFill>
                      <a:srgbClr val="FFFFFF"/>
                    </a:solidFill>
                  </a:tcPr>
                </a:tc>
                <a:tc>
                  <a:txBody>
                    <a:bodyPr/>
                    <a:lstStyle/>
                    <a:p>
                      <a:pPr algn="l"/>
                      <a:r>
                        <a:rPr lang="en-US" sz="1800" dirty="0"/>
                        <a:t>From Middle English </a:t>
                      </a:r>
                      <a:r>
                        <a:rPr lang="en-US" sz="1800" i="1" dirty="0" err="1"/>
                        <a:t>requeste</a:t>
                      </a:r>
                      <a:r>
                        <a:rPr lang="en-US" sz="1800" dirty="0"/>
                        <a:t>, the act of requesting, from Old French, from Vulgar Latin </a:t>
                      </a:r>
                      <a:r>
                        <a:rPr lang="en-US" sz="1800" baseline="30000" dirty="0"/>
                        <a:t>*</a:t>
                      </a:r>
                      <a:r>
                        <a:rPr lang="en-US" sz="1800" i="1" dirty="0"/>
                        <a:t>(</a:t>
                      </a:r>
                      <a:r>
                        <a:rPr lang="en-US" sz="1800" i="1" dirty="0" err="1"/>
                        <a:t>rs</a:t>
                      </a:r>
                      <a:r>
                        <a:rPr lang="en-US" sz="1800" i="1" dirty="0"/>
                        <a:t>) </a:t>
                      </a:r>
                      <a:r>
                        <a:rPr lang="en-US" sz="1800" i="1" dirty="0" err="1"/>
                        <a:t>requaesita</a:t>
                      </a:r>
                      <a:r>
                        <a:rPr lang="en-US" sz="1800" dirty="0"/>
                        <a:t>, (thing) requested, from alteration of Latin </a:t>
                      </a:r>
                      <a:r>
                        <a:rPr lang="en-US" sz="1800" i="1" dirty="0" err="1"/>
                        <a:t>requsta</a:t>
                      </a:r>
                      <a:r>
                        <a:rPr lang="en-US" sz="1800" dirty="0"/>
                        <a:t>, feminine past participle of </a:t>
                      </a:r>
                      <a:r>
                        <a:rPr lang="en-US" sz="1800" i="1" dirty="0" err="1"/>
                        <a:t>requrere</a:t>
                      </a:r>
                      <a:r>
                        <a:rPr lang="en-US" sz="1800" dirty="0"/>
                        <a:t>, to ask for. See </a:t>
                      </a:r>
                      <a:r>
                        <a:rPr lang="en-US" sz="1800" dirty="0">
                          <a:hlinkClick r:id="" action="ppaction://hlinkfile"/>
                        </a:rPr>
                        <a:t>require</a:t>
                      </a:r>
                      <a:r>
                        <a:rPr lang="en-US" sz="1800" dirty="0"/>
                        <a:t>. </a:t>
                      </a:r>
                    </a:p>
                  </a:txBody>
                  <a:tcPr marL="10378" marR="10378" marT="10378" marB="10378">
                    <a:lnL>
                      <a:noFill/>
                    </a:lnL>
                    <a:lnR>
                      <a:noFill/>
                    </a:lnR>
                    <a:lnT>
                      <a:noFill/>
                    </a:lnT>
                    <a:lnB>
                      <a:noFill/>
                    </a:lnB>
                    <a:solidFill>
                      <a:srgbClr val="FFFFFF"/>
                    </a:solidFill>
                  </a:tcPr>
                </a:tc>
              </a:tr>
            </a:tbl>
          </a:graphicData>
        </a:graphic>
      </p:graphicFrame>
      <p:pic>
        <p:nvPicPr>
          <p:cNvPr id="108545" name="Picture 1" descr="http://www.bartleby.com/images/pron.jpg"/>
          <p:cNvPicPr>
            <a:picLocks noChangeAspect="1" noChangeArrowheads="1"/>
          </p:cNvPicPr>
          <p:nvPr/>
        </p:nvPicPr>
        <p:blipFill>
          <a:blip r:embed="rId4" cstate="print"/>
          <a:srcRect/>
          <a:stretch>
            <a:fillRect/>
          </a:stretch>
        </p:blipFill>
        <p:spPr bwMode="auto">
          <a:xfrm>
            <a:off x="0" y="0"/>
            <a:ext cx="123825" cy="200025"/>
          </a:xfrm>
          <a:prstGeom prst="rect">
            <a:avLst/>
          </a:prstGeom>
          <a:noFill/>
        </p:spPr>
      </p:pic>
      <p:pic>
        <p:nvPicPr>
          <p:cNvPr id="108546" name="Picture 2" descr="http://www.bartleby.com/images/pronunciation/ibreve.gif"/>
          <p:cNvPicPr>
            <a:picLocks noChangeAspect="1" noChangeArrowheads="1"/>
          </p:cNvPicPr>
          <p:nvPr/>
        </p:nvPicPr>
        <p:blipFill>
          <a:blip r:embed="rId5" cstate="print"/>
          <a:srcRect/>
          <a:stretch>
            <a:fillRect/>
          </a:stretch>
        </p:blipFill>
        <p:spPr bwMode="auto">
          <a:xfrm>
            <a:off x="0" y="0"/>
            <a:ext cx="66675" cy="142875"/>
          </a:xfrm>
          <a:prstGeom prst="rect">
            <a:avLst/>
          </a:prstGeom>
          <a:noFill/>
        </p:spPr>
      </p:pic>
      <p:pic>
        <p:nvPicPr>
          <p:cNvPr id="108547" name="Picture 3" descr="http://www.bartleby.com/images/pronunciation/ebreve.gif"/>
          <p:cNvPicPr>
            <a:picLocks noChangeAspect="1" noChangeArrowheads="1"/>
          </p:cNvPicPr>
          <p:nvPr/>
        </p:nvPicPr>
        <p:blipFill>
          <a:blip r:embed="rId6" cstate="print"/>
          <a:srcRect/>
          <a:stretch>
            <a:fillRect/>
          </a:stretch>
        </p:blipFill>
        <p:spPr bwMode="auto">
          <a:xfrm>
            <a:off x="0" y="0"/>
            <a:ext cx="66675" cy="142875"/>
          </a:xfrm>
          <a:prstGeom prst="rect">
            <a:avLst/>
          </a:prstGeom>
          <a:noFill/>
        </p:spPr>
      </p:pic>
      <p:pic>
        <p:nvPicPr>
          <p:cNvPr id="108548" name="Picture 4" descr="http://www.bartleby.com/images/pronunciation/prime.gif"/>
          <p:cNvPicPr>
            <a:picLocks noChangeAspect="1" noChangeArrowheads="1"/>
          </p:cNvPicPr>
          <p:nvPr/>
        </p:nvPicPr>
        <p:blipFill>
          <a:blip r:embed="rId7" cstate="print"/>
          <a:srcRect/>
          <a:stretch>
            <a:fillRect/>
          </a:stretch>
        </p:blipFill>
        <p:spPr bwMode="auto">
          <a:xfrm>
            <a:off x="0" y="0"/>
            <a:ext cx="38100" cy="209550"/>
          </a:xfrm>
          <a:prstGeom prst="rect">
            <a:avLst/>
          </a:prstGeom>
          <a:noFill/>
        </p:spPr>
      </p:pic>
      <p:pic>
        <p:nvPicPr>
          <p:cNvPr id="108549" name="Picture 5" descr="http://www.bartleby.com/images/pronunciation/emacr.gif"/>
          <p:cNvPicPr>
            <a:picLocks noChangeAspect="1" noChangeArrowheads="1"/>
          </p:cNvPicPr>
          <p:nvPr/>
        </p:nvPicPr>
        <p:blipFill>
          <a:blip r:embed="rId8" cstate="print"/>
          <a:srcRect/>
          <a:stretch>
            <a:fillRect/>
          </a:stretch>
        </p:blipFill>
        <p:spPr bwMode="auto">
          <a:xfrm>
            <a:off x="0" y="0"/>
            <a:ext cx="66675" cy="142875"/>
          </a:xfrm>
          <a:prstGeom prst="rect">
            <a:avLst/>
          </a:prstGeom>
          <a:noFill/>
        </p:spPr>
      </p:pic>
      <p:pic>
        <p:nvPicPr>
          <p:cNvPr id="108550" name="Picture 6" descr="http://www.bartleby.com/images/pronunciation/imacr.gif"/>
          <p:cNvPicPr>
            <a:picLocks noChangeAspect="1" noChangeArrowheads="1"/>
          </p:cNvPicPr>
          <p:nvPr/>
        </p:nvPicPr>
        <p:blipFill>
          <a:blip r:embed="rId9" cstate="print"/>
          <a:srcRect/>
          <a:stretch>
            <a:fillRect/>
          </a:stretch>
        </p:blipFill>
        <p:spPr bwMode="auto">
          <a:xfrm>
            <a:off x="0" y="0"/>
            <a:ext cx="57150" cy="142875"/>
          </a:xfrm>
          <a:prstGeom prst="rect">
            <a:avLst/>
          </a:prstGeom>
          <a:noFill/>
        </p:spPr>
      </p:pic>
      <p:pic>
        <p:nvPicPr>
          <p:cNvPr id="108551" name="Picture 7" descr="http://www.bartleby.com/images/pronunciation/imacr.gif"/>
          <p:cNvPicPr>
            <a:picLocks noChangeAspect="1" noChangeArrowheads="1"/>
          </p:cNvPicPr>
          <p:nvPr/>
        </p:nvPicPr>
        <p:blipFill>
          <a:blip r:embed="rId9" cstate="print"/>
          <a:srcRect/>
          <a:stretch>
            <a:fillRect/>
          </a:stretch>
        </p:blipFill>
        <p:spPr bwMode="auto">
          <a:xfrm>
            <a:off x="0" y="0"/>
            <a:ext cx="57150" cy="142875"/>
          </a:xfrm>
          <a:prstGeom prst="rect">
            <a:avLst/>
          </a:prstGeom>
          <a:noFill/>
        </p:spPr>
      </p:pic>
      <p:pic>
        <p:nvPicPr>
          <p:cNvPr id="108552" name="Picture 8" descr="http://www.bartleby.com/images/pronunciation/imacr.gif"/>
          <p:cNvPicPr>
            <a:picLocks noChangeAspect="1" noChangeArrowheads="1"/>
          </p:cNvPicPr>
          <p:nvPr/>
        </p:nvPicPr>
        <p:blipFill>
          <a:blip r:embed="rId9" cstate="print"/>
          <a:srcRect/>
          <a:stretch>
            <a:fillRect/>
          </a:stretch>
        </p:blipFill>
        <p:spPr bwMode="auto">
          <a:xfrm>
            <a:off x="0" y="0"/>
            <a:ext cx="57150" cy="142875"/>
          </a:xfrm>
          <a:prstGeom prst="rect">
            <a:avLst/>
          </a:prstGeom>
          <a:noFill/>
        </p:spPr>
      </p:pic>
      <p:pic>
        <p:nvPicPr>
          <p:cNvPr id="108553" name="Picture 9" descr="http://www.bartleby.com/images/pronunciation/prime.gif"/>
          <p:cNvPicPr>
            <a:picLocks noChangeAspect="1" noChangeArrowheads="1"/>
          </p:cNvPicPr>
          <p:nvPr/>
        </p:nvPicPr>
        <p:blipFill>
          <a:blip r:embed="rId7" cstate="print"/>
          <a:srcRect/>
          <a:stretch>
            <a:fillRect/>
          </a:stretch>
        </p:blipFill>
        <p:spPr bwMode="auto">
          <a:xfrm>
            <a:off x="0" y="0"/>
            <a:ext cx="38100" cy="209550"/>
          </a:xfrm>
          <a:prstGeom prst="rect">
            <a:avLst/>
          </a:prstGeom>
          <a:noFill/>
        </p:spPr>
      </p:pic>
      <p:pic>
        <p:nvPicPr>
          <p:cNvPr id="17" name="Picture 4" descr="webreports11"/>
          <p:cNvPicPr>
            <a:picLocks noChangeAspect="1" noChangeArrowheads="1"/>
          </p:cNvPicPr>
          <p:nvPr/>
        </p:nvPicPr>
        <p:blipFill>
          <a:blip r:embed="rId10" cstate="print"/>
          <a:srcRect/>
          <a:stretch>
            <a:fillRect/>
          </a:stretch>
        </p:blipFill>
        <p:spPr bwMode="auto">
          <a:xfrm>
            <a:off x="152400" y="685800"/>
            <a:ext cx="8763000" cy="6181044"/>
          </a:xfrm>
          <a:prstGeom prst="rect">
            <a:avLst/>
          </a:prstGeom>
          <a:noFill/>
          <a:ln w="9525">
            <a:solidFill>
              <a:schemeClr val="tx1"/>
            </a:solidFill>
            <a:miter lim="800000"/>
            <a:headEnd/>
            <a:tailEnd/>
          </a:ln>
        </p:spPr>
      </p:pic>
      <p:pic>
        <p:nvPicPr>
          <p:cNvPr id="19" name="Picture 3" descr="urbanstudies"/>
          <p:cNvPicPr>
            <a:picLocks noChangeAspect="1" noChangeArrowheads="1"/>
          </p:cNvPicPr>
          <p:nvPr/>
        </p:nvPicPr>
        <p:blipFill>
          <a:blip r:embed="rId11" cstate="print"/>
          <a:srcRect/>
          <a:stretch>
            <a:fillRect/>
          </a:stretch>
        </p:blipFill>
        <p:spPr bwMode="auto">
          <a:xfrm>
            <a:off x="-2" y="730726"/>
            <a:ext cx="9017014" cy="6127274"/>
          </a:xfrm>
          <a:prstGeom prst="rect">
            <a:avLst/>
          </a:prstGeom>
          <a:noFill/>
          <a:ln w="9525">
            <a:noFill/>
            <a:miter lim="800000"/>
            <a:headEnd/>
            <a:tailEnd/>
          </a:ln>
        </p:spPr>
      </p:pic>
      <p:pic>
        <p:nvPicPr>
          <p:cNvPr id="21" name="Picture 282" descr="useranalysis"/>
          <p:cNvPicPr>
            <a:picLocks noChangeAspect="1" noChangeArrowheads="1"/>
          </p:cNvPicPr>
          <p:nvPr/>
        </p:nvPicPr>
        <p:blipFill>
          <a:blip r:embed="rId12" cstate="print"/>
          <a:srcRect/>
          <a:stretch>
            <a:fillRect/>
          </a:stretch>
        </p:blipFill>
        <p:spPr bwMode="auto">
          <a:xfrm>
            <a:off x="0" y="762000"/>
            <a:ext cx="9144000" cy="3962400"/>
          </a:xfrm>
          <a:prstGeom prst="rect">
            <a:avLst/>
          </a:prstGeom>
          <a:noFill/>
          <a:ln w="9525">
            <a:noFill/>
            <a:miter lim="800000"/>
            <a:headEnd/>
            <a:tailEnd/>
          </a:ln>
        </p:spPr>
      </p:pic>
      <p:graphicFrame>
        <p:nvGraphicFramePr>
          <p:cNvPr id="1026" name="Object 1029"/>
          <p:cNvGraphicFramePr>
            <a:graphicFrameLocks noChangeAspect="1"/>
          </p:cNvGraphicFramePr>
          <p:nvPr/>
        </p:nvGraphicFramePr>
        <p:xfrm>
          <a:off x="90986" y="685800"/>
          <a:ext cx="8824414" cy="6289777"/>
        </p:xfrm>
        <a:graphic>
          <a:graphicData uri="http://schemas.openxmlformats.org/presentationml/2006/ole">
            <p:oleObj spid="_x0000_s1026" r:id="rId13" imgW="6096000" imgH="4343400" progId="Word.Picture.8">
              <p:embed/>
            </p:oleObj>
          </a:graphicData>
        </a:graphic>
      </p:graphicFrame>
      <p:pic>
        <p:nvPicPr>
          <p:cNvPr id="1027" name="Picture 3"/>
          <p:cNvPicPr>
            <a:picLocks noChangeAspect="1" noChangeArrowheads="1"/>
          </p:cNvPicPr>
          <p:nvPr/>
        </p:nvPicPr>
        <p:blipFill>
          <a:blip r:embed="rId14" cstate="print"/>
          <a:srcRect/>
          <a:stretch>
            <a:fillRect/>
          </a:stretch>
        </p:blipFill>
        <p:spPr bwMode="auto">
          <a:xfrm>
            <a:off x="-53373" y="97208"/>
            <a:ext cx="9273573" cy="6760792"/>
          </a:xfrm>
          <a:prstGeom prst="rect">
            <a:avLst/>
          </a:prstGeom>
          <a:noFill/>
          <a:ln w="9525">
            <a:noFill/>
            <a:miter lim="800000"/>
            <a:headEnd/>
            <a:tailEnd/>
          </a:ln>
          <a:effectLst/>
        </p:spPr>
      </p:pic>
      <p:sp>
        <p:nvSpPr>
          <p:cNvPr id="18" name="Rounded Rectangle 17"/>
          <p:cNvSpPr/>
          <p:nvPr/>
        </p:nvSpPr>
        <p:spPr>
          <a:xfrm>
            <a:off x="3581400" y="685800"/>
            <a:ext cx="3810000"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Consortia view of journal titles in LC# order, with use and # of libraries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27"/>
                                        </p:tgtEl>
                                        <p:attrNameLst>
                                          <p:attrName>style.visibility</p:attrName>
                                        </p:attrNameLst>
                                      </p:cBhvr>
                                      <p:to>
                                        <p:strVal val="visible"/>
                                      </p:to>
                                    </p:set>
                                    <p:anim calcmode="lin" valueType="num">
                                      <p:cBhvr additive="base">
                                        <p:cTn id="30" dur="500" fill="hold"/>
                                        <p:tgtEl>
                                          <p:spTgt spid="1027"/>
                                        </p:tgtEl>
                                        <p:attrNameLst>
                                          <p:attrName>ppt_x</p:attrName>
                                        </p:attrNameLst>
                                      </p:cBhvr>
                                      <p:tavLst>
                                        <p:tav tm="0">
                                          <p:val>
                                            <p:strVal val="#ppt_x"/>
                                          </p:val>
                                        </p:tav>
                                        <p:tav tm="100000">
                                          <p:val>
                                            <p:strVal val="#ppt_x"/>
                                          </p:val>
                                        </p:tav>
                                      </p:tavLst>
                                    </p:anim>
                                    <p:anim calcmode="lin" valueType="num">
                                      <p:cBhvr additive="base">
                                        <p:cTn id="31" dur="500" fill="hold"/>
                                        <p:tgtEl>
                                          <p:spTgt spid="1027"/>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9"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228600" y="0"/>
            <a:ext cx="2819400" cy="1524000"/>
          </a:xfrm>
        </p:spPr>
        <p:txBody>
          <a:bodyPr>
            <a:normAutofit fontScale="90000"/>
          </a:bodyPr>
          <a:lstStyle/>
          <a:p>
            <a:pPr algn="l" eaLnBrk="1" hangingPunct="1"/>
            <a:r>
              <a:rPr lang="en-US" sz="3200" b="1" dirty="0" smtClean="0">
                <a:solidFill>
                  <a:schemeClr val="accent1">
                    <a:lumMod val="50000"/>
                  </a:schemeClr>
                </a:solidFill>
                <a:latin typeface="Book Antiqua" pitchFamily="18" charset="0"/>
              </a:rPr>
              <a:t>Sense-making </a:t>
            </a:r>
            <a:br>
              <a:rPr lang="en-US" sz="3200" b="1" dirty="0" smtClean="0">
                <a:solidFill>
                  <a:schemeClr val="accent1">
                    <a:lumMod val="50000"/>
                  </a:schemeClr>
                </a:solidFill>
                <a:latin typeface="Book Antiqua" pitchFamily="18" charset="0"/>
              </a:rPr>
            </a:br>
            <a:r>
              <a:rPr lang="en-US" sz="3200" b="1" dirty="0" smtClean="0">
                <a:solidFill>
                  <a:schemeClr val="accent1">
                    <a:lumMod val="50000"/>
                  </a:schemeClr>
                </a:solidFill>
                <a:latin typeface="Book Antiqua" pitchFamily="18" charset="0"/>
              </a:rPr>
              <a:t>for us &amp; users</a:t>
            </a:r>
            <a:endParaRPr lang="en-US" sz="2800" dirty="0" smtClean="0">
              <a:solidFill>
                <a:schemeClr val="accent1">
                  <a:lumMod val="50000"/>
                </a:schemeClr>
              </a:solidFill>
              <a:latin typeface="Book Antiqua" pitchFamily="18" charset="0"/>
            </a:endParaRPr>
          </a:p>
        </p:txBody>
      </p:sp>
      <p:pic>
        <p:nvPicPr>
          <p:cNvPr id="7171" name="Picture 3"/>
          <p:cNvPicPr>
            <a:picLocks noChangeAspect="1" noChangeArrowheads="1"/>
          </p:cNvPicPr>
          <p:nvPr/>
        </p:nvPicPr>
        <p:blipFill>
          <a:blip r:embed="rId3" cstate="print"/>
          <a:srcRect/>
          <a:stretch>
            <a:fillRect/>
          </a:stretch>
        </p:blipFill>
        <p:spPr bwMode="auto">
          <a:xfrm>
            <a:off x="0" y="5256213"/>
            <a:ext cx="2209800" cy="1601787"/>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1447800" y="4837113"/>
            <a:ext cx="2590800" cy="2020887"/>
          </a:xfrm>
          <a:prstGeom prst="rect">
            <a:avLst/>
          </a:prstGeom>
          <a:noFill/>
          <a:ln w="9525">
            <a:noFill/>
            <a:miter lim="800000"/>
            <a:headEnd/>
            <a:tailEnd/>
          </a:ln>
        </p:spPr>
      </p:pic>
      <p:pic>
        <p:nvPicPr>
          <p:cNvPr id="7173" name="Picture 5"/>
          <p:cNvPicPr>
            <a:picLocks noChangeAspect="1" noChangeArrowheads="1"/>
          </p:cNvPicPr>
          <p:nvPr/>
        </p:nvPicPr>
        <p:blipFill>
          <a:blip r:embed="rId5" cstate="print"/>
          <a:srcRect/>
          <a:stretch>
            <a:fillRect/>
          </a:stretch>
        </p:blipFill>
        <p:spPr bwMode="auto">
          <a:xfrm>
            <a:off x="2133600" y="5053013"/>
            <a:ext cx="2543175" cy="1804987"/>
          </a:xfrm>
          <a:prstGeom prst="rect">
            <a:avLst/>
          </a:prstGeom>
          <a:noFill/>
          <a:ln w="9525">
            <a:noFill/>
            <a:miter lim="800000"/>
            <a:headEnd/>
            <a:tailEnd/>
          </a:ln>
        </p:spPr>
      </p:pic>
      <p:pic>
        <p:nvPicPr>
          <p:cNvPr id="7174" name="Picture 6"/>
          <p:cNvPicPr>
            <a:picLocks noChangeAspect="1" noChangeArrowheads="1"/>
          </p:cNvPicPr>
          <p:nvPr/>
        </p:nvPicPr>
        <p:blipFill>
          <a:blip r:embed="rId6" cstate="print"/>
          <a:srcRect/>
          <a:stretch>
            <a:fillRect/>
          </a:stretch>
        </p:blipFill>
        <p:spPr bwMode="auto">
          <a:xfrm>
            <a:off x="3200400" y="4552950"/>
            <a:ext cx="3124200" cy="2305050"/>
          </a:xfrm>
          <a:prstGeom prst="rect">
            <a:avLst/>
          </a:prstGeom>
          <a:noFill/>
          <a:ln w="9525">
            <a:noFill/>
            <a:miter lim="800000"/>
            <a:headEnd/>
            <a:tailEnd/>
          </a:ln>
        </p:spPr>
      </p:pic>
      <p:pic>
        <p:nvPicPr>
          <p:cNvPr id="7175" name="Picture 7"/>
          <p:cNvPicPr>
            <a:picLocks noChangeAspect="1" noChangeArrowheads="1"/>
          </p:cNvPicPr>
          <p:nvPr/>
        </p:nvPicPr>
        <p:blipFill>
          <a:blip r:embed="rId7" cstate="print"/>
          <a:srcRect/>
          <a:stretch>
            <a:fillRect/>
          </a:stretch>
        </p:blipFill>
        <p:spPr bwMode="auto">
          <a:xfrm>
            <a:off x="4191000" y="4346575"/>
            <a:ext cx="4419600" cy="2511425"/>
          </a:xfrm>
          <a:prstGeom prst="rect">
            <a:avLst/>
          </a:prstGeom>
          <a:noFill/>
          <a:ln w="9525">
            <a:noFill/>
            <a:miter lim="800000"/>
            <a:headEnd/>
            <a:tailEnd/>
          </a:ln>
        </p:spPr>
      </p:pic>
      <p:pic>
        <p:nvPicPr>
          <p:cNvPr id="7176" name="Picture 8"/>
          <p:cNvPicPr>
            <a:picLocks noChangeAspect="1" noChangeArrowheads="1"/>
          </p:cNvPicPr>
          <p:nvPr/>
        </p:nvPicPr>
        <p:blipFill>
          <a:blip r:embed="rId8" cstate="print"/>
          <a:srcRect/>
          <a:stretch>
            <a:fillRect/>
          </a:stretch>
        </p:blipFill>
        <p:spPr bwMode="auto">
          <a:xfrm>
            <a:off x="6400800" y="4125913"/>
            <a:ext cx="2743200" cy="2732087"/>
          </a:xfrm>
          <a:prstGeom prst="rect">
            <a:avLst/>
          </a:prstGeom>
          <a:noFill/>
          <a:ln w="9525">
            <a:noFill/>
            <a:miter lim="800000"/>
            <a:headEnd/>
            <a:tailEnd/>
          </a:ln>
        </p:spPr>
      </p:pic>
      <p:sp>
        <p:nvSpPr>
          <p:cNvPr id="7177" name="AutoShape 9"/>
          <p:cNvSpPr>
            <a:spLocks noChangeArrowheads="1"/>
          </p:cNvSpPr>
          <p:nvPr/>
        </p:nvSpPr>
        <p:spPr bwMode="auto">
          <a:xfrm>
            <a:off x="3048000" y="1981200"/>
            <a:ext cx="2743200" cy="1981200"/>
          </a:xfrm>
          <a:custGeom>
            <a:avLst/>
            <a:gdLst>
              <a:gd name="T0" fmla="*/ 348386401 w 21600"/>
              <a:gd name="T1" fmla="*/ 90860023 h 21600"/>
              <a:gd name="T2" fmla="*/ 174193200 w 21600"/>
              <a:gd name="T3" fmla="*/ 181720047 h 21600"/>
              <a:gd name="T4" fmla="*/ 0 w 21600"/>
              <a:gd name="T5" fmla="*/ 90860023 h 21600"/>
              <a:gd name="T6" fmla="*/ 174193200 w 21600"/>
              <a:gd name="T7" fmla="*/ 0 h 21600"/>
              <a:gd name="T8" fmla="*/ 0 60000 65536"/>
              <a:gd name="T9" fmla="*/ 5898240 60000 65536"/>
              <a:gd name="T10" fmla="*/ 11796480 60000 65536"/>
              <a:gd name="T11" fmla="*/ 17694720 60000 65536"/>
              <a:gd name="T12" fmla="*/ 5400 w 21600"/>
              <a:gd name="T13" fmla="*/ 5400 h 21600"/>
              <a:gd name="T14" fmla="*/ 16200 w 21600"/>
              <a:gd name="T15" fmla="*/ 16200 h 21600"/>
            </a:gdLst>
            <a:ahLst/>
            <a:cxnLst>
              <a:cxn ang="T8">
                <a:pos x="T0" y="T1"/>
              </a:cxn>
              <a:cxn ang="T9">
                <a:pos x="T2" y="T3"/>
              </a:cxn>
              <a:cxn ang="T10">
                <a:pos x="T4" y="T5"/>
              </a:cxn>
              <a:cxn ang="T11">
                <a:pos x="T6" y="T7"/>
              </a:cxn>
            </a:cxnLst>
            <a:rect l="T12" t="T13" r="T14" b="T15"/>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rgbClr val="FFFF99">
              <a:alpha val="76077"/>
            </a:srgbClr>
          </a:solidFill>
          <a:ln w="9525">
            <a:solidFill>
              <a:schemeClr val="tx1"/>
            </a:solidFill>
            <a:miter lim="800000"/>
            <a:headEnd/>
            <a:tailEnd/>
          </a:ln>
        </p:spPr>
        <p:txBody>
          <a:bodyPr wrap="none" anchor="ctr"/>
          <a:lstStyle/>
          <a:p>
            <a:pPr algn="ctr"/>
            <a:r>
              <a:rPr lang="en-US" b="1">
                <a:latin typeface="Calibri" pitchFamily="34" charset="0"/>
              </a:rPr>
              <a:t>Context</a:t>
            </a:r>
          </a:p>
          <a:p>
            <a:pPr algn="ctr"/>
            <a:r>
              <a:rPr lang="en-US" b="1">
                <a:latin typeface="Calibri" pitchFamily="34" charset="0"/>
              </a:rPr>
              <a:t>Sensitive</a:t>
            </a:r>
          </a:p>
          <a:p>
            <a:pPr algn="ctr"/>
            <a:r>
              <a:rPr lang="en-US" b="1">
                <a:latin typeface="Calibri" pitchFamily="34" charset="0"/>
              </a:rPr>
              <a:t>Workflow</a:t>
            </a:r>
          </a:p>
        </p:txBody>
      </p:sp>
      <p:sp>
        <p:nvSpPr>
          <p:cNvPr id="7178" name="Text Box 10"/>
          <p:cNvSpPr txBox="1">
            <a:spLocks noChangeArrowheads="1"/>
          </p:cNvSpPr>
          <p:nvPr/>
        </p:nvSpPr>
        <p:spPr bwMode="auto">
          <a:xfrm>
            <a:off x="3581400" y="3886200"/>
            <a:ext cx="2286000" cy="366713"/>
          </a:xfrm>
          <a:prstGeom prst="rect">
            <a:avLst/>
          </a:prstGeom>
          <a:noFill/>
          <a:ln w="9525">
            <a:noFill/>
            <a:miter lim="800000"/>
            <a:headEnd/>
            <a:tailEnd/>
          </a:ln>
        </p:spPr>
        <p:txBody>
          <a:bodyPr>
            <a:spAutoFit/>
          </a:bodyPr>
          <a:lstStyle/>
          <a:p>
            <a:pPr>
              <a:spcBef>
                <a:spcPct val="50000"/>
              </a:spcBef>
            </a:pPr>
            <a:r>
              <a:rPr lang="en-US" b="1">
                <a:latin typeface="Calibri" pitchFamily="34" charset="0"/>
              </a:rPr>
              <a:t>Buying Domain</a:t>
            </a:r>
          </a:p>
        </p:txBody>
      </p:sp>
      <p:sp>
        <p:nvSpPr>
          <p:cNvPr id="7179" name="Text Box 11"/>
          <p:cNvSpPr txBox="1">
            <a:spLocks noChangeArrowheads="1"/>
          </p:cNvSpPr>
          <p:nvPr/>
        </p:nvSpPr>
        <p:spPr bwMode="auto">
          <a:xfrm rot="-5400000">
            <a:off x="5604669" y="2548731"/>
            <a:ext cx="1152525" cy="779463"/>
          </a:xfrm>
          <a:prstGeom prst="rect">
            <a:avLst/>
          </a:prstGeom>
          <a:noFill/>
          <a:ln w="9525">
            <a:noFill/>
            <a:miter lim="800000"/>
            <a:headEnd/>
            <a:tailEnd/>
          </a:ln>
        </p:spPr>
        <p:txBody>
          <a:bodyPr>
            <a:spAutoFit/>
          </a:bodyPr>
          <a:lstStyle/>
          <a:p>
            <a:pPr>
              <a:spcBef>
                <a:spcPct val="50000"/>
              </a:spcBef>
            </a:pPr>
            <a:r>
              <a:rPr lang="en-US" b="1">
                <a:latin typeface="Calibri" pitchFamily="34" charset="0"/>
              </a:rPr>
              <a:t>Renting</a:t>
            </a:r>
          </a:p>
          <a:p>
            <a:pPr>
              <a:spcBef>
                <a:spcPct val="50000"/>
              </a:spcBef>
            </a:pPr>
            <a:r>
              <a:rPr lang="en-US" b="1">
                <a:latin typeface="Calibri" pitchFamily="34" charset="0"/>
              </a:rPr>
              <a:t>Domain</a:t>
            </a:r>
          </a:p>
        </p:txBody>
      </p:sp>
      <p:sp>
        <p:nvSpPr>
          <p:cNvPr id="7180" name="Text Box 12"/>
          <p:cNvSpPr txBox="1">
            <a:spLocks noChangeArrowheads="1"/>
          </p:cNvSpPr>
          <p:nvPr/>
        </p:nvSpPr>
        <p:spPr bwMode="auto">
          <a:xfrm rot="-5400000">
            <a:off x="1574800" y="2387600"/>
            <a:ext cx="2063750" cy="641350"/>
          </a:xfrm>
          <a:prstGeom prst="rect">
            <a:avLst/>
          </a:prstGeom>
          <a:noFill/>
          <a:ln w="9525">
            <a:noFill/>
            <a:miter lim="800000"/>
            <a:headEnd/>
            <a:tailEnd/>
          </a:ln>
        </p:spPr>
        <p:txBody>
          <a:bodyPr>
            <a:spAutoFit/>
          </a:bodyPr>
          <a:lstStyle/>
          <a:p>
            <a:pPr>
              <a:spcBef>
                <a:spcPct val="50000"/>
              </a:spcBef>
            </a:pPr>
            <a:r>
              <a:rPr lang="en-US" b="1">
                <a:latin typeface="Calibri" pitchFamily="34" charset="0"/>
              </a:rPr>
              <a:t>Borrowing / Library Domain</a:t>
            </a:r>
          </a:p>
        </p:txBody>
      </p:sp>
      <p:pic>
        <p:nvPicPr>
          <p:cNvPr id="7181" name="Picture 13"/>
          <p:cNvPicPr>
            <a:picLocks noChangeAspect="1" noChangeArrowheads="1"/>
          </p:cNvPicPr>
          <p:nvPr/>
        </p:nvPicPr>
        <p:blipFill>
          <a:blip r:embed="rId9" cstate="print"/>
          <a:srcRect/>
          <a:stretch>
            <a:fillRect/>
          </a:stretch>
        </p:blipFill>
        <p:spPr bwMode="auto">
          <a:xfrm>
            <a:off x="0" y="2209800"/>
            <a:ext cx="2209800" cy="1676400"/>
          </a:xfrm>
          <a:prstGeom prst="rect">
            <a:avLst/>
          </a:prstGeom>
          <a:noFill/>
          <a:ln w="9525">
            <a:noFill/>
            <a:miter lim="800000"/>
            <a:headEnd/>
            <a:tailEnd/>
          </a:ln>
        </p:spPr>
      </p:pic>
      <p:sp>
        <p:nvSpPr>
          <p:cNvPr id="7182" name="Text Box 14"/>
          <p:cNvSpPr txBox="1">
            <a:spLocks noChangeArrowheads="1"/>
          </p:cNvSpPr>
          <p:nvPr/>
        </p:nvSpPr>
        <p:spPr bwMode="auto">
          <a:xfrm>
            <a:off x="3657600" y="1600200"/>
            <a:ext cx="2286000" cy="366713"/>
          </a:xfrm>
          <a:prstGeom prst="rect">
            <a:avLst/>
          </a:prstGeom>
          <a:noFill/>
          <a:ln w="9525">
            <a:noFill/>
            <a:miter lim="800000"/>
            <a:headEnd/>
            <a:tailEnd/>
          </a:ln>
        </p:spPr>
        <p:txBody>
          <a:bodyPr>
            <a:spAutoFit/>
          </a:bodyPr>
          <a:lstStyle/>
          <a:p>
            <a:pPr>
              <a:spcBef>
                <a:spcPct val="50000"/>
              </a:spcBef>
            </a:pPr>
            <a:r>
              <a:rPr lang="en-US" b="1">
                <a:latin typeface="Calibri" pitchFamily="34" charset="0"/>
              </a:rPr>
              <a:t>Free Domain</a:t>
            </a:r>
          </a:p>
        </p:txBody>
      </p:sp>
      <p:pic>
        <p:nvPicPr>
          <p:cNvPr id="7183" name="Picture 15"/>
          <p:cNvPicPr>
            <a:picLocks noChangeAspect="1" noChangeArrowheads="1"/>
          </p:cNvPicPr>
          <p:nvPr/>
        </p:nvPicPr>
        <p:blipFill>
          <a:blip r:embed="rId10" cstate="print"/>
          <a:srcRect/>
          <a:stretch>
            <a:fillRect/>
          </a:stretch>
        </p:blipFill>
        <p:spPr bwMode="auto">
          <a:xfrm>
            <a:off x="3505200" y="0"/>
            <a:ext cx="2362200" cy="1501775"/>
          </a:xfrm>
          <a:prstGeom prst="rect">
            <a:avLst/>
          </a:prstGeom>
          <a:noFill/>
          <a:ln w="9525">
            <a:noFill/>
            <a:miter lim="800000"/>
            <a:headEnd/>
            <a:tailEnd/>
          </a:ln>
        </p:spPr>
      </p:pic>
      <p:pic>
        <p:nvPicPr>
          <p:cNvPr id="7184" name="Picture 16"/>
          <p:cNvPicPr>
            <a:picLocks noChangeAspect="1" noChangeArrowheads="1"/>
          </p:cNvPicPr>
          <p:nvPr/>
        </p:nvPicPr>
        <p:blipFill>
          <a:blip r:embed="rId11" cstate="print"/>
          <a:srcRect/>
          <a:stretch>
            <a:fillRect/>
          </a:stretch>
        </p:blipFill>
        <p:spPr bwMode="auto">
          <a:xfrm>
            <a:off x="4495800" y="0"/>
            <a:ext cx="1905000" cy="1550988"/>
          </a:xfrm>
          <a:prstGeom prst="rect">
            <a:avLst/>
          </a:prstGeom>
          <a:noFill/>
          <a:ln w="9525">
            <a:noFill/>
            <a:miter lim="800000"/>
            <a:headEnd/>
            <a:tailEnd/>
          </a:ln>
        </p:spPr>
      </p:pic>
      <p:pic>
        <p:nvPicPr>
          <p:cNvPr id="7185" name="Picture 17"/>
          <p:cNvPicPr>
            <a:picLocks noChangeAspect="1" noChangeArrowheads="1"/>
          </p:cNvPicPr>
          <p:nvPr/>
        </p:nvPicPr>
        <p:blipFill>
          <a:blip r:embed="rId12" cstate="print"/>
          <a:srcRect/>
          <a:stretch>
            <a:fillRect/>
          </a:stretch>
        </p:blipFill>
        <p:spPr bwMode="auto">
          <a:xfrm>
            <a:off x="7239000" y="762000"/>
            <a:ext cx="1905000" cy="1779588"/>
          </a:xfrm>
          <a:prstGeom prst="rect">
            <a:avLst/>
          </a:prstGeom>
          <a:noFill/>
          <a:ln w="9525">
            <a:noFill/>
            <a:miter lim="800000"/>
            <a:headEnd/>
            <a:tailEnd/>
          </a:ln>
        </p:spPr>
      </p:pic>
      <p:pic>
        <p:nvPicPr>
          <p:cNvPr id="7186" name="Picture 18"/>
          <p:cNvPicPr>
            <a:picLocks noChangeAspect="1" noChangeArrowheads="1"/>
          </p:cNvPicPr>
          <p:nvPr/>
        </p:nvPicPr>
        <p:blipFill>
          <a:blip r:embed="rId13" cstate="print"/>
          <a:srcRect/>
          <a:stretch>
            <a:fillRect/>
          </a:stretch>
        </p:blipFill>
        <p:spPr bwMode="auto">
          <a:xfrm>
            <a:off x="3962400" y="685800"/>
            <a:ext cx="2057400" cy="900113"/>
          </a:xfrm>
          <a:prstGeom prst="rect">
            <a:avLst/>
          </a:prstGeom>
          <a:noFill/>
          <a:ln w="9525" algn="ctr">
            <a:solidFill>
              <a:srgbClr val="FF6600"/>
            </a:solidFill>
            <a:miter lim="800000"/>
            <a:headEnd/>
            <a:tailEnd/>
          </a:ln>
        </p:spPr>
      </p:pic>
      <p:pic>
        <p:nvPicPr>
          <p:cNvPr id="7187" name="Picture 19"/>
          <p:cNvPicPr>
            <a:picLocks noChangeAspect="1" noChangeArrowheads="1"/>
          </p:cNvPicPr>
          <p:nvPr/>
        </p:nvPicPr>
        <p:blipFill>
          <a:blip r:embed="rId14" cstate="print"/>
          <a:srcRect/>
          <a:stretch>
            <a:fillRect/>
          </a:stretch>
        </p:blipFill>
        <p:spPr bwMode="auto">
          <a:xfrm>
            <a:off x="5029200" y="457200"/>
            <a:ext cx="1524000" cy="1106488"/>
          </a:xfrm>
          <a:prstGeom prst="rect">
            <a:avLst/>
          </a:prstGeom>
          <a:noFill/>
          <a:ln w="9525">
            <a:solidFill>
              <a:srgbClr val="00CCFF"/>
            </a:solidFill>
            <a:miter lim="800000"/>
            <a:headEnd/>
            <a:tailEnd/>
          </a:ln>
        </p:spPr>
      </p:pic>
      <p:pic>
        <p:nvPicPr>
          <p:cNvPr id="7188" name="Picture 20"/>
          <p:cNvPicPr>
            <a:picLocks noChangeAspect="1" noChangeArrowheads="1"/>
          </p:cNvPicPr>
          <p:nvPr/>
        </p:nvPicPr>
        <p:blipFill>
          <a:blip r:embed="rId15" cstate="print"/>
          <a:srcRect/>
          <a:stretch>
            <a:fillRect/>
          </a:stretch>
        </p:blipFill>
        <p:spPr bwMode="auto">
          <a:xfrm>
            <a:off x="6781800" y="1143000"/>
            <a:ext cx="2362200" cy="1662113"/>
          </a:xfrm>
          <a:prstGeom prst="rect">
            <a:avLst/>
          </a:prstGeom>
          <a:noFill/>
          <a:ln w="9525">
            <a:noFill/>
            <a:miter lim="800000"/>
            <a:headEnd/>
            <a:tailEnd/>
          </a:ln>
        </p:spPr>
      </p:pic>
      <p:pic>
        <p:nvPicPr>
          <p:cNvPr id="7189" name="Picture 21"/>
          <p:cNvPicPr>
            <a:picLocks noChangeAspect="1" noChangeArrowheads="1"/>
          </p:cNvPicPr>
          <p:nvPr/>
        </p:nvPicPr>
        <p:blipFill>
          <a:blip r:embed="rId16" cstate="print"/>
          <a:srcRect/>
          <a:stretch>
            <a:fillRect/>
          </a:stretch>
        </p:blipFill>
        <p:spPr bwMode="auto">
          <a:xfrm>
            <a:off x="6858000" y="1981200"/>
            <a:ext cx="2286000" cy="1646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normAutofit fontScale="90000"/>
          </a:bodyPr>
          <a:lstStyle/>
          <a:p>
            <a:r>
              <a:rPr lang="en-US" dirty="0" smtClean="0"/>
              <a:t>Tools that show the way… Book Burro</a:t>
            </a:r>
            <a:endParaRPr lang="en-US" dirty="0"/>
          </a:p>
        </p:txBody>
      </p:sp>
      <p:pic>
        <p:nvPicPr>
          <p:cNvPr id="3" name="Picture 6"/>
          <p:cNvPicPr>
            <a:picLocks noChangeAspect="1" noChangeArrowheads="1"/>
          </p:cNvPicPr>
          <p:nvPr/>
        </p:nvPicPr>
        <p:blipFill>
          <a:blip r:embed="rId3" cstate="print"/>
          <a:srcRect/>
          <a:stretch>
            <a:fillRect/>
          </a:stretch>
        </p:blipFill>
        <p:spPr bwMode="auto">
          <a:xfrm>
            <a:off x="0" y="685800"/>
            <a:ext cx="5584224" cy="5867400"/>
          </a:xfrm>
          <a:prstGeom prst="rect">
            <a:avLst/>
          </a:prstGeom>
          <a:noFill/>
          <a:ln w="9525">
            <a:noFill/>
            <a:miter lim="800000"/>
            <a:headEnd/>
            <a:tailEnd/>
          </a:ln>
          <a:effectLst/>
        </p:spPr>
      </p:pic>
      <p:pic>
        <p:nvPicPr>
          <p:cNvPr id="5" name="Picture 4"/>
          <p:cNvPicPr>
            <a:picLocks noChangeAspect="1" noChangeArrowheads="1"/>
          </p:cNvPicPr>
          <p:nvPr/>
        </p:nvPicPr>
        <p:blipFill>
          <a:blip r:embed="rId4" cstate="print"/>
          <a:srcRect/>
          <a:stretch>
            <a:fillRect/>
          </a:stretch>
        </p:blipFill>
        <p:spPr bwMode="auto">
          <a:xfrm>
            <a:off x="5708984" y="685800"/>
            <a:ext cx="3358816" cy="5105400"/>
          </a:xfrm>
          <a:prstGeom prst="rect">
            <a:avLst/>
          </a:prstGeom>
          <a:noFill/>
          <a:ln w="9525">
            <a:noFill/>
            <a:miter lim="800000"/>
            <a:headEnd/>
            <a:tailEnd/>
          </a:ln>
          <a:effectLst/>
        </p:spPr>
      </p:pic>
      <p:sp>
        <p:nvSpPr>
          <p:cNvPr id="6" name="Right Arrow 5"/>
          <p:cNvSpPr/>
          <p:nvPr/>
        </p:nvSpPr>
        <p:spPr>
          <a:xfrm rot="990039">
            <a:off x="1604728" y="1072577"/>
            <a:ext cx="3962400" cy="11430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Click on library to run a search into your catalog.</a:t>
            </a:r>
            <a:endParaRPr lang="en-US" dirty="0"/>
          </a:p>
        </p:txBody>
      </p:sp>
      <p:sp>
        <p:nvSpPr>
          <p:cNvPr id="7" name="Right Arrow 6"/>
          <p:cNvSpPr/>
          <p:nvPr/>
        </p:nvSpPr>
        <p:spPr>
          <a:xfrm rot="990039">
            <a:off x="1676149" y="2248535"/>
            <a:ext cx="4194481" cy="11430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Book Mooch &amp; </a:t>
            </a:r>
            <a:r>
              <a:rPr lang="en-US" dirty="0" err="1" smtClean="0"/>
              <a:t>PaperBackSwap</a:t>
            </a:r>
            <a:endParaRPr lang="en-US" dirty="0" smtClean="0"/>
          </a:p>
          <a:p>
            <a:pPr algn="ctr"/>
            <a:r>
              <a:rPr lang="en-US" dirty="0" smtClean="0"/>
              <a:t>Amazon, </a:t>
            </a:r>
            <a:r>
              <a:rPr lang="en-US" dirty="0" err="1" smtClean="0"/>
              <a:t>Abebooks</a:t>
            </a:r>
            <a:r>
              <a:rPr lang="en-US" dirty="0" smtClean="0"/>
              <a:t>, etc.</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0-#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0-#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8915400" cy="685800"/>
          </a:xfrm>
        </p:spPr>
        <p:txBody>
          <a:bodyPr/>
          <a:lstStyle/>
          <a:p>
            <a:pPr eaLnBrk="1" hangingPunct="1"/>
            <a:r>
              <a:rPr lang="en-US" sz="2600" dirty="0" smtClean="0"/>
              <a:t>Verification Strategies = new workflow with Search Engines</a:t>
            </a:r>
          </a:p>
        </p:txBody>
      </p:sp>
      <p:pic>
        <p:nvPicPr>
          <p:cNvPr id="8195" name="Picture 3"/>
          <p:cNvPicPr>
            <a:picLocks noChangeAspect="1" noChangeArrowheads="1"/>
          </p:cNvPicPr>
          <p:nvPr/>
        </p:nvPicPr>
        <p:blipFill>
          <a:blip r:embed="rId3" cstate="print"/>
          <a:srcRect t="15623" r="49039" b="49524"/>
          <a:stretch>
            <a:fillRect/>
          </a:stretch>
        </p:blipFill>
        <p:spPr bwMode="auto">
          <a:xfrm>
            <a:off x="0" y="1371600"/>
            <a:ext cx="4724400" cy="2586038"/>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2185988" y="3519488"/>
            <a:ext cx="6958012" cy="3338512"/>
          </a:xfrm>
          <a:prstGeom prst="rect">
            <a:avLst/>
          </a:prstGeom>
          <a:noFill/>
          <a:ln w="9525">
            <a:solidFill>
              <a:srgbClr val="00FF00"/>
            </a:solidFill>
            <a:miter lim="800000"/>
            <a:headEnd/>
            <a:tailEnd/>
          </a:ln>
        </p:spPr>
      </p:pic>
      <p:sp>
        <p:nvSpPr>
          <p:cNvPr id="8197" name="AutoShape 5"/>
          <p:cNvSpPr>
            <a:spLocks noChangeArrowheads="1"/>
          </p:cNvSpPr>
          <p:nvPr/>
        </p:nvSpPr>
        <p:spPr bwMode="auto">
          <a:xfrm rot="-7334333">
            <a:off x="2476500" y="2171700"/>
            <a:ext cx="1752600" cy="1981200"/>
          </a:xfrm>
          <a:custGeom>
            <a:avLst/>
            <a:gdLst>
              <a:gd name="T0" fmla="*/ 1251892 w 21600"/>
              <a:gd name="T1" fmla="*/ 0 h 21600"/>
              <a:gd name="T2" fmla="*/ 751103 w 21600"/>
              <a:gd name="T3" fmla="*/ 566018 h 21600"/>
              <a:gd name="T4" fmla="*/ 500708 w 21600"/>
              <a:gd name="T5" fmla="*/ 849073 h 21600"/>
              <a:gd name="T6" fmla="*/ 0 w 21600"/>
              <a:gd name="T7" fmla="*/ 1415182 h 21600"/>
              <a:gd name="T8" fmla="*/ 500708 w 21600"/>
              <a:gd name="T9" fmla="*/ 1981200 h 21600"/>
              <a:gd name="T10" fmla="*/ 1001497 w 21600"/>
              <a:gd name="T11" fmla="*/ 1698145 h 21600"/>
              <a:gd name="T12" fmla="*/ 1502205 w 21600"/>
              <a:gd name="T13" fmla="*/ 1132127 h 21600"/>
              <a:gd name="T14" fmla="*/ 1752600 w 21600"/>
              <a:gd name="T15" fmla="*/ 566018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close/>
              </a:path>
            </a:pathLst>
          </a:custGeom>
          <a:solidFill>
            <a:srgbClr val="FFFF99">
              <a:alpha val="79999"/>
            </a:srgbClr>
          </a:solidFill>
          <a:ln w="9525">
            <a:solidFill>
              <a:schemeClr val="tx1"/>
            </a:solidFill>
            <a:miter lim="800000"/>
            <a:headEnd/>
            <a:tailEnd/>
          </a:ln>
        </p:spPr>
        <p:txBody>
          <a:bodyPr vert="eaVert" wrap="none" anchor="ctr"/>
          <a:lstStyle/>
          <a:p>
            <a:pPr algn="ctr"/>
            <a:r>
              <a:rPr lang="en-US" sz="1200"/>
              <a:t>View</a:t>
            </a:r>
          </a:p>
          <a:p>
            <a:pPr algn="ctr"/>
            <a:r>
              <a:rPr lang="en-US" sz="1200"/>
              <a:t>As</a:t>
            </a:r>
          </a:p>
          <a:p>
            <a:pPr algn="ctr"/>
            <a:r>
              <a:rPr lang="en-US" sz="1200"/>
              <a:t>HTML</a:t>
            </a:r>
          </a:p>
        </p:txBody>
      </p:sp>
      <p:sp>
        <p:nvSpPr>
          <p:cNvPr id="8198" name="AutoShape 6"/>
          <p:cNvSpPr>
            <a:spLocks noChangeArrowheads="1"/>
          </p:cNvSpPr>
          <p:nvPr/>
        </p:nvSpPr>
        <p:spPr bwMode="auto">
          <a:xfrm>
            <a:off x="5867400" y="1905000"/>
            <a:ext cx="3276600" cy="4419600"/>
          </a:xfrm>
          <a:prstGeom prst="leftArrowCallout">
            <a:avLst>
              <a:gd name="adj1" fmla="val 30973"/>
              <a:gd name="adj2" fmla="val 33721"/>
              <a:gd name="adj3" fmla="val 10903"/>
              <a:gd name="adj4" fmla="val 83917"/>
            </a:avLst>
          </a:prstGeom>
          <a:solidFill>
            <a:srgbClr val="FFFF99">
              <a:alpha val="87057"/>
            </a:srgbClr>
          </a:solidFill>
          <a:ln w="9525">
            <a:solidFill>
              <a:schemeClr val="tx1"/>
            </a:solidFill>
            <a:miter lim="800000"/>
            <a:headEnd/>
            <a:tailEnd/>
          </a:ln>
        </p:spPr>
        <p:txBody>
          <a:bodyPr wrap="none" anchor="ctr"/>
          <a:lstStyle/>
          <a:p>
            <a:r>
              <a:rPr lang="en-US"/>
              <a:t>Tips:</a:t>
            </a:r>
          </a:p>
          <a:p>
            <a:pPr>
              <a:buFontTx/>
              <a:buChar char="•"/>
            </a:pPr>
            <a:r>
              <a:rPr lang="en-US"/>
              <a:t>Auto-highlight</a:t>
            </a:r>
          </a:p>
          <a:p>
            <a:r>
              <a:rPr lang="en-US"/>
              <a:t>  search terms.</a:t>
            </a:r>
          </a:p>
          <a:p>
            <a:pPr>
              <a:buFontTx/>
              <a:buChar char="•"/>
            </a:pPr>
            <a:r>
              <a:rPr lang="en-US"/>
              <a:t>Ctrl F – Find a word</a:t>
            </a:r>
          </a:p>
          <a:p>
            <a:r>
              <a:rPr lang="en-US"/>
              <a:t>  in the html version.</a:t>
            </a:r>
          </a:p>
          <a:p>
            <a:pPr>
              <a:buFontTx/>
              <a:buChar char="•"/>
            </a:pPr>
            <a:r>
              <a:rPr lang="en-US"/>
              <a:t>Find @ your Library</a:t>
            </a:r>
          </a:p>
          <a:p>
            <a:pPr>
              <a:buFontTx/>
              <a:buChar char="•"/>
            </a:pPr>
            <a:r>
              <a:rPr lang="en-US"/>
              <a:t>Buy from BL Direct</a:t>
            </a:r>
          </a:p>
          <a:p>
            <a:pPr>
              <a:buFontTx/>
              <a:buChar char="•"/>
            </a:pPr>
            <a:r>
              <a:rPr lang="en-US"/>
              <a:t>Cached copies may</a:t>
            </a:r>
          </a:p>
          <a:p>
            <a:r>
              <a:rPr lang="en-US"/>
              <a:t>  save the day</a:t>
            </a:r>
          </a:p>
          <a:p>
            <a:pPr>
              <a:buFontTx/>
              <a:buChar char="•"/>
            </a:pPr>
            <a:r>
              <a:rPr lang="en-US"/>
              <a:t>If the URL is 404, try the</a:t>
            </a:r>
          </a:p>
          <a:p>
            <a:r>
              <a:rPr lang="en-US"/>
              <a:t>  Internet Archive:</a:t>
            </a:r>
          </a:p>
          <a:p>
            <a:r>
              <a:rPr lang="en-US" sz="1200">
                <a:hlinkClick r:id="rId5"/>
              </a:rPr>
              <a:t>http://www.archive.org/web/web.php</a:t>
            </a:r>
            <a:endParaRPr lang="en-US" sz="1200"/>
          </a:p>
          <a:p>
            <a:endParaRPr lang="en-US" sz="1200"/>
          </a:p>
          <a:p>
            <a:r>
              <a:rPr lang="en-US" sz="1200"/>
              <a:t>or UK Web Archiving Consortium: </a:t>
            </a:r>
          </a:p>
          <a:p>
            <a:r>
              <a:rPr lang="en-US" sz="1200">
                <a:hlinkClick r:id="rId6"/>
              </a:rPr>
              <a:t>http://www.webarchive.org.uk/</a:t>
            </a:r>
            <a:r>
              <a:rPr lang="en-US" sz="1200"/>
              <a:t> </a:t>
            </a:r>
          </a:p>
          <a:p>
            <a:endParaRPr lang="en-US" sz="1200"/>
          </a:p>
          <a:p>
            <a:r>
              <a:rPr lang="en-US" sz="1200"/>
              <a:t>or Australia’s Pandora Archive:</a:t>
            </a:r>
          </a:p>
          <a:p>
            <a:r>
              <a:rPr lang="en-US" sz="1200">
                <a:hlinkClick r:id="rId7"/>
              </a:rPr>
              <a:t>http://pandora.nla.gov.au/about.html</a:t>
            </a:r>
            <a:r>
              <a:rPr lang="en-US" sz="1200"/>
              <a:t> </a:t>
            </a:r>
          </a:p>
        </p:txBody>
      </p:sp>
      <p:sp>
        <p:nvSpPr>
          <p:cNvPr id="8199" name="Rectangle 7"/>
          <p:cNvSpPr>
            <a:spLocks noChangeArrowheads="1"/>
          </p:cNvSpPr>
          <p:nvPr/>
        </p:nvSpPr>
        <p:spPr bwMode="auto">
          <a:xfrm>
            <a:off x="0" y="533400"/>
            <a:ext cx="7499350" cy="641350"/>
          </a:xfrm>
          <a:prstGeom prst="rect">
            <a:avLst/>
          </a:prstGeom>
          <a:noFill/>
          <a:ln w="9525">
            <a:noFill/>
            <a:miter lim="800000"/>
            <a:headEnd/>
            <a:tailEnd/>
          </a:ln>
        </p:spPr>
        <p:txBody>
          <a:bodyPr>
            <a:spAutoFit/>
          </a:bodyPr>
          <a:lstStyle/>
          <a:p>
            <a:r>
              <a:rPr lang="en-US"/>
              <a:t>Read about the tools: </a:t>
            </a:r>
            <a:r>
              <a:rPr lang="en-US">
                <a:hlinkClick r:id="rId8"/>
              </a:rPr>
              <a:t>http://www.google.com/librariancenter/librarian_tools.html</a:t>
            </a:r>
            <a:r>
              <a:rPr lang="en-US"/>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487363"/>
          </a:xfrm>
        </p:spPr>
        <p:txBody>
          <a:bodyPr>
            <a:normAutofit fontScale="90000"/>
          </a:bodyPr>
          <a:lstStyle/>
          <a:p>
            <a:pPr eaLnBrk="1" hangingPunct="1"/>
            <a:r>
              <a:rPr lang="en-US" sz="3200" dirty="0" smtClean="0"/>
              <a:t>Verification Strategy</a:t>
            </a:r>
            <a:endParaRPr lang="en-US" sz="2400" dirty="0" smtClean="0"/>
          </a:p>
        </p:txBody>
      </p:sp>
      <p:pic>
        <p:nvPicPr>
          <p:cNvPr id="9219" name="Picture 3"/>
          <p:cNvPicPr>
            <a:picLocks noChangeAspect="1" noChangeArrowheads="1"/>
          </p:cNvPicPr>
          <p:nvPr/>
        </p:nvPicPr>
        <p:blipFill>
          <a:blip r:embed="rId3" cstate="print"/>
          <a:srcRect/>
          <a:stretch>
            <a:fillRect/>
          </a:stretch>
        </p:blipFill>
        <p:spPr bwMode="auto">
          <a:xfrm>
            <a:off x="0" y="1905000"/>
            <a:ext cx="9144000" cy="3519488"/>
          </a:xfrm>
          <a:prstGeom prst="rect">
            <a:avLst/>
          </a:prstGeom>
          <a:noFill/>
          <a:ln w="9525">
            <a:solidFill>
              <a:srgbClr val="C0C0C0"/>
            </a:solidFill>
            <a:miter lim="800000"/>
            <a:headEnd/>
            <a:tailEnd/>
          </a:ln>
        </p:spPr>
      </p:pic>
      <p:pic>
        <p:nvPicPr>
          <p:cNvPr id="9220" name="Picture 4"/>
          <p:cNvPicPr>
            <a:picLocks noChangeAspect="1" noChangeArrowheads="1"/>
          </p:cNvPicPr>
          <p:nvPr/>
        </p:nvPicPr>
        <p:blipFill>
          <a:blip r:embed="rId4" cstate="print"/>
          <a:srcRect/>
          <a:stretch>
            <a:fillRect/>
          </a:stretch>
        </p:blipFill>
        <p:spPr bwMode="auto">
          <a:xfrm>
            <a:off x="762000" y="731838"/>
            <a:ext cx="2667000" cy="1201737"/>
          </a:xfrm>
          <a:prstGeom prst="rect">
            <a:avLst/>
          </a:prstGeom>
          <a:noFill/>
          <a:ln w="9525">
            <a:solidFill>
              <a:srgbClr val="00CCFF"/>
            </a:solidFill>
            <a:miter lim="800000"/>
            <a:headEnd/>
            <a:tailEnd/>
          </a:ln>
        </p:spPr>
      </p:pic>
      <p:pic>
        <p:nvPicPr>
          <p:cNvPr id="9221" name="Picture 5"/>
          <p:cNvPicPr>
            <a:picLocks noChangeAspect="1" noChangeArrowheads="1"/>
          </p:cNvPicPr>
          <p:nvPr/>
        </p:nvPicPr>
        <p:blipFill>
          <a:blip r:embed="rId5" cstate="print"/>
          <a:srcRect/>
          <a:stretch>
            <a:fillRect/>
          </a:stretch>
        </p:blipFill>
        <p:spPr bwMode="auto">
          <a:xfrm>
            <a:off x="4343400" y="2057400"/>
            <a:ext cx="4572000" cy="4202113"/>
          </a:xfrm>
          <a:prstGeom prst="rect">
            <a:avLst/>
          </a:prstGeom>
          <a:noFill/>
          <a:ln w="9525">
            <a:solidFill>
              <a:srgbClr val="0000FF"/>
            </a:solidFill>
            <a:miter lim="800000"/>
            <a:headEnd/>
            <a:tailEnd/>
          </a:ln>
        </p:spPr>
      </p:pic>
      <p:sp>
        <p:nvSpPr>
          <p:cNvPr id="9222" name="Rectangle 6"/>
          <p:cNvSpPr>
            <a:spLocks noChangeArrowheads="1"/>
          </p:cNvSpPr>
          <p:nvPr/>
        </p:nvSpPr>
        <p:spPr bwMode="auto">
          <a:xfrm>
            <a:off x="3657600" y="1143000"/>
            <a:ext cx="5124450" cy="366713"/>
          </a:xfrm>
          <a:prstGeom prst="rect">
            <a:avLst/>
          </a:prstGeom>
          <a:noFill/>
          <a:ln w="9525">
            <a:noFill/>
            <a:miter lim="800000"/>
            <a:headEnd/>
            <a:tailEnd/>
          </a:ln>
        </p:spPr>
        <p:txBody>
          <a:bodyPr wrap="none">
            <a:spAutoFit/>
          </a:bodyPr>
          <a:lstStyle/>
          <a:p>
            <a:r>
              <a:rPr lang="en-US"/>
              <a:t>Groowe search toolbar: </a:t>
            </a:r>
            <a:r>
              <a:rPr lang="en-US">
                <a:hlinkClick r:id="rId6"/>
              </a:rPr>
              <a:t>http://www.groowe.com/</a:t>
            </a:r>
            <a:r>
              <a:rPr lang="en-US"/>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87362"/>
          </a:xfrm>
        </p:spPr>
        <p:txBody>
          <a:bodyPr>
            <a:normAutofit fontScale="90000"/>
          </a:bodyPr>
          <a:lstStyle/>
          <a:p>
            <a:r>
              <a:rPr lang="en-US" dirty="0" smtClean="0"/>
              <a:t>Borrowing Tools</a:t>
            </a:r>
            <a:endParaRPr lang="en-US" dirty="0"/>
          </a:p>
        </p:txBody>
      </p:sp>
      <p:pic>
        <p:nvPicPr>
          <p:cNvPr id="51202" name="Picture 2"/>
          <p:cNvPicPr>
            <a:picLocks noChangeAspect="1" noChangeArrowheads="1"/>
          </p:cNvPicPr>
          <p:nvPr/>
        </p:nvPicPr>
        <p:blipFill>
          <a:blip r:embed="rId3" cstate="print"/>
          <a:srcRect/>
          <a:stretch>
            <a:fillRect/>
          </a:stretch>
        </p:blipFill>
        <p:spPr bwMode="auto">
          <a:xfrm>
            <a:off x="0" y="0"/>
            <a:ext cx="9144000" cy="6817007"/>
          </a:xfrm>
          <a:prstGeom prst="rect">
            <a:avLst/>
          </a:prstGeom>
          <a:noFill/>
          <a:ln w="9525">
            <a:noFill/>
            <a:miter lim="800000"/>
            <a:headEnd/>
            <a:tailEnd/>
          </a:ln>
          <a:effectLst/>
        </p:spPr>
      </p:pic>
      <p:sp>
        <p:nvSpPr>
          <p:cNvPr id="10" name="Quad Arrow Callout 9"/>
          <p:cNvSpPr/>
          <p:nvPr/>
        </p:nvSpPr>
        <p:spPr>
          <a:xfrm>
            <a:off x="3581400" y="2743200"/>
            <a:ext cx="2057400" cy="1447800"/>
          </a:xfrm>
          <a:prstGeom prst="quadArrowCallout">
            <a:avLst/>
          </a:prstGeom>
          <a:blipFill>
            <a:blip r:embed="rId4" cstate="print"/>
            <a:tile tx="0" ty="0" sx="100000" sy="100000" flip="none" algn="tl"/>
          </a:blip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smtClean="0"/>
              <a:t>?</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2"/>
          </a:xfrm>
        </p:spPr>
        <p:txBody>
          <a:bodyPr/>
          <a:lstStyle/>
          <a:p>
            <a:r>
              <a:rPr lang="en-US" dirty="0" smtClean="0"/>
              <a:t>Free Domain – Free Stuff!</a:t>
            </a:r>
            <a:endParaRPr lang="en-US" dirty="0"/>
          </a:p>
        </p:txBody>
      </p:sp>
      <p:pic>
        <p:nvPicPr>
          <p:cNvPr id="19458" name="Picture 2"/>
          <p:cNvPicPr>
            <a:picLocks noChangeAspect="1" noChangeArrowheads="1"/>
          </p:cNvPicPr>
          <p:nvPr/>
        </p:nvPicPr>
        <p:blipFill>
          <a:blip r:embed="rId3" cstate="print"/>
          <a:srcRect/>
          <a:stretch>
            <a:fillRect/>
          </a:stretch>
        </p:blipFill>
        <p:spPr bwMode="auto">
          <a:xfrm>
            <a:off x="0" y="914400"/>
            <a:ext cx="4380508" cy="1143000"/>
          </a:xfrm>
          <a:prstGeom prst="rect">
            <a:avLst/>
          </a:prstGeom>
          <a:noFill/>
          <a:ln w="9525">
            <a:noFill/>
            <a:miter lim="800000"/>
            <a:headEnd/>
            <a:tailEnd/>
          </a:ln>
          <a:effectLst/>
        </p:spPr>
      </p:pic>
      <p:pic>
        <p:nvPicPr>
          <p:cNvPr id="19459" name="Picture 3"/>
          <p:cNvPicPr>
            <a:picLocks noChangeAspect="1" noChangeArrowheads="1"/>
          </p:cNvPicPr>
          <p:nvPr/>
        </p:nvPicPr>
        <p:blipFill>
          <a:blip r:embed="rId4" cstate="print"/>
          <a:srcRect/>
          <a:stretch>
            <a:fillRect/>
          </a:stretch>
        </p:blipFill>
        <p:spPr bwMode="auto">
          <a:xfrm>
            <a:off x="4572000" y="914400"/>
            <a:ext cx="4572000" cy="858784"/>
          </a:xfrm>
          <a:prstGeom prst="rect">
            <a:avLst/>
          </a:prstGeom>
          <a:noFill/>
          <a:ln w="9525">
            <a:solidFill>
              <a:schemeClr val="accent6"/>
            </a:solidFill>
            <a:miter lim="800000"/>
            <a:headEnd/>
            <a:tailEnd/>
          </a:ln>
          <a:effectLst/>
        </p:spPr>
      </p:pic>
      <p:pic>
        <p:nvPicPr>
          <p:cNvPr id="19460" name="Picture 4"/>
          <p:cNvPicPr>
            <a:picLocks noChangeAspect="1" noChangeArrowheads="1"/>
          </p:cNvPicPr>
          <p:nvPr/>
        </p:nvPicPr>
        <p:blipFill>
          <a:blip r:embed="rId5" cstate="print"/>
          <a:srcRect/>
          <a:stretch>
            <a:fillRect/>
          </a:stretch>
        </p:blipFill>
        <p:spPr bwMode="auto">
          <a:xfrm>
            <a:off x="4267200" y="2971800"/>
            <a:ext cx="4876800" cy="906980"/>
          </a:xfrm>
          <a:prstGeom prst="rect">
            <a:avLst/>
          </a:prstGeom>
          <a:noFill/>
          <a:ln w="9525">
            <a:solidFill>
              <a:schemeClr val="accent6"/>
            </a:solidFill>
            <a:miter lim="800000"/>
            <a:headEnd/>
            <a:tailEnd/>
          </a:ln>
          <a:effectLst/>
        </p:spPr>
      </p:pic>
      <p:pic>
        <p:nvPicPr>
          <p:cNvPr id="19461" name="Picture 5"/>
          <p:cNvPicPr>
            <a:picLocks noChangeAspect="1" noChangeArrowheads="1"/>
          </p:cNvPicPr>
          <p:nvPr/>
        </p:nvPicPr>
        <p:blipFill>
          <a:blip r:embed="rId6" cstate="print"/>
          <a:srcRect/>
          <a:stretch>
            <a:fillRect/>
          </a:stretch>
        </p:blipFill>
        <p:spPr bwMode="auto">
          <a:xfrm>
            <a:off x="-1" y="2971800"/>
            <a:ext cx="4006793" cy="1066800"/>
          </a:xfrm>
          <a:prstGeom prst="rect">
            <a:avLst/>
          </a:prstGeom>
          <a:noFill/>
          <a:ln w="9525">
            <a:noFill/>
            <a:miter lim="800000"/>
            <a:headEnd/>
            <a:tailEnd/>
          </a:ln>
          <a:effectLst/>
        </p:spPr>
      </p:pic>
      <p:pic>
        <p:nvPicPr>
          <p:cNvPr id="19462" name="Picture 6"/>
          <p:cNvPicPr>
            <a:picLocks noChangeAspect="1" noChangeArrowheads="1"/>
          </p:cNvPicPr>
          <p:nvPr/>
        </p:nvPicPr>
        <p:blipFill>
          <a:blip r:embed="rId7" cstate="print"/>
          <a:srcRect/>
          <a:stretch>
            <a:fillRect/>
          </a:stretch>
        </p:blipFill>
        <p:spPr bwMode="auto">
          <a:xfrm>
            <a:off x="0" y="4829244"/>
            <a:ext cx="9144000" cy="2028756"/>
          </a:xfrm>
          <a:prstGeom prst="rect">
            <a:avLst/>
          </a:prstGeom>
          <a:ln>
            <a:noFill/>
          </a:ln>
          <a:effectLst>
            <a:outerShdw blurRad="292100" dist="139700" dir="2700000" algn="tl" rotWithShape="0">
              <a:srgbClr val="333333">
                <a:alpha val="65000"/>
              </a:srgbClr>
            </a:outerShdw>
          </a:effectLst>
        </p:spPr>
      </p:pic>
      <p:sp>
        <p:nvSpPr>
          <p:cNvPr id="9" name="Quad Arrow Callout 8"/>
          <p:cNvSpPr/>
          <p:nvPr/>
        </p:nvSpPr>
        <p:spPr>
          <a:xfrm rot="1972772">
            <a:off x="3069036" y="1601110"/>
            <a:ext cx="2438400" cy="1828800"/>
          </a:xfrm>
          <a:prstGeom prst="quadArrowCallout">
            <a:avLst/>
          </a:prstGeom>
          <a:solidFill>
            <a:schemeClr val="lt1">
              <a:alpha val="63000"/>
            </a:schemeClr>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smtClean="0"/>
              <a:t>Search Engine</a:t>
            </a:r>
            <a:endParaRPr lang="en-US" sz="2400" b="1" dirty="0"/>
          </a:p>
        </p:txBody>
      </p:sp>
      <p:sp>
        <p:nvSpPr>
          <p:cNvPr id="11" name="Rectangle 10"/>
          <p:cNvSpPr/>
          <p:nvPr/>
        </p:nvSpPr>
        <p:spPr>
          <a:xfrm>
            <a:off x="0" y="4191000"/>
            <a:ext cx="9144000"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Can’t Search Here with Search Engines though</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0" y="0"/>
            <a:ext cx="9144000" cy="609600"/>
          </a:xfrm>
        </p:spPr>
        <p:txBody>
          <a:bodyPr>
            <a:normAutofit/>
          </a:bodyPr>
          <a:lstStyle/>
          <a:p>
            <a:r>
              <a:rPr lang="en-US" sz="3200" dirty="0" smtClean="0"/>
              <a:t>Looking for Moby – Free Online Books</a:t>
            </a:r>
            <a:endParaRPr lang="en-US" sz="3200" dirty="0">
              <a:solidFill>
                <a:schemeClr val="tx1"/>
              </a:solidFill>
            </a:endParaRPr>
          </a:p>
        </p:txBody>
      </p:sp>
      <p:pic>
        <p:nvPicPr>
          <p:cNvPr id="25603" name="Picture 3"/>
          <p:cNvPicPr>
            <a:picLocks noChangeAspect="1" noChangeArrowheads="1"/>
          </p:cNvPicPr>
          <p:nvPr/>
        </p:nvPicPr>
        <p:blipFill>
          <a:blip r:embed="rId3" cstate="print"/>
          <a:srcRect/>
          <a:stretch>
            <a:fillRect/>
          </a:stretch>
        </p:blipFill>
        <p:spPr bwMode="auto">
          <a:xfrm>
            <a:off x="0" y="838200"/>
            <a:ext cx="4010025" cy="2419350"/>
          </a:xfrm>
          <a:prstGeom prst="rect">
            <a:avLst/>
          </a:prstGeom>
          <a:noFill/>
          <a:ln w="9525">
            <a:noFill/>
            <a:miter lim="800000"/>
            <a:headEnd/>
            <a:tailEnd/>
          </a:ln>
          <a:effectLst/>
        </p:spPr>
      </p:pic>
      <p:pic>
        <p:nvPicPr>
          <p:cNvPr id="25604" name="Picture 4"/>
          <p:cNvPicPr>
            <a:picLocks noChangeAspect="1" noChangeArrowheads="1"/>
          </p:cNvPicPr>
          <p:nvPr/>
        </p:nvPicPr>
        <p:blipFill>
          <a:blip r:embed="rId4" cstate="print"/>
          <a:srcRect/>
          <a:stretch>
            <a:fillRect/>
          </a:stretch>
        </p:blipFill>
        <p:spPr bwMode="auto">
          <a:xfrm>
            <a:off x="4495800" y="838200"/>
            <a:ext cx="4648200" cy="2614613"/>
          </a:xfrm>
          <a:prstGeom prst="rect">
            <a:avLst/>
          </a:prstGeom>
          <a:noFill/>
          <a:ln w="9525">
            <a:noFill/>
            <a:miter lim="800000"/>
            <a:headEnd/>
            <a:tailEnd/>
          </a:ln>
          <a:effectLst/>
        </p:spPr>
      </p:pic>
      <p:pic>
        <p:nvPicPr>
          <p:cNvPr id="25607" name="Picture 7"/>
          <p:cNvPicPr>
            <a:picLocks noChangeAspect="1" noChangeArrowheads="1"/>
          </p:cNvPicPr>
          <p:nvPr/>
        </p:nvPicPr>
        <p:blipFill>
          <a:blip r:embed="rId5" cstate="print"/>
          <a:srcRect/>
          <a:stretch>
            <a:fillRect/>
          </a:stretch>
        </p:blipFill>
        <p:spPr bwMode="auto">
          <a:xfrm>
            <a:off x="0" y="3505200"/>
            <a:ext cx="4953000" cy="3352800"/>
          </a:xfrm>
          <a:prstGeom prst="rect">
            <a:avLst/>
          </a:prstGeom>
          <a:noFill/>
          <a:ln w="9525">
            <a:noFill/>
            <a:miter lim="800000"/>
            <a:headEnd/>
            <a:tailEnd/>
          </a:ln>
          <a:effectLst/>
        </p:spPr>
      </p:pic>
      <p:pic>
        <p:nvPicPr>
          <p:cNvPr id="25608" name="Picture 8"/>
          <p:cNvPicPr>
            <a:picLocks noChangeAspect="1" noChangeArrowheads="1"/>
          </p:cNvPicPr>
          <p:nvPr/>
        </p:nvPicPr>
        <p:blipFill>
          <a:blip r:embed="rId6" cstate="print"/>
          <a:srcRect/>
          <a:stretch>
            <a:fillRect/>
          </a:stretch>
        </p:blipFill>
        <p:spPr bwMode="auto">
          <a:xfrm>
            <a:off x="5715000" y="3136900"/>
            <a:ext cx="3429000" cy="1966913"/>
          </a:xfrm>
          <a:prstGeom prst="rect">
            <a:avLst/>
          </a:prstGeom>
          <a:noFill/>
          <a:ln w="9525">
            <a:solidFill>
              <a:schemeClr val="tx1"/>
            </a:solidFill>
            <a:miter lim="800000"/>
            <a:headEnd/>
            <a:tailEnd/>
          </a:ln>
          <a:effectLst/>
        </p:spPr>
      </p:pic>
      <p:pic>
        <p:nvPicPr>
          <p:cNvPr id="25609" name="Picture 9"/>
          <p:cNvPicPr>
            <a:picLocks noChangeAspect="1" noChangeArrowheads="1"/>
          </p:cNvPicPr>
          <p:nvPr/>
        </p:nvPicPr>
        <p:blipFill>
          <a:blip r:embed="rId7" cstate="print"/>
          <a:srcRect/>
          <a:stretch>
            <a:fillRect/>
          </a:stretch>
        </p:blipFill>
        <p:spPr bwMode="auto">
          <a:xfrm>
            <a:off x="5029200" y="4237038"/>
            <a:ext cx="4114800" cy="2620962"/>
          </a:xfrm>
          <a:prstGeom prst="rect">
            <a:avLst/>
          </a:prstGeom>
          <a:noFill/>
          <a:ln w="9525">
            <a:solidFill>
              <a:srgbClr val="993300"/>
            </a:solidFill>
            <a:miter lim="800000"/>
            <a:headEnd/>
            <a:tailEnd/>
          </a:ln>
          <a:effectLst/>
        </p:spPr>
      </p:pic>
      <p:pic>
        <p:nvPicPr>
          <p:cNvPr id="25610" name="Picture 10"/>
          <p:cNvPicPr>
            <a:picLocks noChangeAspect="1" noChangeArrowheads="1"/>
          </p:cNvPicPr>
          <p:nvPr/>
        </p:nvPicPr>
        <p:blipFill>
          <a:blip r:embed="rId8" cstate="print"/>
          <a:srcRect/>
          <a:stretch>
            <a:fillRect/>
          </a:stretch>
        </p:blipFill>
        <p:spPr bwMode="auto">
          <a:xfrm>
            <a:off x="381000" y="1447800"/>
            <a:ext cx="4452938" cy="2921000"/>
          </a:xfrm>
          <a:prstGeom prst="rect">
            <a:avLst/>
          </a:prstGeom>
          <a:noFill/>
          <a:ln w="9525">
            <a:noFill/>
            <a:miter lim="800000"/>
            <a:headEnd/>
            <a:tailEnd/>
          </a:ln>
          <a:effectLst/>
        </p:spPr>
      </p:pic>
      <p:pic>
        <p:nvPicPr>
          <p:cNvPr id="25606" name="Picture 6"/>
          <p:cNvPicPr>
            <a:picLocks noChangeAspect="1" noChangeArrowheads="1"/>
          </p:cNvPicPr>
          <p:nvPr/>
        </p:nvPicPr>
        <p:blipFill>
          <a:blip r:embed="rId9" cstate="print"/>
          <a:srcRect/>
          <a:stretch>
            <a:fillRect/>
          </a:stretch>
        </p:blipFill>
        <p:spPr bwMode="auto">
          <a:xfrm>
            <a:off x="1143000" y="1219200"/>
            <a:ext cx="4343400" cy="2160588"/>
          </a:xfrm>
          <a:prstGeom prst="rect">
            <a:avLst/>
          </a:prstGeom>
          <a:noFill/>
          <a:ln w="9525" algn="ctr">
            <a:solidFill>
              <a:srgbClr val="FF6600"/>
            </a:solidFill>
            <a:miter lim="800000"/>
            <a:headEnd/>
            <a:tailEnd/>
          </a:ln>
          <a:effectLst/>
        </p:spPr>
      </p:pic>
      <p:sp>
        <p:nvSpPr>
          <p:cNvPr id="25605" name="Text Box 5"/>
          <p:cNvSpPr txBox="1">
            <a:spLocks noChangeArrowheads="1"/>
          </p:cNvSpPr>
          <p:nvPr/>
        </p:nvSpPr>
        <p:spPr bwMode="auto">
          <a:xfrm>
            <a:off x="1143000" y="838200"/>
            <a:ext cx="4343400" cy="366713"/>
          </a:xfrm>
          <a:prstGeom prst="rect">
            <a:avLst/>
          </a:prstGeom>
          <a:solidFill>
            <a:srgbClr val="FFC000">
              <a:alpha val="84000"/>
            </a:srgbClr>
          </a:solidFill>
          <a:ln w="9525" algn="ctr">
            <a:noFill/>
            <a:miter lim="800000"/>
            <a:headEnd/>
            <a:tailEnd/>
          </a:ln>
          <a:effectLst/>
        </p:spPr>
        <p:txBody>
          <a:bodyPr>
            <a:spAutoFit/>
          </a:bodyPr>
          <a:lstStyle/>
          <a:p>
            <a:pPr algn="ctr">
              <a:spcBef>
                <a:spcPct val="50000"/>
              </a:spcBef>
            </a:pPr>
            <a:r>
              <a:rPr lang="en-US" b="1"/>
              <a:t>UVA ILL 2005/2006 Data</a:t>
            </a:r>
          </a:p>
        </p:txBody>
      </p:sp>
      <p:sp>
        <p:nvSpPr>
          <p:cNvPr id="11" name="Rounded Rectangle 10"/>
          <p:cNvSpPr/>
          <p:nvPr/>
        </p:nvSpPr>
        <p:spPr>
          <a:xfrm>
            <a:off x="3581400" y="2971800"/>
            <a:ext cx="3276600" cy="11430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2006/2007</a:t>
            </a:r>
          </a:p>
          <a:p>
            <a:pPr algn="ctr"/>
            <a:r>
              <a:rPr lang="en-US" sz="2400" dirty="0" smtClean="0">
                <a:solidFill>
                  <a:schemeClr val="tx1"/>
                </a:solidFill>
              </a:rPr>
              <a:t>Over 23% were found in Google Book</a:t>
            </a:r>
          </a:p>
        </p:txBody>
      </p:sp>
      <p:pic>
        <p:nvPicPr>
          <p:cNvPr id="8194" name="Picture 2"/>
          <p:cNvPicPr>
            <a:picLocks noChangeAspect="1" noChangeArrowheads="1"/>
          </p:cNvPicPr>
          <p:nvPr/>
        </p:nvPicPr>
        <p:blipFill>
          <a:blip r:embed="rId10" cstate="print"/>
          <a:srcRect/>
          <a:stretch>
            <a:fillRect/>
          </a:stretch>
        </p:blipFill>
        <p:spPr bwMode="auto">
          <a:xfrm>
            <a:off x="143328" y="762000"/>
            <a:ext cx="8924472" cy="6096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dissolve">
                                      <p:cBhvr>
                                        <p:cTn id="7" dur="500"/>
                                        <p:tgtEl>
                                          <p:spTgt spid="2560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5608"/>
                                        </p:tgtEl>
                                        <p:attrNameLst>
                                          <p:attrName>style.visibility</p:attrName>
                                        </p:attrNameLst>
                                      </p:cBhvr>
                                      <p:to>
                                        <p:strVal val="visible"/>
                                      </p:to>
                                    </p:set>
                                    <p:anim calcmode="lin" valueType="num">
                                      <p:cBhvr additive="base">
                                        <p:cTn id="11" dur="1000" fill="hold"/>
                                        <p:tgtEl>
                                          <p:spTgt spid="25608"/>
                                        </p:tgtEl>
                                        <p:attrNameLst>
                                          <p:attrName>ppt_x</p:attrName>
                                        </p:attrNameLst>
                                      </p:cBhvr>
                                      <p:tavLst>
                                        <p:tav tm="0">
                                          <p:val>
                                            <p:strVal val="#ppt_x"/>
                                          </p:val>
                                        </p:tav>
                                        <p:tav tm="100000">
                                          <p:val>
                                            <p:strVal val="#ppt_x"/>
                                          </p:val>
                                        </p:tav>
                                      </p:tavLst>
                                    </p:anim>
                                    <p:anim calcmode="lin" valueType="num">
                                      <p:cBhvr additive="base">
                                        <p:cTn id="12" dur="1000" fill="hold"/>
                                        <p:tgtEl>
                                          <p:spTgt spid="25608"/>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5609"/>
                                        </p:tgtEl>
                                        <p:attrNameLst>
                                          <p:attrName>style.visibility</p:attrName>
                                        </p:attrNameLst>
                                      </p:cBhvr>
                                      <p:to>
                                        <p:strVal val="visible"/>
                                      </p:to>
                                    </p:set>
                                    <p:anim calcmode="lin" valueType="num">
                                      <p:cBhvr additive="base">
                                        <p:cTn id="16" dur="1000" fill="hold"/>
                                        <p:tgtEl>
                                          <p:spTgt spid="25609"/>
                                        </p:tgtEl>
                                        <p:attrNameLst>
                                          <p:attrName>ppt_x</p:attrName>
                                        </p:attrNameLst>
                                      </p:cBhvr>
                                      <p:tavLst>
                                        <p:tav tm="0">
                                          <p:val>
                                            <p:strVal val="#ppt_x"/>
                                          </p:val>
                                        </p:tav>
                                        <p:tav tm="100000">
                                          <p:val>
                                            <p:strVal val="#ppt_x"/>
                                          </p:val>
                                        </p:tav>
                                      </p:tavLst>
                                    </p:anim>
                                    <p:anim calcmode="lin" valueType="num">
                                      <p:cBhvr additive="base">
                                        <p:cTn id="17" dur="1000" fill="hold"/>
                                        <p:tgtEl>
                                          <p:spTgt spid="2560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5607"/>
                                        </p:tgtEl>
                                        <p:attrNameLst>
                                          <p:attrName>style.visibility</p:attrName>
                                        </p:attrNameLst>
                                      </p:cBhvr>
                                      <p:to>
                                        <p:strVal val="visible"/>
                                      </p:to>
                                    </p:set>
                                    <p:anim calcmode="lin" valueType="num">
                                      <p:cBhvr additive="base">
                                        <p:cTn id="21" dur="500" fill="hold"/>
                                        <p:tgtEl>
                                          <p:spTgt spid="25607"/>
                                        </p:tgtEl>
                                        <p:attrNameLst>
                                          <p:attrName>ppt_x</p:attrName>
                                        </p:attrNameLst>
                                      </p:cBhvr>
                                      <p:tavLst>
                                        <p:tav tm="0">
                                          <p:val>
                                            <p:strVal val="#ppt_x"/>
                                          </p:val>
                                        </p:tav>
                                        <p:tav tm="100000">
                                          <p:val>
                                            <p:strVal val="#ppt_x"/>
                                          </p:val>
                                        </p:tav>
                                      </p:tavLst>
                                    </p:anim>
                                    <p:anim calcmode="lin" valueType="num">
                                      <p:cBhvr additive="base">
                                        <p:cTn id="22" dur="500" fill="hold"/>
                                        <p:tgtEl>
                                          <p:spTgt spid="25607"/>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9" presetClass="entr" presetSubtype="0" fill="hold" nodeType="afterEffect">
                                  <p:stCondLst>
                                    <p:cond delay="0"/>
                                  </p:stCondLst>
                                  <p:childTnLst>
                                    <p:set>
                                      <p:cBhvr>
                                        <p:cTn id="25" dur="1" fill="hold">
                                          <p:stCondLst>
                                            <p:cond delay="0"/>
                                          </p:stCondLst>
                                        </p:cTn>
                                        <p:tgtEl>
                                          <p:spTgt spid="25610"/>
                                        </p:tgtEl>
                                        <p:attrNameLst>
                                          <p:attrName>style.visibility</p:attrName>
                                        </p:attrNameLst>
                                      </p:cBhvr>
                                      <p:to>
                                        <p:strVal val="visible"/>
                                      </p:to>
                                    </p:set>
                                    <p:animEffect transition="in" filter="dissolve">
                                      <p:cBhvr>
                                        <p:cTn id="26" dur="1000"/>
                                        <p:tgtEl>
                                          <p:spTgt spid="2561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606"/>
                                        </p:tgtEl>
                                        <p:attrNameLst>
                                          <p:attrName>style.visibility</p:attrName>
                                        </p:attrNameLst>
                                      </p:cBhvr>
                                      <p:to>
                                        <p:strVal val="visible"/>
                                      </p:to>
                                    </p:set>
                                    <p:anim calcmode="lin" valueType="num">
                                      <p:cBhvr additive="base">
                                        <p:cTn id="31" dur="500" fill="hold"/>
                                        <p:tgtEl>
                                          <p:spTgt spid="25606"/>
                                        </p:tgtEl>
                                        <p:attrNameLst>
                                          <p:attrName>ppt_x</p:attrName>
                                        </p:attrNameLst>
                                      </p:cBhvr>
                                      <p:tavLst>
                                        <p:tav tm="0">
                                          <p:val>
                                            <p:strVal val="#ppt_x"/>
                                          </p:val>
                                        </p:tav>
                                        <p:tav tm="100000">
                                          <p:val>
                                            <p:strVal val="#ppt_x"/>
                                          </p:val>
                                        </p:tav>
                                      </p:tavLst>
                                    </p:anim>
                                    <p:anim calcmode="lin" valueType="num">
                                      <p:cBhvr additive="base">
                                        <p:cTn id="32" dur="500" fill="hold"/>
                                        <p:tgtEl>
                                          <p:spTgt spid="25606"/>
                                        </p:tgtEl>
                                        <p:attrNameLst>
                                          <p:attrName>ppt_y</p:attrName>
                                        </p:attrNameLst>
                                      </p:cBhvr>
                                      <p:tavLst>
                                        <p:tav tm="0">
                                          <p:val>
                                            <p:strVal val="1+#ppt_h/2"/>
                                          </p:val>
                                        </p:tav>
                                        <p:tav tm="100000">
                                          <p:val>
                                            <p:strVal val="#ppt_y"/>
                                          </p:val>
                                        </p:tav>
                                      </p:tavLst>
                                    </p:anim>
                                  </p:childTnLst>
                                </p:cTn>
                              </p:par>
                              <p:par>
                                <p:cTn id="33" presetID="9" presetClass="entr" presetSubtype="0" fill="hold" grpId="0" nodeType="withEffect">
                                  <p:stCondLst>
                                    <p:cond delay="0"/>
                                  </p:stCondLst>
                                  <p:childTnLst>
                                    <p:set>
                                      <p:cBhvr>
                                        <p:cTn id="34" dur="1" fill="hold">
                                          <p:stCondLst>
                                            <p:cond delay="0"/>
                                          </p:stCondLst>
                                        </p:cTn>
                                        <p:tgtEl>
                                          <p:spTgt spid="25605"/>
                                        </p:tgtEl>
                                        <p:attrNameLst>
                                          <p:attrName>style.visibility</p:attrName>
                                        </p:attrNameLst>
                                      </p:cBhvr>
                                      <p:to>
                                        <p:strVal val="visible"/>
                                      </p:to>
                                    </p:set>
                                    <p:animEffect transition="in" filter="dissolve">
                                      <p:cBhvr>
                                        <p:cTn id="35" dur="500"/>
                                        <p:tgtEl>
                                          <p:spTgt spid="2560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8194"/>
                                        </p:tgtEl>
                                        <p:attrNameLst>
                                          <p:attrName>style.visibility</p:attrName>
                                        </p:attrNameLst>
                                      </p:cBhvr>
                                      <p:to>
                                        <p:strVal val="visible"/>
                                      </p:to>
                                    </p:set>
                                    <p:animEffect transition="in" filter="dissolve">
                                      <p:cBhvr>
                                        <p:cTn id="46"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normAutofit fontScale="90000"/>
          </a:bodyPr>
          <a:lstStyle/>
          <a:p>
            <a:r>
              <a:rPr lang="en-US" dirty="0" smtClean="0"/>
              <a:t>Renting Domain</a:t>
            </a:r>
            <a:endParaRPr lang="en-US" dirty="0"/>
          </a:p>
        </p:txBody>
      </p:sp>
      <p:pic>
        <p:nvPicPr>
          <p:cNvPr id="21506" name="Picture 2"/>
          <p:cNvPicPr>
            <a:picLocks noChangeAspect="1" noChangeArrowheads="1"/>
          </p:cNvPicPr>
          <p:nvPr/>
        </p:nvPicPr>
        <p:blipFill>
          <a:blip r:embed="rId3" cstate="print"/>
          <a:srcRect/>
          <a:stretch>
            <a:fillRect/>
          </a:stretch>
        </p:blipFill>
        <p:spPr bwMode="auto">
          <a:xfrm>
            <a:off x="0" y="609600"/>
            <a:ext cx="7342187" cy="4962525"/>
          </a:xfrm>
          <a:prstGeom prst="rect">
            <a:avLst/>
          </a:prstGeom>
          <a:noFill/>
          <a:ln w="9525">
            <a:noFill/>
            <a:miter lim="800000"/>
            <a:headEnd/>
            <a:tailEnd/>
          </a:ln>
          <a:effectLst/>
        </p:spPr>
      </p:pic>
      <p:pic>
        <p:nvPicPr>
          <p:cNvPr id="21507" name="Picture 3"/>
          <p:cNvPicPr>
            <a:picLocks noChangeAspect="1" noChangeArrowheads="1"/>
          </p:cNvPicPr>
          <p:nvPr/>
        </p:nvPicPr>
        <p:blipFill>
          <a:blip r:embed="rId4" cstate="print"/>
          <a:srcRect/>
          <a:stretch>
            <a:fillRect/>
          </a:stretch>
        </p:blipFill>
        <p:spPr bwMode="auto">
          <a:xfrm>
            <a:off x="318243" y="990600"/>
            <a:ext cx="8740699" cy="4572000"/>
          </a:xfrm>
          <a:prstGeom prst="rect">
            <a:avLst/>
          </a:prstGeom>
          <a:noFill/>
          <a:ln w="9525">
            <a:solidFill>
              <a:schemeClr val="accent6"/>
            </a:solidFill>
            <a:miter lim="800000"/>
            <a:headEnd/>
            <a:tailEnd/>
          </a:ln>
          <a:effectLst/>
        </p:spPr>
      </p:pic>
      <p:pic>
        <p:nvPicPr>
          <p:cNvPr id="21508" name="Picture 4"/>
          <p:cNvPicPr>
            <a:picLocks noChangeAspect="1" noChangeArrowheads="1"/>
          </p:cNvPicPr>
          <p:nvPr/>
        </p:nvPicPr>
        <p:blipFill>
          <a:blip r:embed="rId5" cstate="print"/>
          <a:srcRect/>
          <a:stretch>
            <a:fillRect/>
          </a:stretch>
        </p:blipFill>
        <p:spPr bwMode="auto">
          <a:xfrm>
            <a:off x="1458913" y="1143000"/>
            <a:ext cx="7685087" cy="5467350"/>
          </a:xfrm>
          <a:prstGeom prst="rect">
            <a:avLst/>
          </a:prstGeom>
          <a:noFill/>
          <a:ln w="9525">
            <a:noFill/>
            <a:miter lim="800000"/>
            <a:headEnd/>
            <a:tailEnd/>
          </a:ln>
          <a:effectLst/>
        </p:spPr>
      </p:pic>
      <p:pic>
        <p:nvPicPr>
          <p:cNvPr id="21509" name="Picture 5"/>
          <p:cNvPicPr>
            <a:picLocks noChangeAspect="1" noChangeArrowheads="1"/>
          </p:cNvPicPr>
          <p:nvPr/>
        </p:nvPicPr>
        <p:blipFill>
          <a:blip r:embed="rId6" cstate="print"/>
          <a:srcRect/>
          <a:stretch>
            <a:fillRect/>
          </a:stretch>
        </p:blipFill>
        <p:spPr bwMode="auto">
          <a:xfrm>
            <a:off x="76200" y="2209800"/>
            <a:ext cx="8700327" cy="4648200"/>
          </a:xfrm>
          <a:prstGeom prst="rect">
            <a:avLst/>
          </a:prstGeom>
          <a:noFill/>
          <a:ln w="9525">
            <a:noFill/>
            <a:miter lim="800000"/>
            <a:headEnd/>
            <a:tailEnd/>
          </a:ln>
          <a:effectLst/>
        </p:spPr>
      </p:pic>
      <p:sp>
        <p:nvSpPr>
          <p:cNvPr id="7" name="Rounded Rectangle 6"/>
          <p:cNvSpPr/>
          <p:nvPr/>
        </p:nvSpPr>
        <p:spPr>
          <a:xfrm>
            <a:off x="1447800" y="2209800"/>
            <a:ext cx="6172200" cy="3429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800" b="1" dirty="0" smtClean="0"/>
              <a:t>Also…</a:t>
            </a:r>
          </a:p>
          <a:p>
            <a:endParaRPr lang="en-US" sz="1000" b="1" dirty="0" smtClean="0"/>
          </a:p>
          <a:p>
            <a:r>
              <a:rPr lang="en-US" sz="2800" b="1" dirty="0" smtClean="0"/>
              <a:t>ILL Libraries that charge lending fees</a:t>
            </a:r>
          </a:p>
          <a:p>
            <a:pPr algn="ctr"/>
            <a:endParaRPr lang="en-US" sz="2800" b="1" dirty="0" smtClean="0"/>
          </a:p>
          <a:p>
            <a:pPr algn="ctr"/>
            <a:r>
              <a:rPr lang="en-US" sz="2400" dirty="0" smtClean="0"/>
              <a:t>Charge = Cost of Lending?</a:t>
            </a:r>
          </a:p>
          <a:p>
            <a:pPr algn="ctr"/>
            <a:r>
              <a:rPr lang="en-US" sz="2400" dirty="0" smtClean="0"/>
              <a:t>2002  $9.28 / unit</a:t>
            </a:r>
            <a:endParaRPr lang="en-US" sz="2400" dirty="0" smtClean="0">
              <a:solidFill>
                <a:schemeClr val="bg1"/>
              </a:solidFill>
            </a:endParaRPr>
          </a:p>
          <a:p>
            <a:pPr marL="514350" indent="-514350" algn="ctr">
              <a:buAutoNum type="arabicPlain" startAt="1996"/>
            </a:pPr>
            <a:r>
              <a:rPr lang="en-US" sz="2400" dirty="0" smtClean="0"/>
              <a:t>  $9.48 / unit</a:t>
            </a:r>
          </a:p>
          <a:p>
            <a:pPr marL="342900" indent="-342900" algn="ctr"/>
            <a:r>
              <a:rPr lang="en-US" sz="1600" dirty="0" smtClean="0"/>
              <a:t>http://www.arl.org/newsltr/230/illdd.html </a:t>
            </a:r>
          </a:p>
          <a:p>
            <a:endParaRPr lang="en-US" sz="28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dissolve">
                                      <p:cBhvr>
                                        <p:cTn id="7" dur="500"/>
                                        <p:tgtEl>
                                          <p:spTgt spid="2150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dissolve">
                                      <p:cBhvr>
                                        <p:cTn id="12" dur="500"/>
                                        <p:tgtEl>
                                          <p:spTgt spid="2150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509"/>
                                        </p:tgtEl>
                                        <p:attrNameLst>
                                          <p:attrName>style.visibility</p:attrName>
                                        </p:attrNameLst>
                                      </p:cBhvr>
                                      <p:to>
                                        <p:strVal val="visible"/>
                                      </p:to>
                                    </p:set>
                                    <p:animEffect transition="in" filter="dissolve">
                                      <p:cBhvr>
                                        <p:cTn id="17" dur="500"/>
                                        <p:tgtEl>
                                          <p:spTgt spid="2150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0" y="0"/>
            <a:ext cx="9144000" cy="762000"/>
          </a:xfrm>
        </p:spPr>
        <p:txBody>
          <a:bodyPr rtlCol="0">
            <a:normAutofit/>
          </a:bodyPr>
          <a:lstStyle/>
          <a:p>
            <a:pPr eaLnBrk="1" fontAlgn="auto" hangingPunct="1">
              <a:spcAft>
                <a:spcPts val="0"/>
              </a:spcAft>
              <a:defRPr/>
            </a:pPr>
            <a:r>
              <a:rPr lang="en-US" sz="4000" dirty="0" smtClean="0"/>
              <a:t>Buying Domain</a:t>
            </a:r>
            <a:r>
              <a:rPr lang="en-US" sz="2800" dirty="0" smtClean="0"/>
              <a:t>: Article Pay Per View</a:t>
            </a:r>
            <a:endParaRPr lang="en-US" sz="2000" dirty="0"/>
          </a:p>
        </p:txBody>
      </p:sp>
      <p:pic>
        <p:nvPicPr>
          <p:cNvPr id="15363" name="Picture 3"/>
          <p:cNvPicPr>
            <a:picLocks noChangeAspect="1" noChangeArrowheads="1"/>
          </p:cNvPicPr>
          <p:nvPr/>
        </p:nvPicPr>
        <p:blipFill>
          <a:blip r:embed="rId3" cstate="print"/>
          <a:srcRect/>
          <a:stretch>
            <a:fillRect/>
          </a:stretch>
        </p:blipFill>
        <p:spPr bwMode="auto">
          <a:xfrm>
            <a:off x="0" y="838200"/>
            <a:ext cx="3810000" cy="2514600"/>
          </a:xfrm>
          <a:prstGeom prst="rect">
            <a:avLst/>
          </a:prstGeom>
          <a:noFill/>
          <a:ln w="9525" algn="ctr">
            <a:solidFill>
              <a:srgbClr val="0000FF"/>
            </a:solidFill>
            <a:miter lim="800000"/>
            <a:headEnd/>
            <a:tailEnd/>
          </a:ln>
        </p:spPr>
      </p:pic>
      <p:pic>
        <p:nvPicPr>
          <p:cNvPr id="15364" name="Picture 4"/>
          <p:cNvPicPr>
            <a:picLocks noChangeAspect="1" noChangeArrowheads="1"/>
          </p:cNvPicPr>
          <p:nvPr/>
        </p:nvPicPr>
        <p:blipFill>
          <a:blip r:embed="rId4" cstate="print"/>
          <a:srcRect/>
          <a:stretch>
            <a:fillRect/>
          </a:stretch>
        </p:blipFill>
        <p:spPr bwMode="auto">
          <a:xfrm>
            <a:off x="0" y="3124200"/>
            <a:ext cx="3238500" cy="3025775"/>
          </a:xfrm>
          <a:prstGeom prst="rect">
            <a:avLst/>
          </a:prstGeom>
          <a:noFill/>
          <a:ln w="9525">
            <a:noFill/>
            <a:miter lim="800000"/>
            <a:headEnd/>
            <a:tailEnd/>
          </a:ln>
        </p:spPr>
      </p:pic>
      <p:pic>
        <p:nvPicPr>
          <p:cNvPr id="15365" name="Picture 5"/>
          <p:cNvPicPr>
            <a:picLocks noChangeAspect="1" noChangeArrowheads="1"/>
          </p:cNvPicPr>
          <p:nvPr/>
        </p:nvPicPr>
        <p:blipFill>
          <a:blip r:embed="rId5" cstate="print"/>
          <a:srcRect/>
          <a:stretch>
            <a:fillRect/>
          </a:stretch>
        </p:blipFill>
        <p:spPr bwMode="auto">
          <a:xfrm>
            <a:off x="4953000" y="838200"/>
            <a:ext cx="4191000" cy="3117850"/>
          </a:xfrm>
          <a:prstGeom prst="rect">
            <a:avLst/>
          </a:prstGeom>
          <a:noFill/>
          <a:ln w="9525">
            <a:solidFill>
              <a:schemeClr val="bg2"/>
            </a:solidFill>
            <a:miter lim="800000"/>
            <a:headEnd/>
            <a:tailEnd/>
          </a:ln>
        </p:spPr>
      </p:pic>
      <p:pic>
        <p:nvPicPr>
          <p:cNvPr id="15366" name="Picture 6"/>
          <p:cNvPicPr>
            <a:picLocks noChangeAspect="1" noChangeArrowheads="1"/>
          </p:cNvPicPr>
          <p:nvPr/>
        </p:nvPicPr>
        <p:blipFill>
          <a:blip r:embed="rId6" cstate="print"/>
          <a:srcRect/>
          <a:stretch>
            <a:fillRect/>
          </a:stretch>
        </p:blipFill>
        <p:spPr bwMode="auto">
          <a:xfrm>
            <a:off x="4529138" y="3124200"/>
            <a:ext cx="4614862" cy="3276600"/>
          </a:xfrm>
          <a:prstGeom prst="rect">
            <a:avLst/>
          </a:prstGeom>
          <a:noFill/>
          <a:ln w="9525">
            <a:solidFill>
              <a:srgbClr val="C0C0C0"/>
            </a:solidFill>
            <a:miter lim="800000"/>
            <a:headEnd/>
            <a:tailEnd/>
          </a:ln>
        </p:spPr>
      </p:pic>
      <p:pic>
        <p:nvPicPr>
          <p:cNvPr id="15369" name="Picture 9"/>
          <p:cNvPicPr>
            <a:picLocks noChangeAspect="1" noChangeArrowheads="1"/>
          </p:cNvPicPr>
          <p:nvPr/>
        </p:nvPicPr>
        <p:blipFill>
          <a:blip r:embed="rId7" cstate="print"/>
          <a:srcRect/>
          <a:stretch>
            <a:fillRect/>
          </a:stretch>
        </p:blipFill>
        <p:spPr bwMode="auto">
          <a:xfrm>
            <a:off x="1066800" y="1219200"/>
            <a:ext cx="3886200" cy="2543175"/>
          </a:xfrm>
          <a:prstGeom prst="rect">
            <a:avLst/>
          </a:prstGeom>
          <a:noFill/>
          <a:ln w="9525">
            <a:solidFill>
              <a:srgbClr val="99CC00"/>
            </a:solidFill>
            <a:miter lim="800000"/>
            <a:headEnd/>
            <a:tailEnd/>
          </a:ln>
        </p:spPr>
      </p:pic>
      <p:pic>
        <p:nvPicPr>
          <p:cNvPr id="15370" name="Picture 10"/>
          <p:cNvPicPr>
            <a:picLocks noChangeAspect="1" noChangeArrowheads="1"/>
          </p:cNvPicPr>
          <p:nvPr/>
        </p:nvPicPr>
        <p:blipFill>
          <a:blip r:embed="rId8" cstate="print"/>
          <a:srcRect/>
          <a:stretch>
            <a:fillRect/>
          </a:stretch>
        </p:blipFill>
        <p:spPr bwMode="auto">
          <a:xfrm>
            <a:off x="1143000" y="4481513"/>
            <a:ext cx="4824413" cy="2376487"/>
          </a:xfrm>
          <a:prstGeom prst="rect">
            <a:avLst/>
          </a:prstGeom>
          <a:noFill/>
          <a:ln w="9525">
            <a:solidFill>
              <a:srgbClr val="FF0000"/>
            </a:solidFill>
            <a:miter lim="800000"/>
            <a:headEnd/>
            <a:tailEnd/>
          </a:ln>
        </p:spPr>
      </p:pic>
      <p:pic>
        <p:nvPicPr>
          <p:cNvPr id="15371" name="Picture 11"/>
          <p:cNvPicPr>
            <a:picLocks noChangeAspect="1" noChangeArrowheads="1"/>
          </p:cNvPicPr>
          <p:nvPr/>
        </p:nvPicPr>
        <p:blipFill>
          <a:blip r:embed="rId9" cstate="print"/>
          <a:srcRect/>
          <a:stretch>
            <a:fillRect/>
          </a:stretch>
        </p:blipFill>
        <p:spPr bwMode="auto">
          <a:xfrm>
            <a:off x="4724400" y="2209800"/>
            <a:ext cx="4419600" cy="3568700"/>
          </a:xfrm>
          <a:prstGeom prst="rect">
            <a:avLst/>
          </a:prstGeom>
          <a:noFill/>
          <a:ln w="9525">
            <a:noFill/>
            <a:miter lim="800000"/>
            <a:headEnd/>
            <a:tailEnd/>
          </a:ln>
        </p:spPr>
      </p:pic>
      <p:pic>
        <p:nvPicPr>
          <p:cNvPr id="15367" name="Picture 7"/>
          <p:cNvPicPr>
            <a:picLocks noChangeAspect="1" noChangeArrowheads="1"/>
          </p:cNvPicPr>
          <p:nvPr/>
        </p:nvPicPr>
        <p:blipFill>
          <a:blip r:embed="rId10" cstate="print"/>
          <a:srcRect/>
          <a:stretch>
            <a:fillRect/>
          </a:stretch>
        </p:blipFill>
        <p:spPr bwMode="auto">
          <a:xfrm>
            <a:off x="533400" y="914400"/>
            <a:ext cx="8077200" cy="4738688"/>
          </a:xfrm>
          <a:prstGeom prst="rect">
            <a:avLst/>
          </a:prstGeom>
          <a:noFill/>
          <a:ln w="9525">
            <a:solidFill>
              <a:srgbClr val="99CC00"/>
            </a:solidFill>
            <a:miter lim="800000"/>
            <a:headEnd/>
            <a:tailEnd/>
          </a:ln>
        </p:spPr>
      </p:pic>
      <p:sp>
        <p:nvSpPr>
          <p:cNvPr id="15368" name="Oval 8"/>
          <p:cNvSpPr>
            <a:spLocks noChangeArrowheads="1"/>
          </p:cNvSpPr>
          <p:nvPr/>
        </p:nvSpPr>
        <p:spPr bwMode="auto">
          <a:xfrm>
            <a:off x="3810000" y="3048000"/>
            <a:ext cx="4419600" cy="2438400"/>
          </a:xfrm>
          <a:prstGeom prst="ellipse">
            <a:avLst/>
          </a:prstGeom>
          <a:solidFill>
            <a:srgbClr val="FFFF99">
              <a:alpha val="78038"/>
            </a:srgbClr>
          </a:solidFill>
          <a:ln w="9525">
            <a:solidFill>
              <a:schemeClr val="tx1"/>
            </a:solidFill>
            <a:round/>
            <a:headEnd/>
            <a:tailEnd/>
          </a:ln>
        </p:spPr>
        <p:txBody>
          <a:bodyPr wrap="none" anchor="ctr"/>
          <a:lstStyle/>
          <a:p>
            <a:r>
              <a:rPr lang="en-US" sz="2000" dirty="0">
                <a:latin typeface="Calibri" pitchFamily="34" charset="0"/>
              </a:rPr>
              <a:t>Amazon $5.95</a:t>
            </a:r>
          </a:p>
          <a:p>
            <a:r>
              <a:rPr lang="en-US" sz="2000" dirty="0">
                <a:latin typeface="Calibri" pitchFamily="34" charset="0"/>
              </a:rPr>
              <a:t>Avg. ILL Cost $17.50</a:t>
            </a:r>
          </a:p>
          <a:p>
            <a:r>
              <a:rPr lang="en-US" sz="2000" dirty="0">
                <a:latin typeface="Calibri" pitchFamily="34" charset="0"/>
              </a:rPr>
              <a:t>CCC Royalty Fee $32</a:t>
            </a:r>
          </a:p>
          <a:p>
            <a:r>
              <a:rPr lang="en-US" sz="2000" dirty="0">
                <a:latin typeface="Calibri" pitchFamily="34" charset="0"/>
              </a:rPr>
              <a:t>Science Direct Download $</a:t>
            </a:r>
            <a:r>
              <a:rPr lang="en-US" sz="2000" dirty="0" smtClean="0">
                <a:latin typeface="Calibri" pitchFamily="34" charset="0"/>
              </a:rPr>
              <a:t>30</a:t>
            </a:r>
          </a:p>
          <a:p>
            <a:r>
              <a:rPr lang="en-US" sz="2000" dirty="0" smtClean="0">
                <a:latin typeface="Calibri" pitchFamily="34" charset="0"/>
              </a:rPr>
              <a:t>       ($25 w/ Institutional logon)</a:t>
            </a:r>
          </a:p>
          <a:p>
            <a:r>
              <a:rPr lang="en-US" sz="2000" dirty="0" smtClean="0">
                <a:latin typeface="Calibri" pitchFamily="34" charset="0"/>
              </a:rPr>
              <a:t>&amp; don’t forget tokens…</a:t>
            </a:r>
            <a:endParaRPr lang="en-US" sz="20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dissolve">
                                      <p:cBhvr>
                                        <p:cTn id="7" dur="500"/>
                                        <p:tgtEl>
                                          <p:spTgt spid="1536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5363"/>
                                        </p:tgtEl>
                                        <p:attrNameLst>
                                          <p:attrName>style.visibility</p:attrName>
                                        </p:attrNameLst>
                                      </p:cBhvr>
                                      <p:to>
                                        <p:strVal val="visible"/>
                                      </p:to>
                                    </p:set>
                                    <p:animEffect transition="in" filter="dissolve">
                                      <p:cBhvr>
                                        <p:cTn id="11" dur="500"/>
                                        <p:tgtEl>
                                          <p:spTgt spid="1536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5366"/>
                                        </p:tgtEl>
                                        <p:attrNameLst>
                                          <p:attrName>style.visibility</p:attrName>
                                        </p:attrNameLst>
                                      </p:cBhvr>
                                      <p:to>
                                        <p:strVal val="visible"/>
                                      </p:to>
                                    </p:set>
                                    <p:animEffect transition="in" filter="dissolve">
                                      <p:cBhvr>
                                        <p:cTn id="15" dur="500"/>
                                        <p:tgtEl>
                                          <p:spTgt spid="15366"/>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5364"/>
                                        </p:tgtEl>
                                        <p:attrNameLst>
                                          <p:attrName>style.visibility</p:attrName>
                                        </p:attrNameLst>
                                      </p:cBhvr>
                                      <p:to>
                                        <p:strVal val="visible"/>
                                      </p:to>
                                    </p:set>
                                    <p:animEffect transition="in" filter="dissolve">
                                      <p:cBhvr>
                                        <p:cTn id="19" dur="500"/>
                                        <p:tgtEl>
                                          <p:spTgt spid="15364"/>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5369"/>
                                        </p:tgtEl>
                                        <p:attrNameLst>
                                          <p:attrName>style.visibility</p:attrName>
                                        </p:attrNameLst>
                                      </p:cBhvr>
                                      <p:to>
                                        <p:strVal val="visible"/>
                                      </p:to>
                                    </p:set>
                                    <p:animEffect transition="in" filter="dissolve">
                                      <p:cBhvr>
                                        <p:cTn id="24" dur="500"/>
                                        <p:tgtEl>
                                          <p:spTgt spid="15369"/>
                                        </p:tgtEl>
                                      </p:cBhvr>
                                    </p:animEffect>
                                  </p:childTnLst>
                                </p:cTn>
                              </p:par>
                            </p:childTnLst>
                          </p:cTn>
                        </p:par>
                        <p:par>
                          <p:cTn id="25" fill="hold">
                            <p:stCondLst>
                              <p:cond delay="500"/>
                            </p:stCondLst>
                            <p:childTnLst>
                              <p:par>
                                <p:cTn id="26" presetID="9" presetClass="entr" presetSubtype="0" fill="hold" nodeType="afterEffect">
                                  <p:stCondLst>
                                    <p:cond delay="0"/>
                                  </p:stCondLst>
                                  <p:childTnLst>
                                    <p:set>
                                      <p:cBhvr>
                                        <p:cTn id="27" dur="1" fill="hold">
                                          <p:stCondLst>
                                            <p:cond delay="0"/>
                                          </p:stCondLst>
                                        </p:cTn>
                                        <p:tgtEl>
                                          <p:spTgt spid="15370"/>
                                        </p:tgtEl>
                                        <p:attrNameLst>
                                          <p:attrName>style.visibility</p:attrName>
                                        </p:attrNameLst>
                                      </p:cBhvr>
                                      <p:to>
                                        <p:strVal val="visible"/>
                                      </p:to>
                                    </p:set>
                                    <p:animEffect transition="in" filter="dissolve">
                                      <p:cBhvr>
                                        <p:cTn id="28" dur="500"/>
                                        <p:tgtEl>
                                          <p:spTgt spid="15370"/>
                                        </p:tgtEl>
                                      </p:cBhvr>
                                    </p:animEffect>
                                  </p:childTnLst>
                                </p:cTn>
                              </p:par>
                            </p:childTnLst>
                          </p:cTn>
                        </p:par>
                        <p:par>
                          <p:cTn id="29" fill="hold">
                            <p:stCondLst>
                              <p:cond delay="1000"/>
                            </p:stCondLst>
                            <p:childTnLst>
                              <p:par>
                                <p:cTn id="30" presetID="9" presetClass="entr" presetSubtype="0" fill="hold" nodeType="afterEffect">
                                  <p:stCondLst>
                                    <p:cond delay="0"/>
                                  </p:stCondLst>
                                  <p:childTnLst>
                                    <p:set>
                                      <p:cBhvr>
                                        <p:cTn id="31" dur="1" fill="hold">
                                          <p:stCondLst>
                                            <p:cond delay="0"/>
                                          </p:stCondLst>
                                        </p:cTn>
                                        <p:tgtEl>
                                          <p:spTgt spid="15371"/>
                                        </p:tgtEl>
                                        <p:attrNameLst>
                                          <p:attrName>style.visibility</p:attrName>
                                        </p:attrNameLst>
                                      </p:cBhvr>
                                      <p:to>
                                        <p:strVal val="visible"/>
                                      </p:to>
                                    </p:set>
                                    <p:animEffect transition="in" filter="dissolve">
                                      <p:cBhvr>
                                        <p:cTn id="32" dur="500"/>
                                        <p:tgtEl>
                                          <p:spTgt spid="1537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367"/>
                                        </p:tgtEl>
                                        <p:attrNameLst>
                                          <p:attrName>style.visibility</p:attrName>
                                        </p:attrNameLst>
                                      </p:cBhvr>
                                      <p:to>
                                        <p:strVal val="visible"/>
                                      </p:to>
                                    </p:set>
                                    <p:animEffect transition="in" filter="dissolve">
                                      <p:cBhvr>
                                        <p:cTn id="37" dur="500"/>
                                        <p:tgtEl>
                                          <p:spTgt spid="15367"/>
                                        </p:tgtEl>
                                      </p:cBhvr>
                                    </p:animEffect>
                                  </p:childTnLst>
                                </p:cTn>
                              </p:par>
                            </p:childTnLst>
                          </p:cTn>
                        </p:par>
                        <p:par>
                          <p:cTn id="38" fill="hold">
                            <p:stCondLst>
                              <p:cond delay="500"/>
                            </p:stCondLst>
                            <p:childTnLst>
                              <p:par>
                                <p:cTn id="39" presetID="9" presetClass="entr" presetSubtype="0" fill="hold" grpId="0" nodeType="afterEffect">
                                  <p:stCondLst>
                                    <p:cond delay="0"/>
                                  </p:stCondLst>
                                  <p:childTnLst>
                                    <p:set>
                                      <p:cBhvr>
                                        <p:cTn id="40" dur="1" fill="hold">
                                          <p:stCondLst>
                                            <p:cond delay="0"/>
                                          </p:stCondLst>
                                        </p:cTn>
                                        <p:tgtEl>
                                          <p:spTgt spid="15368"/>
                                        </p:tgtEl>
                                        <p:attrNameLst>
                                          <p:attrName>style.visibility</p:attrName>
                                        </p:attrNameLst>
                                      </p:cBhvr>
                                      <p:to>
                                        <p:strVal val="visible"/>
                                      </p:to>
                                    </p:set>
                                    <p:animEffect transition="in" filter="dissolve">
                                      <p:cBhvr>
                                        <p:cTn id="41" dur="5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
            <a:ext cx="8610600" cy="609600"/>
          </a:xfrm>
        </p:spPr>
        <p:txBody>
          <a:bodyPr>
            <a:normAutofit/>
          </a:bodyPr>
          <a:lstStyle/>
          <a:p>
            <a:r>
              <a:rPr lang="en-US" sz="3200" dirty="0" smtClean="0"/>
              <a:t>Find it – Access it (maybe pay for it)</a:t>
            </a:r>
            <a:endParaRPr lang="en-US" sz="3200" dirty="0"/>
          </a:p>
        </p:txBody>
      </p:sp>
      <p:pic>
        <p:nvPicPr>
          <p:cNvPr id="1026" name="Picture 2"/>
          <p:cNvPicPr>
            <a:picLocks noChangeAspect="1" noChangeArrowheads="1"/>
          </p:cNvPicPr>
          <p:nvPr/>
        </p:nvPicPr>
        <p:blipFill>
          <a:blip r:embed="rId3" cstate="print"/>
          <a:srcRect/>
          <a:stretch>
            <a:fillRect/>
          </a:stretch>
        </p:blipFill>
        <p:spPr bwMode="auto">
          <a:xfrm>
            <a:off x="1" y="609600"/>
            <a:ext cx="7086600" cy="4365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p:cNvPicPr>
            <a:picLocks noChangeAspect="1" noChangeArrowheads="1"/>
          </p:cNvPicPr>
          <p:nvPr/>
        </p:nvPicPr>
        <p:blipFill>
          <a:blip r:embed="rId4" cstate="print"/>
          <a:srcRect/>
          <a:stretch>
            <a:fillRect/>
          </a:stretch>
        </p:blipFill>
        <p:spPr bwMode="auto">
          <a:xfrm>
            <a:off x="2438399" y="2362201"/>
            <a:ext cx="6118439"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152400"/>
            <a:ext cx="8229600" cy="563562"/>
          </a:xfrm>
        </p:spPr>
        <p:txBody>
          <a:bodyPr>
            <a:normAutofit/>
          </a:bodyPr>
          <a:lstStyle/>
          <a:p>
            <a:pPr eaLnBrk="1" hangingPunct="1"/>
            <a:r>
              <a:rPr lang="en-US" sz="2800" dirty="0" smtClean="0"/>
              <a:t>Resource Sharing: Purchase on Demand Opportunities</a:t>
            </a:r>
          </a:p>
        </p:txBody>
      </p:sp>
      <p:pic>
        <p:nvPicPr>
          <p:cNvPr id="10245" name="Picture 3"/>
          <p:cNvPicPr>
            <a:picLocks noChangeAspect="1" noChangeArrowheads="1"/>
          </p:cNvPicPr>
          <p:nvPr/>
        </p:nvPicPr>
        <p:blipFill>
          <a:blip r:embed="rId3" cstate="print"/>
          <a:srcRect/>
          <a:stretch>
            <a:fillRect/>
          </a:stretch>
        </p:blipFill>
        <p:spPr bwMode="auto">
          <a:xfrm>
            <a:off x="447675" y="1497013"/>
            <a:ext cx="1457325" cy="2236787"/>
          </a:xfrm>
          <a:prstGeom prst="rect">
            <a:avLst/>
          </a:prstGeom>
          <a:noFill/>
          <a:ln w="9525">
            <a:noFill/>
            <a:miter lim="800000"/>
            <a:headEnd/>
            <a:tailEnd/>
          </a:ln>
        </p:spPr>
      </p:pic>
      <p:pic>
        <p:nvPicPr>
          <p:cNvPr id="10246" name="Picture 4"/>
          <p:cNvPicPr>
            <a:picLocks noChangeAspect="1" noChangeArrowheads="1"/>
          </p:cNvPicPr>
          <p:nvPr/>
        </p:nvPicPr>
        <p:blipFill>
          <a:blip r:embed="rId4" cstate="print"/>
          <a:srcRect/>
          <a:stretch>
            <a:fillRect/>
          </a:stretch>
        </p:blipFill>
        <p:spPr bwMode="auto">
          <a:xfrm>
            <a:off x="7162800" y="1576388"/>
            <a:ext cx="1443038" cy="2157412"/>
          </a:xfrm>
          <a:prstGeom prst="rect">
            <a:avLst/>
          </a:prstGeom>
          <a:noFill/>
          <a:ln w="9525">
            <a:noFill/>
            <a:miter lim="800000"/>
            <a:headEnd/>
            <a:tailEnd/>
          </a:ln>
        </p:spPr>
      </p:pic>
      <p:sp>
        <p:nvSpPr>
          <p:cNvPr id="13" name="Rounded Rectangle 12"/>
          <p:cNvSpPr/>
          <p:nvPr/>
        </p:nvSpPr>
        <p:spPr>
          <a:xfrm>
            <a:off x="457200" y="5105400"/>
            <a:ext cx="12954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Save</a:t>
            </a:r>
            <a:endParaRPr lang="en-US" b="1" dirty="0"/>
          </a:p>
          <a:p>
            <a:pPr algn="ctr">
              <a:defRPr/>
            </a:pPr>
            <a:r>
              <a:rPr lang="en-US" b="1" dirty="0"/>
              <a:t>Over 26%</a:t>
            </a:r>
          </a:p>
        </p:txBody>
      </p:sp>
      <p:sp>
        <p:nvSpPr>
          <p:cNvPr id="14" name="Rounded Rectangle 13"/>
          <p:cNvSpPr/>
          <p:nvPr/>
        </p:nvSpPr>
        <p:spPr>
          <a:xfrm>
            <a:off x="7239000" y="5029200"/>
            <a:ext cx="12954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Save</a:t>
            </a:r>
          </a:p>
          <a:p>
            <a:pPr algn="ctr">
              <a:defRPr/>
            </a:pPr>
            <a:r>
              <a:rPr lang="en-US" b="1" dirty="0"/>
              <a:t>Over 46%</a:t>
            </a:r>
          </a:p>
        </p:txBody>
      </p:sp>
      <p:sp>
        <p:nvSpPr>
          <p:cNvPr id="15" name="TextBox 14"/>
          <p:cNvSpPr txBox="1">
            <a:spLocks noChangeArrowheads="1"/>
          </p:cNvSpPr>
          <p:nvPr/>
        </p:nvSpPr>
        <p:spPr bwMode="auto">
          <a:xfrm>
            <a:off x="1905000" y="4038600"/>
            <a:ext cx="5257800" cy="2646878"/>
          </a:xfrm>
          <a:prstGeom prst="rect">
            <a:avLst/>
          </a:prstGeom>
          <a:noFill/>
          <a:ln w="9525">
            <a:noFill/>
            <a:miter lim="800000"/>
            <a:headEnd/>
            <a:tailEnd/>
          </a:ln>
        </p:spPr>
        <p:txBody>
          <a:bodyPr wrap="square">
            <a:spAutoFit/>
          </a:bodyPr>
          <a:lstStyle/>
          <a:p>
            <a:r>
              <a:rPr lang="en-US" sz="2000" dirty="0" smtClean="0"/>
              <a:t>Average ILL cost $</a:t>
            </a:r>
            <a:r>
              <a:rPr lang="en-US" sz="2000" b="1" dirty="0" smtClean="0"/>
              <a:t>17.50</a:t>
            </a:r>
            <a:r>
              <a:rPr lang="en-US" sz="2000" dirty="0" smtClean="0"/>
              <a:t> for borrowing library </a:t>
            </a:r>
            <a:r>
              <a:rPr lang="en-US" sz="2000" b="1" dirty="0" smtClean="0"/>
              <a:t>Almost $30 for borrowing + lending libraries     </a:t>
            </a:r>
            <a:r>
              <a:rPr lang="en-US" sz="2000" dirty="0" smtClean="0"/>
              <a:t>(ARL 2002)</a:t>
            </a:r>
          </a:p>
          <a:p>
            <a:endParaRPr lang="en-US" sz="2000" dirty="0" smtClean="0"/>
          </a:p>
          <a:p>
            <a:r>
              <a:rPr lang="en-US" sz="2000" dirty="0" smtClean="0"/>
              <a:t>2004’s OCLC </a:t>
            </a:r>
            <a:r>
              <a:rPr lang="en-US" sz="2000" dirty="0"/>
              <a:t>ILL </a:t>
            </a:r>
            <a:r>
              <a:rPr lang="en-US" sz="2000" dirty="0" smtClean="0"/>
              <a:t>frequently </a:t>
            </a:r>
            <a:r>
              <a:rPr lang="en-US" sz="2000" dirty="0"/>
              <a:t>requested </a:t>
            </a:r>
            <a:r>
              <a:rPr lang="en-US" sz="2000" dirty="0" smtClean="0"/>
              <a:t>titles:</a:t>
            </a:r>
          </a:p>
          <a:p>
            <a:endParaRPr lang="en-US" sz="600" dirty="0"/>
          </a:p>
          <a:p>
            <a:pPr lvl="1"/>
            <a:r>
              <a:rPr lang="en-US" sz="2000" dirty="0" smtClean="0"/>
              <a:t>3,187 </a:t>
            </a:r>
            <a:r>
              <a:rPr lang="en-US" sz="2000" dirty="0"/>
              <a:t>requests for </a:t>
            </a:r>
            <a:r>
              <a:rPr lang="en-US" sz="2000" u="sng" dirty="0"/>
              <a:t>The </a:t>
            </a:r>
            <a:r>
              <a:rPr lang="en-US" sz="2000" u="sng" dirty="0" err="1"/>
              <a:t>DaVinci</a:t>
            </a:r>
            <a:r>
              <a:rPr lang="en-US" sz="2000" u="sng" dirty="0"/>
              <a:t> Code</a:t>
            </a:r>
          </a:p>
          <a:p>
            <a:pPr lvl="1"/>
            <a:r>
              <a:rPr lang="en-US" sz="2000" dirty="0" smtClean="0"/>
              <a:t>1,197 </a:t>
            </a:r>
            <a:r>
              <a:rPr lang="en-US" sz="2000" dirty="0"/>
              <a:t>requests for </a:t>
            </a:r>
            <a:r>
              <a:rPr lang="en-US" sz="2000" u="sng" dirty="0"/>
              <a:t>The Secret Life of Bees</a:t>
            </a:r>
          </a:p>
          <a:p>
            <a:endParaRPr lang="en-US" sz="2000" u="sng" dirty="0"/>
          </a:p>
        </p:txBody>
      </p:sp>
      <p:sp>
        <p:nvSpPr>
          <p:cNvPr id="10" name="TextBox 9"/>
          <p:cNvSpPr txBox="1"/>
          <p:nvPr/>
        </p:nvSpPr>
        <p:spPr>
          <a:xfrm>
            <a:off x="457200" y="4114800"/>
            <a:ext cx="1524000" cy="646331"/>
          </a:xfrm>
          <a:prstGeom prst="rect">
            <a:avLst/>
          </a:prstGeom>
          <a:noFill/>
        </p:spPr>
        <p:txBody>
          <a:bodyPr wrap="square" rtlCol="0">
            <a:spAutoFit/>
          </a:bodyPr>
          <a:lstStyle/>
          <a:p>
            <a:r>
              <a:rPr lang="en-US" b="1" dirty="0" smtClean="0"/>
              <a:t>$22.94 New</a:t>
            </a:r>
          </a:p>
          <a:p>
            <a:r>
              <a:rPr lang="en-US" b="1" dirty="0" smtClean="0"/>
              <a:t>$12.94 Used</a:t>
            </a:r>
            <a:endParaRPr lang="en-US" b="1" dirty="0"/>
          </a:p>
        </p:txBody>
      </p:sp>
      <p:sp>
        <p:nvSpPr>
          <p:cNvPr id="12" name="TextBox 11"/>
          <p:cNvSpPr txBox="1"/>
          <p:nvPr/>
        </p:nvSpPr>
        <p:spPr>
          <a:xfrm>
            <a:off x="7086600" y="3962400"/>
            <a:ext cx="1524000" cy="646331"/>
          </a:xfrm>
          <a:prstGeom prst="rect">
            <a:avLst/>
          </a:prstGeom>
          <a:noFill/>
        </p:spPr>
        <p:txBody>
          <a:bodyPr wrap="square" rtlCol="0">
            <a:spAutoFit/>
          </a:bodyPr>
          <a:lstStyle/>
          <a:p>
            <a:r>
              <a:rPr lang="en-US" b="1" dirty="0" smtClean="0"/>
              <a:t>$13.79 New</a:t>
            </a:r>
          </a:p>
          <a:p>
            <a:r>
              <a:rPr lang="en-US" b="1" dirty="0" smtClean="0"/>
              <a:t>$9.44 Used</a:t>
            </a:r>
            <a:endParaRPr lang="en-US" b="1" dirty="0"/>
          </a:p>
        </p:txBody>
      </p:sp>
      <p:pic>
        <p:nvPicPr>
          <p:cNvPr id="16" name="Picture 3"/>
          <p:cNvPicPr>
            <a:picLocks noChangeAspect="1" noChangeArrowheads="1"/>
          </p:cNvPicPr>
          <p:nvPr/>
        </p:nvPicPr>
        <p:blipFill>
          <a:blip r:embed="rId5" cstate="print"/>
          <a:srcRect/>
          <a:stretch>
            <a:fillRect/>
          </a:stretch>
        </p:blipFill>
        <p:spPr bwMode="auto">
          <a:xfrm>
            <a:off x="1905000" y="838200"/>
            <a:ext cx="5247862" cy="3200401"/>
          </a:xfrm>
          <a:prstGeom prst="rect">
            <a:avLst/>
          </a:prstGeom>
          <a:noFill/>
          <a:ln w="9525">
            <a:noFill/>
            <a:miter lim="800000"/>
            <a:headEnd/>
            <a:tailEnd/>
          </a:ln>
          <a:effectLst/>
        </p:spPr>
      </p:pic>
      <p:sp>
        <p:nvSpPr>
          <p:cNvPr id="17" name="TextBox 16"/>
          <p:cNvSpPr txBox="1"/>
          <p:nvPr/>
        </p:nvSpPr>
        <p:spPr>
          <a:xfrm>
            <a:off x="228600" y="1163866"/>
            <a:ext cx="8610600" cy="2569934"/>
          </a:xfrm>
          <a:prstGeom prst="rect">
            <a:avLst/>
          </a:prstGeom>
          <a:solidFill>
            <a:schemeClr val="accent3">
              <a:lumMod val="40000"/>
              <a:lumOff val="60000"/>
            </a:schemeClr>
          </a:solidFill>
          <a:ln>
            <a:solidFill>
              <a:schemeClr val="accent3"/>
            </a:solidFill>
          </a:ln>
        </p:spPr>
        <p:txBody>
          <a:bodyPr wrap="square" rtlCol="0">
            <a:spAutoFit/>
          </a:bodyPr>
          <a:lstStyle/>
          <a:p>
            <a:r>
              <a:rPr lang="en-US" sz="2000" b="1" dirty="0" smtClean="0"/>
              <a:t>Why Purchase on Demand / Just in Time Acquisition</a:t>
            </a:r>
            <a:r>
              <a:rPr lang="en-US" sz="2000" dirty="0" smtClean="0"/>
              <a:t>: one study of Purchase on Demand books found that within 5 months</a:t>
            </a:r>
            <a:r>
              <a:rPr lang="en-US" dirty="0" smtClean="0"/>
              <a:t>…</a:t>
            </a:r>
          </a:p>
          <a:p>
            <a:endParaRPr lang="en-US" sz="700" dirty="0" smtClean="0"/>
          </a:p>
          <a:p>
            <a:pPr marL="342900" indent="-342900">
              <a:buFont typeface="Arial" pitchFamily="34" charset="0"/>
              <a:buChar char="•"/>
            </a:pPr>
            <a:r>
              <a:rPr lang="en-US" sz="2800" dirty="0" smtClean="0"/>
              <a:t>28.7% of ILL Purchase on Demand books were checked out again.</a:t>
            </a:r>
          </a:p>
          <a:p>
            <a:pPr marL="342900" indent="-342900"/>
            <a:endParaRPr lang="en-US" sz="600" dirty="0" smtClean="0"/>
          </a:p>
          <a:p>
            <a:pPr marL="342900" indent="-342900">
              <a:buFont typeface="Arial" pitchFamily="34" charset="0"/>
              <a:buChar char="•"/>
            </a:pPr>
            <a:r>
              <a:rPr lang="en-US" sz="2800" dirty="0" smtClean="0"/>
              <a:t>18% Regular Acquisition books were checked out once.</a:t>
            </a:r>
          </a:p>
          <a:p>
            <a:pPr marL="342900" indent="-342900"/>
            <a:endParaRPr lang="en-US" sz="600" i="1" dirty="0" smtClean="0"/>
          </a:p>
          <a:p>
            <a:pPr marL="342900" indent="-342900"/>
            <a:r>
              <a:rPr lang="en-US" i="1" dirty="0" smtClean="0"/>
              <a:t>Ward, 2002</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0" grpId="0"/>
      <p:bldP spid="12" grpId="0"/>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rtlCol="0">
            <a:normAutofit fontScale="90000"/>
          </a:bodyPr>
          <a:lstStyle/>
          <a:p>
            <a:pPr eaLnBrk="1" fontAlgn="auto" hangingPunct="1">
              <a:spcAft>
                <a:spcPts val="0"/>
              </a:spcAft>
              <a:defRPr/>
            </a:pPr>
            <a:r>
              <a:rPr lang="en-US" dirty="0" smtClean="0"/>
              <a:t>April 6, 2008 a day in the life of ILL…</a:t>
            </a:r>
            <a:endParaRPr lang="en-US" dirty="0"/>
          </a:p>
        </p:txBody>
      </p:sp>
      <p:sp>
        <p:nvSpPr>
          <p:cNvPr id="11267" name="TextBox 4"/>
          <p:cNvSpPr txBox="1">
            <a:spLocks noChangeArrowheads="1"/>
          </p:cNvSpPr>
          <p:nvPr/>
        </p:nvSpPr>
        <p:spPr bwMode="auto">
          <a:xfrm>
            <a:off x="258763" y="838200"/>
            <a:ext cx="8961437" cy="5786199"/>
          </a:xfrm>
          <a:prstGeom prst="rect">
            <a:avLst/>
          </a:prstGeom>
          <a:noFill/>
          <a:ln w="9525">
            <a:noFill/>
            <a:miter lim="800000"/>
            <a:headEnd/>
            <a:tailEnd/>
          </a:ln>
        </p:spPr>
        <p:txBody>
          <a:bodyPr>
            <a:spAutoFit/>
          </a:bodyPr>
          <a:lstStyle/>
          <a:p>
            <a:r>
              <a:rPr lang="en-US" b="1" dirty="0">
                <a:latin typeface="Calibri" pitchFamily="34" charset="0"/>
              </a:rPr>
              <a:t>On April 6, 2008, 110 borrowing requests for loans came into SUNY Geneseo, of these…</a:t>
            </a:r>
          </a:p>
          <a:p>
            <a:r>
              <a:rPr lang="en-US" dirty="0">
                <a:latin typeface="Calibri" pitchFamily="34" charset="0"/>
              </a:rPr>
              <a:t> </a:t>
            </a:r>
          </a:p>
          <a:p>
            <a:r>
              <a:rPr lang="en-US" sz="2000" dirty="0">
                <a:latin typeface="Calibri" pitchFamily="34" charset="0"/>
              </a:rPr>
              <a:t>20.9% or 23 items could not be purchased from Amazon</a:t>
            </a:r>
          </a:p>
          <a:p>
            <a:r>
              <a:rPr lang="en-US" sz="2000" dirty="0">
                <a:latin typeface="Calibri" pitchFamily="34" charset="0"/>
              </a:rPr>
              <a:t>79.1% or 87 items could be purchase from Amazon</a:t>
            </a:r>
          </a:p>
          <a:p>
            <a:r>
              <a:rPr lang="en-US" sz="800" dirty="0">
                <a:latin typeface="Calibri" pitchFamily="34" charset="0"/>
              </a:rPr>
              <a:t>	</a:t>
            </a:r>
          </a:p>
          <a:p>
            <a:pPr lvl="1"/>
            <a:r>
              <a:rPr lang="en-US" sz="2000" dirty="0" smtClean="0">
                <a:latin typeface="Calibri" pitchFamily="34" charset="0"/>
              </a:rPr>
              <a:t>If monograph budgets didn’t matter…</a:t>
            </a:r>
          </a:p>
          <a:p>
            <a:pPr lvl="1"/>
            <a:r>
              <a:rPr lang="en-US" sz="2000" dirty="0" smtClean="0">
                <a:latin typeface="Calibri" pitchFamily="34" charset="0"/>
              </a:rPr>
              <a:t>Of </a:t>
            </a:r>
            <a:r>
              <a:rPr lang="en-US" sz="2000" dirty="0">
                <a:latin typeface="Calibri" pitchFamily="34" charset="0"/>
              </a:rPr>
              <a:t>those 87 items that could be purchased from Amazon:</a:t>
            </a:r>
          </a:p>
          <a:p>
            <a:pPr lvl="1"/>
            <a:r>
              <a:rPr lang="en-US" sz="2000" dirty="0">
                <a:latin typeface="Calibri" pitchFamily="34" charset="0"/>
              </a:rPr>
              <a:t>Purchased used for a grand total of $2,224.71 coming to $25.57 per item.</a:t>
            </a:r>
          </a:p>
          <a:p>
            <a:pPr lvl="1"/>
            <a:r>
              <a:rPr lang="en-US" sz="2000" dirty="0">
                <a:latin typeface="Calibri" pitchFamily="34" charset="0"/>
              </a:rPr>
              <a:t>Purchase new (3 could only be purchased used) for a grand total of $2,851.27 coming to $32.77 per item.</a:t>
            </a:r>
          </a:p>
          <a:p>
            <a:endParaRPr lang="en-US" sz="800" dirty="0">
              <a:latin typeface="Calibri" pitchFamily="34" charset="0"/>
            </a:endParaRPr>
          </a:p>
          <a:p>
            <a:r>
              <a:rPr lang="en-US" sz="2000" dirty="0" smtClean="0">
                <a:latin typeface="Calibri" pitchFamily="34" charset="0"/>
              </a:rPr>
              <a:t>However…</a:t>
            </a:r>
          </a:p>
          <a:p>
            <a:r>
              <a:rPr lang="en-US" sz="2000" b="1" dirty="0" smtClean="0">
                <a:latin typeface="Calibri" pitchFamily="34" charset="0"/>
              </a:rPr>
              <a:t>Over </a:t>
            </a:r>
            <a:r>
              <a:rPr lang="en-US" sz="2000" b="1" dirty="0">
                <a:latin typeface="Calibri" pitchFamily="34" charset="0"/>
              </a:rPr>
              <a:t>1/3 could be purchased used for less than $10 (almost 1/5 for less than $5).</a:t>
            </a:r>
          </a:p>
          <a:p>
            <a:r>
              <a:rPr lang="en-US" sz="2000" b="1" dirty="0">
                <a:latin typeface="Calibri" pitchFamily="34" charset="0"/>
              </a:rPr>
              <a:t>Over 1/5 could be purchased new for less than $10</a:t>
            </a:r>
            <a:r>
              <a:rPr lang="en-US" sz="2000" dirty="0">
                <a:latin typeface="Calibri" pitchFamily="34" charset="0"/>
              </a:rPr>
              <a:t>.</a:t>
            </a:r>
          </a:p>
          <a:p>
            <a:r>
              <a:rPr lang="en-US" sz="2000" dirty="0">
                <a:latin typeface="Calibri" pitchFamily="34" charset="0"/>
              </a:rPr>
              <a:t>46% could be purchased for under the ARL unit cost for borrowing: $17.50</a:t>
            </a:r>
          </a:p>
          <a:p>
            <a:endParaRPr lang="en-US" sz="800" b="1" dirty="0">
              <a:latin typeface="Calibri" pitchFamily="34" charset="0"/>
            </a:endParaRPr>
          </a:p>
          <a:p>
            <a:r>
              <a:rPr lang="en-US" sz="2000" b="1" dirty="0">
                <a:latin typeface="Calibri" pitchFamily="34" charset="0"/>
              </a:rPr>
              <a:t>2 DVD requests could be filled for under $6 each (used), or under $10 each (new).</a:t>
            </a:r>
          </a:p>
          <a:p>
            <a:r>
              <a:rPr lang="en-US" sz="2000" dirty="0">
                <a:latin typeface="Calibri" pitchFamily="34" charset="0"/>
              </a:rPr>
              <a:t>2 Music CD requests could be filled for under $9 each (used), or under $14 each (new).</a:t>
            </a:r>
          </a:p>
          <a:p>
            <a:endParaRPr lang="en-US" dirty="0">
              <a:latin typeface="Calibri" pitchFamily="34" charset="0"/>
            </a:endParaRPr>
          </a:p>
        </p:txBody>
      </p:sp>
      <p:sp>
        <p:nvSpPr>
          <p:cNvPr id="4" name="TextBox 3"/>
          <p:cNvSpPr txBox="1"/>
          <p:nvPr/>
        </p:nvSpPr>
        <p:spPr>
          <a:xfrm>
            <a:off x="304800" y="6172200"/>
            <a:ext cx="8458200" cy="523220"/>
          </a:xfrm>
          <a:prstGeom prst="rect">
            <a:avLst/>
          </a:prstGeom>
          <a:solidFill>
            <a:schemeClr val="accent3">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smtClean="0"/>
              <a:t>When should we evaluate buying options? &amp; when NOT?</a:t>
            </a:r>
            <a:endParaRPr lang="en-US"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715962"/>
          </a:xfrm>
        </p:spPr>
        <p:txBody>
          <a:bodyPr>
            <a:normAutofit/>
          </a:bodyPr>
          <a:lstStyle/>
          <a:p>
            <a:r>
              <a:rPr lang="en-US" sz="2800" dirty="0" smtClean="0"/>
              <a:t>SUNY Geneseo ILL Borrowing – Sorted by Amazon $</a:t>
            </a:r>
            <a:endParaRPr lang="en-US" sz="2800" dirty="0"/>
          </a:p>
        </p:txBody>
      </p:sp>
      <p:pic>
        <p:nvPicPr>
          <p:cNvPr id="26627" name="Picture 3"/>
          <p:cNvPicPr>
            <a:picLocks noChangeAspect="1" noChangeArrowheads="1"/>
          </p:cNvPicPr>
          <p:nvPr/>
        </p:nvPicPr>
        <p:blipFill>
          <a:blip r:embed="rId3" cstate="print"/>
          <a:srcRect/>
          <a:stretch>
            <a:fillRect/>
          </a:stretch>
        </p:blipFill>
        <p:spPr bwMode="auto">
          <a:xfrm>
            <a:off x="0" y="609600"/>
            <a:ext cx="9067800" cy="60198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8849" name="Picture 1"/>
          <p:cNvPicPr>
            <a:picLocks noChangeAspect="1" noChangeArrowheads="1"/>
          </p:cNvPicPr>
          <p:nvPr/>
        </p:nvPicPr>
        <p:blipFill>
          <a:blip r:embed="rId4" cstate="print"/>
          <a:srcRect/>
          <a:stretch>
            <a:fillRect/>
          </a:stretch>
        </p:blipFill>
        <p:spPr bwMode="auto">
          <a:xfrm>
            <a:off x="609600" y="1676400"/>
            <a:ext cx="6858000" cy="327645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8849"/>
                                        </p:tgtEl>
                                        <p:attrNameLst>
                                          <p:attrName>style.visibility</p:attrName>
                                        </p:attrNameLst>
                                      </p:cBhvr>
                                      <p:to>
                                        <p:strVal val="visible"/>
                                      </p:to>
                                    </p:set>
                                    <p:animEffect transition="in" filter="dissolve">
                                      <p:cBhvr>
                                        <p:cTn id="7" dur="500"/>
                                        <p:tgtEl>
                                          <p:spTgt spid="78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304800" y="76200"/>
            <a:ext cx="8458200" cy="609600"/>
          </a:xfrm>
        </p:spPr>
        <p:txBody>
          <a:bodyPr>
            <a:normAutofit fontScale="90000"/>
          </a:bodyPr>
          <a:lstStyle/>
          <a:p>
            <a:pPr eaLnBrk="1" hangingPunct="1"/>
            <a:r>
              <a:rPr lang="en-US" sz="3200" dirty="0" smtClean="0"/>
              <a:t>Buy Access &amp;/or Buy then De-select – Univ. of Virginia</a:t>
            </a:r>
          </a:p>
        </p:txBody>
      </p:sp>
      <p:pic>
        <p:nvPicPr>
          <p:cNvPr id="9219" name="Picture 3"/>
          <p:cNvPicPr>
            <a:picLocks noChangeAspect="1" noChangeArrowheads="1"/>
          </p:cNvPicPr>
          <p:nvPr/>
        </p:nvPicPr>
        <p:blipFill>
          <a:blip r:embed="rId3" cstate="print"/>
          <a:srcRect/>
          <a:stretch>
            <a:fillRect/>
          </a:stretch>
        </p:blipFill>
        <p:spPr bwMode="auto">
          <a:xfrm>
            <a:off x="0" y="838200"/>
            <a:ext cx="9144000" cy="6019800"/>
          </a:xfrm>
          <a:prstGeom prst="rect">
            <a:avLst/>
          </a:prstGeom>
          <a:noFill/>
          <a:ln w="9525">
            <a:noFill/>
            <a:miter lim="800000"/>
            <a:headEnd/>
            <a:tailEnd/>
          </a:ln>
        </p:spPr>
      </p:pic>
      <p:sp>
        <p:nvSpPr>
          <p:cNvPr id="9220" name="Text Box 4"/>
          <p:cNvSpPr txBox="1">
            <a:spLocks noChangeArrowheads="1"/>
          </p:cNvSpPr>
          <p:nvPr/>
        </p:nvSpPr>
        <p:spPr bwMode="auto">
          <a:xfrm>
            <a:off x="990600" y="2244060"/>
            <a:ext cx="4191000" cy="1184940"/>
          </a:xfrm>
          <a:prstGeom prst="rect">
            <a:avLst/>
          </a:prstGeom>
          <a:ln w="41275">
            <a:solidFill>
              <a:schemeClr val="accent1"/>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latin typeface="Calibri" pitchFamily="34" charset="0"/>
              </a:rPr>
              <a:t>Sample of 52 </a:t>
            </a:r>
            <a:r>
              <a:rPr lang="en-US" dirty="0" smtClean="0">
                <a:latin typeface="Calibri" pitchFamily="34" charset="0"/>
              </a:rPr>
              <a:t>Remote User </a:t>
            </a:r>
            <a:r>
              <a:rPr lang="en-US" dirty="0">
                <a:latin typeface="Calibri" pitchFamily="34" charset="0"/>
              </a:rPr>
              <a:t>ILL requests:</a:t>
            </a:r>
          </a:p>
          <a:p>
            <a:r>
              <a:rPr lang="en-US" sz="2000" dirty="0">
                <a:latin typeface="Calibri" pitchFamily="34" charset="0"/>
              </a:rPr>
              <a:t>50% available to purchase in </a:t>
            </a:r>
            <a:r>
              <a:rPr lang="en-US" sz="2000" dirty="0" smtClean="0">
                <a:latin typeface="Calibri" pitchFamily="34" charset="0"/>
              </a:rPr>
              <a:t>Amazon</a:t>
            </a:r>
          </a:p>
          <a:p>
            <a:pPr>
              <a:spcBef>
                <a:spcPct val="50000"/>
              </a:spcBef>
            </a:pPr>
            <a:r>
              <a:rPr lang="en-US" dirty="0" smtClean="0">
                <a:latin typeface="Calibri" pitchFamily="34" charset="0"/>
              </a:rPr>
              <a:t> ~ </a:t>
            </a:r>
            <a:r>
              <a:rPr lang="en-US" sz="2200" b="1" dirty="0" smtClean="0">
                <a:latin typeface="Calibri" pitchFamily="34" charset="0"/>
              </a:rPr>
              <a:t>6% for $1 </a:t>
            </a:r>
            <a:r>
              <a:rPr lang="en-US" sz="2200" dirty="0" smtClean="0">
                <a:latin typeface="Calibri" pitchFamily="34" charset="0"/>
              </a:rPr>
              <a:t>(Rush shipping for $4)</a:t>
            </a:r>
            <a:endParaRPr lang="en-US" sz="2200" dirty="0">
              <a:latin typeface="Calibri" pitchFamily="34" charset="0"/>
            </a:endParaRPr>
          </a:p>
        </p:txBody>
      </p:sp>
      <p:sp>
        <p:nvSpPr>
          <p:cNvPr id="21509" name="AutoShape 5"/>
          <p:cNvSpPr>
            <a:spLocks noChangeArrowheads="1"/>
          </p:cNvSpPr>
          <p:nvPr/>
        </p:nvSpPr>
        <p:spPr bwMode="auto">
          <a:xfrm>
            <a:off x="2819400" y="3505200"/>
            <a:ext cx="3886200" cy="609600"/>
          </a:xfrm>
          <a:prstGeom prst="rightArrow">
            <a:avLst>
              <a:gd name="adj1" fmla="val 50000"/>
              <a:gd name="adj2" fmla="val 159375"/>
            </a:avLst>
          </a:prstGeom>
          <a:solidFill>
            <a:srgbClr val="FFFF00">
              <a:alpha val="85097"/>
            </a:srgbClr>
          </a:solidFill>
          <a:ln w="9525">
            <a:solidFill>
              <a:schemeClr val="tx1"/>
            </a:solidFill>
            <a:miter lim="800000"/>
            <a:headEnd/>
            <a:tailEnd/>
          </a:ln>
        </p:spPr>
        <p:txBody>
          <a:bodyPr wrap="none" anchor="ctr"/>
          <a:lstStyle/>
          <a:p>
            <a:pPr algn="ctr"/>
            <a:r>
              <a:rPr lang="en-US" sz="1400" b="1">
                <a:latin typeface="Calibri" pitchFamily="34" charset="0"/>
              </a:rPr>
              <a:t>Avg. cost to acquire &amp; catalog: $83.10</a:t>
            </a:r>
          </a:p>
        </p:txBody>
      </p:sp>
      <p:sp>
        <p:nvSpPr>
          <p:cNvPr id="21510" name="AutoShape 6"/>
          <p:cNvSpPr>
            <a:spLocks noChangeArrowheads="1"/>
          </p:cNvSpPr>
          <p:nvPr/>
        </p:nvSpPr>
        <p:spPr bwMode="auto">
          <a:xfrm flipH="1">
            <a:off x="5029200" y="5334000"/>
            <a:ext cx="3810000" cy="609600"/>
          </a:xfrm>
          <a:prstGeom prst="rightArrow">
            <a:avLst>
              <a:gd name="adj1" fmla="val 50000"/>
              <a:gd name="adj2" fmla="val 156250"/>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r>
              <a:rPr lang="en-US" sz="1400" b="1">
                <a:latin typeface="Calibri" pitchFamily="34" charset="0"/>
              </a:rPr>
              <a:t>Est. cost of ILL &amp; D.E. Service: $26.78</a:t>
            </a:r>
          </a:p>
        </p:txBody>
      </p:sp>
      <p:sp>
        <p:nvSpPr>
          <p:cNvPr id="21511" name="AutoShape 7"/>
          <p:cNvSpPr>
            <a:spLocks noChangeArrowheads="1"/>
          </p:cNvSpPr>
          <p:nvPr/>
        </p:nvSpPr>
        <p:spPr bwMode="auto">
          <a:xfrm flipH="1">
            <a:off x="4572000" y="5638800"/>
            <a:ext cx="3733800" cy="609600"/>
          </a:xfrm>
          <a:prstGeom prst="rightArrow">
            <a:avLst>
              <a:gd name="adj1" fmla="val 50000"/>
              <a:gd name="adj2" fmla="val 153125"/>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r>
              <a:rPr lang="en-US" sz="1400" b="1">
                <a:latin typeface="Calibri" pitchFamily="34" charset="0"/>
              </a:rPr>
              <a:t>Avg. cost for ILL: $17.50 </a:t>
            </a:r>
          </a:p>
        </p:txBody>
      </p:sp>
      <p:sp>
        <p:nvSpPr>
          <p:cNvPr id="21512" name="AutoShape 8"/>
          <p:cNvSpPr>
            <a:spLocks noChangeArrowheads="1"/>
          </p:cNvSpPr>
          <p:nvPr/>
        </p:nvSpPr>
        <p:spPr bwMode="auto">
          <a:xfrm flipH="1">
            <a:off x="4191000" y="5943600"/>
            <a:ext cx="4419600" cy="609600"/>
          </a:xfrm>
          <a:prstGeom prst="rightArrow">
            <a:avLst>
              <a:gd name="adj1" fmla="val 50000"/>
              <a:gd name="adj2" fmla="val 181250"/>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r>
              <a:rPr lang="en-US" sz="1400" b="1">
                <a:latin typeface="Calibri" pitchFamily="34" charset="0"/>
              </a:rPr>
              <a:t>Avg. cost for Consortia Circulation: $2.04-14.70</a:t>
            </a:r>
            <a:r>
              <a:rPr lang="en-US">
                <a:latin typeface="Calibri"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additive="base">
                                        <p:cTn id="7" dur="500" fill="hold"/>
                                        <p:tgtEl>
                                          <p:spTgt spid="21509"/>
                                        </p:tgtEl>
                                        <p:attrNameLst>
                                          <p:attrName>ppt_x</p:attrName>
                                        </p:attrNameLst>
                                      </p:cBhvr>
                                      <p:tavLst>
                                        <p:tav tm="0">
                                          <p:val>
                                            <p:strVal val="0-#ppt_w/2"/>
                                          </p:val>
                                        </p:tav>
                                        <p:tav tm="100000">
                                          <p:val>
                                            <p:strVal val="#ppt_x"/>
                                          </p:val>
                                        </p:tav>
                                      </p:tavLst>
                                    </p:anim>
                                    <p:anim calcmode="lin" valueType="num">
                                      <p:cBhvr additive="base">
                                        <p:cTn id="8" dur="500" fill="hold"/>
                                        <p:tgtEl>
                                          <p:spTgt spid="2150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1512"/>
                                        </p:tgtEl>
                                        <p:attrNameLst>
                                          <p:attrName>style.visibility</p:attrName>
                                        </p:attrNameLst>
                                      </p:cBhvr>
                                      <p:to>
                                        <p:strVal val="visible"/>
                                      </p:to>
                                    </p:set>
                                    <p:anim calcmode="lin" valueType="num">
                                      <p:cBhvr additive="base">
                                        <p:cTn id="12" dur="500" fill="hold"/>
                                        <p:tgtEl>
                                          <p:spTgt spid="21512"/>
                                        </p:tgtEl>
                                        <p:attrNameLst>
                                          <p:attrName>ppt_x</p:attrName>
                                        </p:attrNameLst>
                                      </p:cBhvr>
                                      <p:tavLst>
                                        <p:tav tm="0">
                                          <p:val>
                                            <p:strVal val="1+#ppt_w/2"/>
                                          </p:val>
                                        </p:tav>
                                        <p:tav tm="100000">
                                          <p:val>
                                            <p:strVal val="#ppt_x"/>
                                          </p:val>
                                        </p:tav>
                                      </p:tavLst>
                                    </p:anim>
                                    <p:anim calcmode="lin" valueType="num">
                                      <p:cBhvr additive="base">
                                        <p:cTn id="13" dur="500" fill="hold"/>
                                        <p:tgtEl>
                                          <p:spTgt spid="215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21511"/>
                                        </p:tgtEl>
                                        <p:attrNameLst>
                                          <p:attrName>style.visibility</p:attrName>
                                        </p:attrNameLst>
                                      </p:cBhvr>
                                      <p:to>
                                        <p:strVal val="visible"/>
                                      </p:to>
                                    </p:set>
                                    <p:anim calcmode="lin" valueType="num">
                                      <p:cBhvr additive="base">
                                        <p:cTn id="17" dur="500" fill="hold"/>
                                        <p:tgtEl>
                                          <p:spTgt spid="21511"/>
                                        </p:tgtEl>
                                        <p:attrNameLst>
                                          <p:attrName>ppt_x</p:attrName>
                                        </p:attrNameLst>
                                      </p:cBhvr>
                                      <p:tavLst>
                                        <p:tav tm="0">
                                          <p:val>
                                            <p:strVal val="1+#ppt_w/2"/>
                                          </p:val>
                                        </p:tav>
                                        <p:tav tm="100000">
                                          <p:val>
                                            <p:strVal val="#ppt_x"/>
                                          </p:val>
                                        </p:tav>
                                      </p:tavLst>
                                    </p:anim>
                                    <p:anim calcmode="lin" valueType="num">
                                      <p:cBhvr additive="base">
                                        <p:cTn id="18" dur="500" fill="hold"/>
                                        <p:tgtEl>
                                          <p:spTgt spid="2151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21510"/>
                                        </p:tgtEl>
                                        <p:attrNameLst>
                                          <p:attrName>style.visibility</p:attrName>
                                        </p:attrNameLst>
                                      </p:cBhvr>
                                      <p:to>
                                        <p:strVal val="visible"/>
                                      </p:to>
                                    </p:set>
                                    <p:anim calcmode="lin" valueType="num">
                                      <p:cBhvr additive="base">
                                        <p:cTn id="22" dur="500" fill="hold"/>
                                        <p:tgtEl>
                                          <p:spTgt spid="21510"/>
                                        </p:tgtEl>
                                        <p:attrNameLst>
                                          <p:attrName>ppt_x</p:attrName>
                                        </p:attrNameLst>
                                      </p:cBhvr>
                                      <p:tavLst>
                                        <p:tav tm="0">
                                          <p:val>
                                            <p:strVal val="1+#ppt_w/2"/>
                                          </p:val>
                                        </p:tav>
                                        <p:tav tm="100000">
                                          <p:val>
                                            <p:strVal val="#ppt_x"/>
                                          </p:val>
                                        </p:tav>
                                      </p:tavLst>
                                    </p:anim>
                                    <p:anim calcmode="lin" valueType="num">
                                      <p:cBhvr additive="base">
                                        <p:cTn id="23" dur="500" fill="hold"/>
                                        <p:tgtEl>
                                          <p:spTgt spid="2151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9" presetClass="entr" presetSubtype="0" fill="hold" grpId="0" nodeType="afterEffect">
                                  <p:stCondLst>
                                    <p:cond delay="0"/>
                                  </p:stCondLst>
                                  <p:childTnLst>
                                    <p:set>
                                      <p:cBhvr>
                                        <p:cTn id="26" dur="1" fill="hold">
                                          <p:stCondLst>
                                            <p:cond delay="0"/>
                                          </p:stCondLst>
                                        </p:cTn>
                                        <p:tgtEl>
                                          <p:spTgt spid="9220"/>
                                        </p:tgtEl>
                                        <p:attrNameLst>
                                          <p:attrName>style.visibility</p:attrName>
                                        </p:attrNameLst>
                                      </p:cBhvr>
                                      <p:to>
                                        <p:strVal val="visible"/>
                                      </p:to>
                                    </p:set>
                                    <p:animEffect transition="in" filter="dissolve">
                                      <p:cBhvr>
                                        <p:cTn id="2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P spid="21509" grpId="0" animBg="1"/>
      <p:bldP spid="21510" grpId="0" animBg="1"/>
      <p:bldP spid="21511" grpId="0" animBg="1"/>
      <p:bldP spid="215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8" name="Picture 6"/>
          <p:cNvPicPr>
            <a:picLocks noChangeAspect="1" noChangeArrowheads="1"/>
          </p:cNvPicPr>
          <p:nvPr/>
        </p:nvPicPr>
        <p:blipFill>
          <a:blip r:embed="rId3" cstate="print"/>
          <a:srcRect/>
          <a:stretch>
            <a:fillRect/>
          </a:stretch>
        </p:blipFill>
        <p:spPr bwMode="auto">
          <a:xfrm>
            <a:off x="304800" y="3429000"/>
            <a:ext cx="4286250" cy="3133725"/>
          </a:xfrm>
          <a:prstGeom prst="rect">
            <a:avLst/>
          </a:prstGeom>
          <a:noFill/>
          <a:ln w="9525">
            <a:noFill/>
            <a:miter lim="800000"/>
            <a:headEnd/>
            <a:tailEnd/>
          </a:ln>
          <a:effectLst/>
        </p:spPr>
      </p:pic>
      <p:sp>
        <p:nvSpPr>
          <p:cNvPr id="4" name="TextBox 3"/>
          <p:cNvSpPr txBox="1"/>
          <p:nvPr/>
        </p:nvSpPr>
        <p:spPr>
          <a:xfrm>
            <a:off x="4495800" y="1752600"/>
            <a:ext cx="3429000" cy="1231106"/>
          </a:xfrm>
          <a:prstGeom prst="rect">
            <a:avLst/>
          </a:prstGeom>
          <a:noFill/>
        </p:spPr>
        <p:txBody>
          <a:bodyPr wrap="square" rtlCol="0">
            <a:spAutoFit/>
          </a:bodyPr>
          <a:lstStyle/>
          <a:p>
            <a:r>
              <a:rPr lang="en-US" sz="2000" b="1" dirty="0" smtClean="0"/>
              <a:t>QUICK Features</a:t>
            </a:r>
          </a:p>
          <a:p>
            <a:pPr marL="457200" indent="-457200">
              <a:buFont typeface="Arial" pitchFamily="34" charset="0"/>
              <a:buChar char="•"/>
            </a:pPr>
            <a:r>
              <a:rPr lang="en-US" b="1" dirty="0" smtClean="0"/>
              <a:t>Return postage/envelope enclosed</a:t>
            </a:r>
          </a:p>
          <a:p>
            <a:pPr marL="457200" indent="-457200">
              <a:buFont typeface="Arial" pitchFamily="34" charset="0"/>
              <a:buChar char="•"/>
            </a:pPr>
            <a:r>
              <a:rPr lang="en-US" b="1" dirty="0" smtClean="0"/>
              <a:t>have option to buy the book</a:t>
            </a:r>
            <a:endParaRPr lang="en-US" b="1" dirty="0"/>
          </a:p>
        </p:txBody>
      </p:sp>
      <p:sp>
        <p:nvSpPr>
          <p:cNvPr id="5" name="Rectangle 4"/>
          <p:cNvSpPr/>
          <p:nvPr/>
        </p:nvSpPr>
        <p:spPr>
          <a:xfrm>
            <a:off x="228600" y="0"/>
            <a:ext cx="6477000" cy="1046440"/>
          </a:xfrm>
          <a:prstGeom prst="rect">
            <a:avLst/>
          </a:prstGeom>
        </p:spPr>
        <p:txBody>
          <a:bodyPr wrap="square">
            <a:spAutoFit/>
          </a:bodyPr>
          <a:lstStyle/>
          <a:p>
            <a:r>
              <a:rPr lang="en-US" sz="2400" b="1" dirty="0" smtClean="0"/>
              <a:t>Direct Delivery </a:t>
            </a:r>
            <a:r>
              <a:rPr lang="en-US" dirty="0" smtClean="0"/>
              <a:t>– Borrow to Buy Model coming…</a:t>
            </a:r>
          </a:p>
          <a:p>
            <a:r>
              <a:rPr lang="en-US" sz="2000" b="1" dirty="0" smtClean="0"/>
              <a:t>Better World Books </a:t>
            </a:r>
            <a:r>
              <a:rPr lang="en-US" sz="2000" dirty="0" smtClean="0"/>
              <a:t>- OCLC Symbol </a:t>
            </a:r>
            <a:r>
              <a:rPr lang="en-US" sz="2000" b="1" dirty="0" smtClean="0"/>
              <a:t>QUICK</a:t>
            </a:r>
            <a:endParaRPr lang="en-US" sz="2000" b="1" dirty="0" smtClean="0">
              <a:hlinkClick r:id="rId4"/>
            </a:endParaRPr>
          </a:p>
          <a:p>
            <a:r>
              <a:rPr lang="en-US" dirty="0" smtClean="0">
                <a:hlinkClick r:id="rId4"/>
              </a:rPr>
              <a:t>http://www.betterworldbooks.com/Programs/Library.aspx</a:t>
            </a:r>
            <a:r>
              <a:rPr lang="en-US" dirty="0" smtClean="0"/>
              <a:t> </a:t>
            </a:r>
            <a:endParaRPr lang="en-US" dirty="0"/>
          </a:p>
        </p:txBody>
      </p:sp>
      <p:pic>
        <p:nvPicPr>
          <p:cNvPr id="64514" name="Picture 2"/>
          <p:cNvPicPr>
            <a:picLocks noChangeAspect="1" noChangeArrowheads="1"/>
          </p:cNvPicPr>
          <p:nvPr/>
        </p:nvPicPr>
        <p:blipFill>
          <a:blip r:embed="rId5" cstate="print"/>
          <a:srcRect/>
          <a:stretch>
            <a:fillRect/>
          </a:stretch>
        </p:blipFill>
        <p:spPr bwMode="auto">
          <a:xfrm>
            <a:off x="533400" y="1295400"/>
            <a:ext cx="1711234" cy="457200"/>
          </a:xfrm>
          <a:prstGeom prst="rect">
            <a:avLst/>
          </a:prstGeom>
          <a:noFill/>
          <a:ln w="9525">
            <a:noFill/>
            <a:miter lim="800000"/>
            <a:headEnd/>
            <a:tailEnd/>
          </a:ln>
          <a:effectLst/>
        </p:spPr>
      </p:pic>
      <p:pic>
        <p:nvPicPr>
          <p:cNvPr id="64516" name="Picture 4"/>
          <p:cNvPicPr>
            <a:picLocks noChangeAspect="1" noChangeArrowheads="1"/>
          </p:cNvPicPr>
          <p:nvPr/>
        </p:nvPicPr>
        <p:blipFill>
          <a:blip r:embed="rId6" cstate="print"/>
          <a:srcRect/>
          <a:stretch>
            <a:fillRect/>
          </a:stretch>
        </p:blipFill>
        <p:spPr bwMode="auto">
          <a:xfrm>
            <a:off x="6934200" y="533400"/>
            <a:ext cx="1905000" cy="952500"/>
          </a:xfrm>
          <a:prstGeom prst="rect">
            <a:avLst/>
          </a:prstGeom>
          <a:noFill/>
          <a:ln w="9525">
            <a:noFill/>
            <a:miter lim="800000"/>
            <a:headEnd/>
            <a:tailEnd/>
          </a:ln>
          <a:effectLst/>
        </p:spPr>
      </p:pic>
      <p:pic>
        <p:nvPicPr>
          <p:cNvPr id="64517" name="Picture 5" descr="C:\Program Files\Microsoft Office\MEDIA\CAGCAT10\j0299125.wmf"/>
          <p:cNvPicPr>
            <a:picLocks noChangeAspect="1" noChangeArrowheads="1"/>
          </p:cNvPicPr>
          <p:nvPr/>
        </p:nvPicPr>
        <p:blipFill>
          <a:blip r:embed="rId7" cstate="print"/>
          <a:srcRect/>
          <a:stretch>
            <a:fillRect/>
          </a:stretch>
        </p:blipFill>
        <p:spPr bwMode="auto">
          <a:xfrm>
            <a:off x="3733800" y="2362200"/>
            <a:ext cx="596449" cy="978713"/>
          </a:xfrm>
          <a:prstGeom prst="rect">
            <a:avLst/>
          </a:prstGeom>
          <a:noFill/>
        </p:spPr>
      </p:pic>
      <p:cxnSp>
        <p:nvCxnSpPr>
          <p:cNvPr id="11" name="Straight Arrow Connector 10"/>
          <p:cNvCxnSpPr>
            <a:stCxn id="64516" idx="1"/>
          </p:cNvCxnSpPr>
          <p:nvPr/>
        </p:nvCxnSpPr>
        <p:spPr>
          <a:xfrm rot="10800000" flipV="1">
            <a:off x="2255520" y="1009650"/>
            <a:ext cx="4678680" cy="514350"/>
          </a:xfrm>
          <a:prstGeom prst="straightConnector1">
            <a:avLst/>
          </a:prstGeom>
          <a:ln>
            <a:tailEnd type="arrow"/>
          </a:ln>
        </p:spPr>
        <p:style>
          <a:lnRef idx="1">
            <a:schemeClr val="accent5"/>
          </a:lnRef>
          <a:fillRef idx="0">
            <a:schemeClr val="accent5"/>
          </a:fillRef>
          <a:effectRef idx="0">
            <a:schemeClr val="accent5"/>
          </a:effectRef>
          <a:fontRef idx="minor">
            <a:schemeClr val="tx1"/>
          </a:fontRef>
        </p:style>
      </p:cxnSp>
      <p:cxnSp>
        <p:nvCxnSpPr>
          <p:cNvPr id="13" name="Straight Arrow Connector 12"/>
          <p:cNvCxnSpPr/>
          <p:nvPr/>
        </p:nvCxnSpPr>
        <p:spPr>
          <a:xfrm flipV="1">
            <a:off x="2133600" y="1447800"/>
            <a:ext cx="4724400" cy="228600"/>
          </a:xfrm>
          <a:prstGeom prst="straightConnector1">
            <a:avLst/>
          </a:prstGeom>
          <a:ln>
            <a:tailEnd type="arrow"/>
          </a:ln>
        </p:spPr>
        <p:style>
          <a:lnRef idx="1">
            <a:schemeClr val="accent5"/>
          </a:lnRef>
          <a:fillRef idx="0">
            <a:schemeClr val="accent5"/>
          </a:fillRef>
          <a:effectRef idx="0">
            <a:schemeClr val="accent5"/>
          </a:effectRef>
          <a:fontRef idx="minor">
            <a:schemeClr val="tx1"/>
          </a:fontRef>
        </p:style>
      </p:cxnSp>
      <p:sp>
        <p:nvSpPr>
          <p:cNvPr id="17" name="Rectangle 16"/>
          <p:cNvSpPr/>
          <p:nvPr/>
        </p:nvSpPr>
        <p:spPr>
          <a:xfrm>
            <a:off x="4191000" y="1230868"/>
            <a:ext cx="1761316" cy="369332"/>
          </a:xfrm>
          <a:prstGeom prst="rect">
            <a:avLst/>
          </a:prstGeom>
        </p:spPr>
        <p:txBody>
          <a:bodyPr wrap="none">
            <a:spAutoFit/>
          </a:bodyPr>
          <a:lstStyle/>
          <a:p>
            <a:r>
              <a:rPr lang="en-US" b="1" dirty="0" smtClean="0"/>
              <a:t>$10 to borrow… </a:t>
            </a:r>
            <a:endParaRPr lang="en-US" dirty="0"/>
          </a:p>
        </p:txBody>
      </p:sp>
      <p:sp>
        <p:nvSpPr>
          <p:cNvPr id="18" name="Right Arrow 17"/>
          <p:cNvSpPr/>
          <p:nvPr/>
        </p:nvSpPr>
        <p:spPr>
          <a:xfrm rot="1299953">
            <a:off x="741422" y="2208835"/>
            <a:ext cx="2971800" cy="4572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smtClean="0"/>
              <a:t>Direct Delivery</a:t>
            </a:r>
            <a:endParaRPr lang="en-US" sz="1400" dirty="0"/>
          </a:p>
        </p:txBody>
      </p:sp>
      <p:sp>
        <p:nvSpPr>
          <p:cNvPr id="21" name="TextBox 20"/>
          <p:cNvSpPr txBox="1"/>
          <p:nvPr/>
        </p:nvSpPr>
        <p:spPr>
          <a:xfrm>
            <a:off x="228600" y="3048000"/>
            <a:ext cx="4267200" cy="369332"/>
          </a:xfrm>
          <a:prstGeom prst="rect">
            <a:avLst/>
          </a:prstGeom>
          <a:noFill/>
        </p:spPr>
        <p:txBody>
          <a:bodyPr wrap="square" rtlCol="0">
            <a:spAutoFit/>
          </a:bodyPr>
          <a:lstStyle/>
          <a:p>
            <a:r>
              <a:rPr lang="en-US" dirty="0" smtClean="0"/>
              <a:t>Real Example: $17.24 for user to buy</a:t>
            </a:r>
            <a:endParaRPr lang="en-US" dirty="0"/>
          </a:p>
        </p:txBody>
      </p:sp>
      <p:pic>
        <p:nvPicPr>
          <p:cNvPr id="15" name="Picture 8"/>
          <p:cNvPicPr>
            <a:picLocks noChangeAspect="1" noChangeArrowheads="1"/>
          </p:cNvPicPr>
          <p:nvPr/>
        </p:nvPicPr>
        <p:blipFill>
          <a:blip r:embed="rId8" cstate="print"/>
          <a:srcRect/>
          <a:stretch>
            <a:fillRect/>
          </a:stretch>
        </p:blipFill>
        <p:spPr bwMode="auto">
          <a:xfrm>
            <a:off x="4800600" y="3733800"/>
            <a:ext cx="4191000" cy="2895600"/>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5562600" y="3352800"/>
            <a:ext cx="3581400" cy="369332"/>
          </a:xfrm>
          <a:prstGeom prst="rect">
            <a:avLst/>
          </a:prstGeom>
          <a:noFill/>
        </p:spPr>
        <p:txBody>
          <a:bodyPr wrap="square" rtlCol="0">
            <a:spAutoFit/>
          </a:bodyPr>
          <a:lstStyle/>
          <a:p>
            <a:r>
              <a:rPr lang="en-US" b="1" dirty="0" smtClean="0"/>
              <a:t>Direct Delivery to User in Europe…</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87362"/>
          </a:xfrm>
        </p:spPr>
        <p:txBody>
          <a:bodyPr>
            <a:normAutofit fontScale="90000"/>
          </a:bodyPr>
          <a:lstStyle/>
          <a:p>
            <a:r>
              <a:rPr lang="en-US" dirty="0" smtClean="0"/>
              <a:t>Basic Borrowing</a:t>
            </a:r>
            <a:endParaRPr lang="en-US" dirty="0"/>
          </a:p>
        </p:txBody>
      </p:sp>
      <p:pic>
        <p:nvPicPr>
          <p:cNvPr id="45058" name="Picture 2"/>
          <p:cNvPicPr>
            <a:picLocks noChangeAspect="1" noChangeArrowheads="1"/>
          </p:cNvPicPr>
          <p:nvPr/>
        </p:nvPicPr>
        <p:blipFill>
          <a:blip r:embed="rId3" cstate="print"/>
          <a:srcRect/>
          <a:stretch>
            <a:fillRect/>
          </a:stretch>
        </p:blipFill>
        <p:spPr bwMode="auto">
          <a:xfrm>
            <a:off x="76200" y="586662"/>
            <a:ext cx="8915400" cy="2077228"/>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04800" y="2743200"/>
            <a:ext cx="8534400" cy="412420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smtClean="0"/>
              <a:t>Borrowing in a nutshell…</a:t>
            </a:r>
          </a:p>
          <a:p>
            <a:pPr marL="342900" indent="-342900">
              <a:buAutoNum type="arabicPeriod"/>
            </a:pPr>
            <a:r>
              <a:rPr lang="en-US" dirty="0" smtClean="0"/>
              <a:t>User asks for something using an ILL Request Form</a:t>
            </a:r>
          </a:p>
          <a:p>
            <a:pPr marL="342900" indent="-342900">
              <a:buAutoNum type="arabicPeriod"/>
            </a:pPr>
            <a:r>
              <a:rPr lang="en-US" dirty="0" smtClean="0"/>
              <a:t>Searching Requests – Locating Bibliographic Records &amp; Potential Suppliers (Evaluate terms of borrowing; cost, due date, delivery systems, etc.)</a:t>
            </a:r>
          </a:p>
          <a:p>
            <a:pPr marL="342900" indent="-342900">
              <a:buAutoNum type="arabicPeriod"/>
            </a:pPr>
            <a:r>
              <a:rPr lang="en-US" dirty="0" smtClean="0"/>
              <a:t>Verification &amp; Requesting (remember you are responsible @ point of shipped)</a:t>
            </a:r>
          </a:p>
          <a:p>
            <a:pPr marL="342900" indent="-342900">
              <a:buAutoNum type="arabicPeriod"/>
            </a:pPr>
            <a:r>
              <a:rPr lang="en-US" dirty="0" smtClean="0"/>
              <a:t>Process Conditional, Unfilled, Special Messages</a:t>
            </a:r>
          </a:p>
          <a:p>
            <a:pPr marL="342900" indent="-342900">
              <a:buAutoNum type="arabicPeriod"/>
            </a:pPr>
            <a:r>
              <a:rPr lang="en-US" dirty="0" smtClean="0"/>
              <a:t>Receiving &amp; Processing Materials – Preparing for Use and Delivery</a:t>
            </a:r>
          </a:p>
          <a:p>
            <a:pPr marL="342900" indent="-342900">
              <a:buAutoNum type="arabicPeriod"/>
            </a:pPr>
            <a:r>
              <a:rPr lang="en-US" dirty="0" smtClean="0"/>
              <a:t>User Delivery or Material Pickup: Ariel, Email, Odyssey, Skype, Web Delivery | UPS, USPS, etc. </a:t>
            </a:r>
          </a:p>
          <a:p>
            <a:pPr marL="342900" indent="-342900">
              <a:buAutoNum type="arabicPeriod"/>
            </a:pPr>
            <a:r>
              <a:rPr lang="en-US" dirty="0" smtClean="0"/>
              <a:t>Returning Material</a:t>
            </a:r>
          </a:p>
          <a:p>
            <a:pPr marL="342900" indent="-342900">
              <a:buAutoNum type="arabicPeriod"/>
            </a:pPr>
            <a:r>
              <a:rPr lang="en-US" dirty="0" smtClean="0"/>
              <a:t>Extras: Copyright, Renewal, Damaged, Resend Requests, Lost, Wrong Material Sent, Rules of the Road (responsibility, standards, etc).</a:t>
            </a:r>
          </a:p>
          <a:p>
            <a:pPr marL="342900" indent="-342900"/>
            <a:endParaRPr lang="en-US" sz="800" dirty="0" smtClean="0"/>
          </a:p>
          <a:p>
            <a:pPr marL="342900" indent="-342900"/>
            <a:r>
              <a:rPr lang="en-US" dirty="0" smtClean="0"/>
              <a:t>Adapted from </a:t>
            </a:r>
            <a:r>
              <a:rPr lang="en-US" dirty="0" err="1" smtClean="0"/>
              <a:t>Hilyer</a:t>
            </a:r>
            <a:r>
              <a:rPr lang="en-US" dirty="0" smtClean="0"/>
              <a:t>, Lee Andrew, “Interlibrary Loan Operations,” </a:t>
            </a:r>
            <a:r>
              <a:rPr lang="en-US" i="1" dirty="0" smtClean="0"/>
              <a:t>Journal of Interlibrary Loan, Document Delivery &amp; Electronic Reserve</a:t>
            </a:r>
            <a:r>
              <a:rPr lang="en-US" dirty="0" smtClean="0"/>
              <a:t>, vol. 16 (1/2), 2006.</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792162"/>
          </a:xfrm>
        </p:spPr>
        <p:txBody>
          <a:bodyPr>
            <a:normAutofit/>
          </a:bodyPr>
          <a:lstStyle/>
          <a:p>
            <a:r>
              <a:rPr lang="en-US" sz="3600" dirty="0" smtClean="0"/>
              <a:t>If we could start this all over…</a:t>
            </a:r>
            <a:endParaRPr lang="en-US" sz="3600" dirty="0"/>
          </a:p>
        </p:txBody>
      </p:sp>
      <p:sp>
        <p:nvSpPr>
          <p:cNvPr id="4" name="TextBox 3"/>
          <p:cNvSpPr txBox="1"/>
          <p:nvPr/>
        </p:nvSpPr>
        <p:spPr>
          <a:xfrm>
            <a:off x="533400" y="1447800"/>
            <a:ext cx="8229600" cy="1692771"/>
          </a:xfrm>
          <a:prstGeom prst="rect">
            <a:avLst/>
          </a:prstGeom>
          <a:noFill/>
        </p:spPr>
        <p:txBody>
          <a:bodyPr wrap="square" rtlCol="0">
            <a:spAutoFit/>
          </a:bodyPr>
          <a:lstStyle/>
          <a:p>
            <a:r>
              <a:rPr lang="en-US" sz="3200" b="1" dirty="0" smtClean="0"/>
              <a:t>Knowing what we know today…</a:t>
            </a:r>
          </a:p>
          <a:p>
            <a:endParaRPr lang="en-US" sz="3200" b="1" dirty="0"/>
          </a:p>
          <a:p>
            <a:r>
              <a:rPr lang="en-US" sz="3200" b="1" dirty="0" smtClean="0"/>
              <a:t>Where would we start?</a:t>
            </a:r>
            <a:endParaRPr lang="en-US" sz="800" b="1" dirty="0"/>
          </a:p>
          <a:p>
            <a:endParaRPr lang="en-US" sz="800" b="1"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6172200" y="1174750"/>
            <a:ext cx="2971800" cy="1955800"/>
          </a:xfrm>
          <a:prstGeom prst="rect">
            <a:avLst/>
          </a:prstGeom>
          <a:noFill/>
          <a:ln w="9525">
            <a:noFill/>
            <a:miter lim="800000"/>
            <a:headEnd/>
            <a:tailEnd/>
          </a:ln>
        </p:spPr>
      </p:pic>
      <p:pic>
        <p:nvPicPr>
          <p:cNvPr id="16387" name="Picture 3"/>
          <p:cNvPicPr>
            <a:picLocks noChangeAspect="1" noChangeArrowheads="1"/>
          </p:cNvPicPr>
          <p:nvPr/>
        </p:nvPicPr>
        <p:blipFill>
          <a:blip r:embed="rId4" cstate="print"/>
          <a:srcRect/>
          <a:stretch>
            <a:fillRect/>
          </a:stretch>
        </p:blipFill>
        <p:spPr bwMode="auto">
          <a:xfrm>
            <a:off x="3124200" y="685800"/>
            <a:ext cx="2971800" cy="2416175"/>
          </a:xfrm>
          <a:prstGeom prst="rect">
            <a:avLst/>
          </a:prstGeom>
          <a:noFill/>
          <a:ln w="9525">
            <a:noFill/>
            <a:miter lim="800000"/>
            <a:headEnd/>
            <a:tailEnd/>
          </a:ln>
        </p:spPr>
      </p:pic>
      <p:sp>
        <p:nvSpPr>
          <p:cNvPr id="37892" name="Rectangle 4"/>
          <p:cNvSpPr>
            <a:spLocks noGrp="1" noChangeArrowheads="1"/>
          </p:cNvSpPr>
          <p:nvPr>
            <p:ph type="ctrTitle"/>
          </p:nvPr>
        </p:nvSpPr>
        <p:spPr>
          <a:xfrm>
            <a:off x="152400" y="76200"/>
            <a:ext cx="8839200" cy="381000"/>
          </a:xfrm>
        </p:spPr>
        <p:txBody>
          <a:bodyPr rtlCol="0">
            <a:normAutofit fontScale="90000"/>
          </a:bodyPr>
          <a:lstStyle/>
          <a:p>
            <a:pPr algn="l" eaLnBrk="1" fontAlgn="auto" hangingPunct="1">
              <a:spcAft>
                <a:spcPts val="0"/>
              </a:spcAft>
              <a:defRPr/>
            </a:pPr>
            <a:r>
              <a:rPr lang="en-US" sz="2800" dirty="0" smtClean="0"/>
              <a:t>Recommended enhancements to transform workflow</a:t>
            </a:r>
            <a:r>
              <a:rPr lang="en-US" sz="2200" dirty="0" smtClean="0"/>
              <a:t>: Get It System</a:t>
            </a:r>
            <a:endParaRPr lang="en-US" sz="2200" dirty="0"/>
          </a:p>
        </p:txBody>
      </p:sp>
      <p:pic>
        <p:nvPicPr>
          <p:cNvPr id="16389" name="Picture 5"/>
          <p:cNvPicPr>
            <a:picLocks noChangeAspect="1" noChangeArrowheads="1"/>
          </p:cNvPicPr>
          <p:nvPr/>
        </p:nvPicPr>
        <p:blipFill>
          <a:blip r:embed="rId5" cstate="print"/>
          <a:srcRect/>
          <a:stretch>
            <a:fillRect/>
          </a:stretch>
        </p:blipFill>
        <p:spPr bwMode="auto">
          <a:xfrm>
            <a:off x="3733800" y="3657600"/>
            <a:ext cx="4343400" cy="3098800"/>
          </a:xfrm>
          <a:prstGeom prst="rect">
            <a:avLst/>
          </a:prstGeom>
          <a:noFill/>
          <a:ln w="9525">
            <a:solidFill>
              <a:srgbClr val="FF9900"/>
            </a:solidFill>
            <a:miter lim="800000"/>
            <a:headEnd/>
            <a:tailEnd/>
          </a:ln>
        </p:spPr>
      </p:pic>
      <p:pic>
        <p:nvPicPr>
          <p:cNvPr id="16390" name="Picture 6"/>
          <p:cNvPicPr>
            <a:picLocks noChangeAspect="1" noChangeArrowheads="1"/>
          </p:cNvPicPr>
          <p:nvPr/>
        </p:nvPicPr>
        <p:blipFill>
          <a:blip r:embed="rId6" cstate="print"/>
          <a:srcRect/>
          <a:stretch>
            <a:fillRect/>
          </a:stretch>
        </p:blipFill>
        <p:spPr bwMode="auto">
          <a:xfrm>
            <a:off x="0" y="685800"/>
            <a:ext cx="3048000" cy="2316163"/>
          </a:xfrm>
          <a:prstGeom prst="rect">
            <a:avLst/>
          </a:prstGeom>
          <a:noFill/>
          <a:ln w="9525">
            <a:noFill/>
            <a:miter lim="800000"/>
            <a:headEnd/>
            <a:tailEnd/>
          </a:ln>
        </p:spPr>
      </p:pic>
      <p:sp>
        <p:nvSpPr>
          <p:cNvPr id="16391" name="AutoShape 7"/>
          <p:cNvSpPr>
            <a:spLocks noChangeArrowheads="1"/>
          </p:cNvSpPr>
          <p:nvPr/>
        </p:nvSpPr>
        <p:spPr bwMode="auto">
          <a:xfrm>
            <a:off x="2362200" y="2438400"/>
            <a:ext cx="1066800" cy="685800"/>
          </a:xfrm>
          <a:prstGeom prst="rightArrow">
            <a:avLst>
              <a:gd name="adj1" fmla="val 50000"/>
              <a:gd name="adj2" fmla="val 38889"/>
            </a:avLst>
          </a:prstGeom>
          <a:solidFill>
            <a:srgbClr val="CCFFCC">
              <a:alpha val="34117"/>
            </a:srgbClr>
          </a:solidFill>
          <a:ln w="9525">
            <a:solidFill>
              <a:schemeClr val="tx1"/>
            </a:solidFill>
            <a:miter lim="800000"/>
            <a:headEnd/>
            <a:tailEnd/>
          </a:ln>
        </p:spPr>
        <p:txBody>
          <a:bodyPr wrap="none" anchor="ctr"/>
          <a:lstStyle/>
          <a:p>
            <a:endParaRPr lang="en-US">
              <a:latin typeface="Calibri" pitchFamily="34" charset="0"/>
            </a:endParaRPr>
          </a:p>
        </p:txBody>
      </p:sp>
      <p:sp>
        <p:nvSpPr>
          <p:cNvPr id="16392" name="AutoShape 8"/>
          <p:cNvSpPr>
            <a:spLocks noChangeArrowheads="1"/>
          </p:cNvSpPr>
          <p:nvPr/>
        </p:nvSpPr>
        <p:spPr bwMode="auto">
          <a:xfrm>
            <a:off x="5410200" y="2438400"/>
            <a:ext cx="1066800" cy="685800"/>
          </a:xfrm>
          <a:prstGeom prst="rightArrow">
            <a:avLst>
              <a:gd name="adj1" fmla="val 50000"/>
              <a:gd name="adj2" fmla="val 38889"/>
            </a:avLst>
          </a:prstGeom>
          <a:solidFill>
            <a:srgbClr val="CCFFCC">
              <a:alpha val="34117"/>
            </a:srgbClr>
          </a:solidFill>
          <a:ln w="9525">
            <a:solidFill>
              <a:schemeClr val="tx1"/>
            </a:solidFill>
            <a:miter lim="800000"/>
            <a:headEnd/>
            <a:tailEnd/>
          </a:ln>
        </p:spPr>
        <p:txBody>
          <a:bodyPr wrap="none" anchor="ctr"/>
          <a:lstStyle/>
          <a:p>
            <a:endParaRPr lang="en-US">
              <a:latin typeface="Calibri" pitchFamily="34" charset="0"/>
            </a:endParaRPr>
          </a:p>
        </p:txBody>
      </p:sp>
      <p:sp>
        <p:nvSpPr>
          <p:cNvPr id="16393" name="AutoShape 9"/>
          <p:cNvSpPr>
            <a:spLocks noChangeArrowheads="1"/>
          </p:cNvSpPr>
          <p:nvPr/>
        </p:nvSpPr>
        <p:spPr bwMode="auto">
          <a:xfrm>
            <a:off x="1752600" y="3048000"/>
            <a:ext cx="6705600" cy="533400"/>
          </a:xfrm>
          <a:prstGeom prst="curvedUpArrow">
            <a:avLst>
              <a:gd name="adj1" fmla="val 251429"/>
              <a:gd name="adj2" fmla="val 502857"/>
              <a:gd name="adj3" fmla="val 33333"/>
            </a:avLst>
          </a:prstGeom>
          <a:solidFill>
            <a:schemeClr val="accent1">
              <a:alpha val="20000"/>
            </a:schemeClr>
          </a:solidFill>
          <a:ln w="9525">
            <a:solidFill>
              <a:schemeClr val="tx1"/>
            </a:solidFill>
            <a:miter lim="800000"/>
            <a:headEnd/>
            <a:tailEnd/>
          </a:ln>
        </p:spPr>
        <p:txBody>
          <a:bodyPr wrap="none" anchor="ctr"/>
          <a:lstStyle/>
          <a:p>
            <a:endParaRPr lang="en-US">
              <a:latin typeface="Calibri" pitchFamily="34" charset="0"/>
            </a:endParaRPr>
          </a:p>
        </p:txBody>
      </p:sp>
      <p:sp>
        <p:nvSpPr>
          <p:cNvPr id="16395" name="AutoShape 11"/>
          <p:cNvSpPr>
            <a:spLocks noChangeArrowheads="1"/>
          </p:cNvSpPr>
          <p:nvPr/>
        </p:nvSpPr>
        <p:spPr bwMode="auto">
          <a:xfrm>
            <a:off x="3505200" y="3048000"/>
            <a:ext cx="990600" cy="1447800"/>
          </a:xfrm>
          <a:prstGeom prst="curvedLeftArrow">
            <a:avLst>
              <a:gd name="adj1" fmla="val 29231"/>
              <a:gd name="adj2" fmla="val 58462"/>
              <a:gd name="adj3" fmla="val 33333"/>
            </a:avLst>
          </a:prstGeom>
          <a:solidFill>
            <a:schemeClr val="accent1">
              <a:alpha val="21960"/>
            </a:schemeClr>
          </a:solidFill>
          <a:ln w="9525">
            <a:solidFill>
              <a:schemeClr val="tx1"/>
            </a:solidFill>
            <a:miter lim="800000"/>
            <a:headEnd/>
            <a:tailEnd/>
          </a:ln>
        </p:spPr>
        <p:txBody>
          <a:bodyPr wrap="none" anchor="ctr"/>
          <a:lstStyle/>
          <a:p>
            <a:endParaRPr lang="en-US">
              <a:latin typeface="Calibri" pitchFamily="34" charset="0"/>
            </a:endParaRPr>
          </a:p>
        </p:txBody>
      </p:sp>
      <p:sp>
        <p:nvSpPr>
          <p:cNvPr id="12" name="Down Arrow 11"/>
          <p:cNvSpPr/>
          <p:nvPr/>
        </p:nvSpPr>
        <p:spPr>
          <a:xfrm>
            <a:off x="8077200" y="2209800"/>
            <a:ext cx="381000" cy="4572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a:t>
            </a:r>
          </a:p>
        </p:txBody>
      </p:sp>
      <p:pic>
        <p:nvPicPr>
          <p:cNvPr id="13" name="Picture 6"/>
          <p:cNvPicPr>
            <a:picLocks noChangeAspect="1" noChangeArrowheads="1"/>
          </p:cNvPicPr>
          <p:nvPr/>
        </p:nvPicPr>
        <p:blipFill>
          <a:blip r:embed="rId7" cstate="print"/>
          <a:srcRect t="7430" r="80247"/>
          <a:stretch>
            <a:fillRect/>
          </a:stretch>
        </p:blipFill>
        <p:spPr bwMode="auto">
          <a:xfrm>
            <a:off x="7877175" y="1447800"/>
            <a:ext cx="1266825" cy="4038600"/>
          </a:xfrm>
          <a:prstGeom prst="rect">
            <a:avLst/>
          </a:prstGeom>
          <a:noFill/>
          <a:ln w="9525">
            <a:noFill/>
            <a:miter lim="800000"/>
            <a:headEnd/>
            <a:tailEnd/>
          </a:ln>
        </p:spPr>
      </p:pic>
      <p:sp>
        <p:nvSpPr>
          <p:cNvPr id="14" name="Rounded Rectangle 13"/>
          <p:cNvSpPr/>
          <p:nvPr/>
        </p:nvSpPr>
        <p:spPr>
          <a:xfrm>
            <a:off x="76200" y="3352800"/>
            <a:ext cx="3429000" cy="3505200"/>
          </a:xfrm>
          <a:prstGeom prst="roundRect">
            <a:avLst/>
          </a:prstGeom>
          <a:solidFill>
            <a:schemeClr val="lt1">
              <a:alpha val="91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b="1" dirty="0" smtClean="0">
                <a:latin typeface="Calibri" pitchFamily="34" charset="0"/>
              </a:rPr>
              <a:t>Proposed Services… </a:t>
            </a:r>
          </a:p>
          <a:p>
            <a:pPr>
              <a:buFont typeface="Arial" pitchFamily="34" charset="0"/>
              <a:buChar char="•"/>
            </a:pPr>
            <a:r>
              <a:rPr lang="en-US" dirty="0" smtClean="0">
                <a:latin typeface="Calibri" pitchFamily="34" charset="0"/>
              </a:rPr>
              <a:t>Amazon$ like worldcat.org</a:t>
            </a:r>
          </a:p>
          <a:p>
            <a:pPr>
              <a:buFont typeface="Arial" charset="0"/>
              <a:buChar char="•"/>
            </a:pPr>
            <a:r>
              <a:rPr lang="en-US" dirty="0" smtClean="0">
                <a:latin typeface="Calibri" pitchFamily="34" charset="0"/>
              </a:rPr>
              <a:t>Just in Time Acquisition:</a:t>
            </a:r>
          </a:p>
          <a:p>
            <a:pPr lvl="1">
              <a:buFont typeface="Arial" pitchFamily="34" charset="0"/>
              <a:buChar char="•"/>
            </a:pPr>
            <a:r>
              <a:rPr lang="en-US" dirty="0" smtClean="0">
                <a:latin typeface="Calibri" pitchFamily="34" charset="0"/>
              </a:rPr>
              <a:t>Buy for Library,</a:t>
            </a:r>
          </a:p>
          <a:p>
            <a:pPr lvl="1">
              <a:buFont typeface="Arial" pitchFamily="34" charset="0"/>
              <a:buChar char="•"/>
            </a:pPr>
            <a:r>
              <a:rPr lang="en-US" dirty="0" smtClean="0">
                <a:latin typeface="Calibri" pitchFamily="34" charset="0"/>
              </a:rPr>
              <a:t>Attach OCLC symbol, &amp;/or download to ILS</a:t>
            </a:r>
          </a:p>
          <a:p>
            <a:pPr>
              <a:buFont typeface="Arial" charset="0"/>
              <a:buChar char="•"/>
            </a:pPr>
            <a:r>
              <a:rPr lang="en-US" dirty="0" smtClean="0">
                <a:latin typeface="Calibri" pitchFamily="34" charset="0"/>
              </a:rPr>
              <a:t>Refer to selector for review.</a:t>
            </a:r>
          </a:p>
          <a:p>
            <a:pPr>
              <a:buFont typeface="Arial" charset="0"/>
              <a:buChar char="•"/>
            </a:pPr>
            <a:r>
              <a:rPr lang="en-US" dirty="0" smtClean="0">
                <a:latin typeface="Calibri" pitchFamily="34" charset="0"/>
              </a:rPr>
              <a:t>Buy for user</a:t>
            </a:r>
          </a:p>
          <a:p>
            <a:pPr>
              <a:buFont typeface="Arial" charset="0"/>
              <a:buChar char="•"/>
            </a:pPr>
            <a:r>
              <a:rPr lang="en-US" dirty="0" smtClean="0">
                <a:latin typeface="Calibri" pitchFamily="34" charset="0"/>
              </a:rPr>
              <a:t>Rent for user</a:t>
            </a:r>
          </a:p>
          <a:p>
            <a:pPr>
              <a:buFont typeface="Arial" charset="0"/>
              <a:buChar char="•"/>
            </a:pPr>
            <a:r>
              <a:rPr lang="en-US" dirty="0" smtClean="0">
                <a:latin typeface="Calibri" pitchFamily="34" charset="0"/>
              </a:rPr>
              <a:t>APIs to Google Book, Amazon, CCC, OCA, Publishers, etc.</a:t>
            </a:r>
          </a:p>
          <a:p>
            <a:pPr>
              <a:buFont typeface="Arial" charset="0"/>
              <a:buChar char="•"/>
            </a:pPr>
            <a:r>
              <a:rPr lang="en-US" dirty="0" smtClean="0">
                <a:latin typeface="Calibri" pitchFamily="34" charset="0"/>
              </a:rPr>
              <a:t>Edit OCLC holdings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395"/>
                                        </p:tgtEl>
                                        <p:attrNameLst>
                                          <p:attrName>style.visibility</p:attrName>
                                        </p:attrNameLst>
                                      </p:cBhvr>
                                      <p:to>
                                        <p:strVal val="visible"/>
                                      </p:to>
                                    </p:set>
                                    <p:animEffect transition="in" filter="dissolve">
                                      <p:cBhvr>
                                        <p:cTn id="7" dur="500"/>
                                        <p:tgtEl>
                                          <p:spTgt spid="1639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16389"/>
                                        </p:tgtEl>
                                        <p:attrNameLst>
                                          <p:attrName>style.visibility</p:attrName>
                                        </p:attrNameLst>
                                      </p:cBhvr>
                                      <p:to>
                                        <p:strVal val="visible"/>
                                      </p:to>
                                    </p:set>
                                    <p:animEffect transition="in" filter="dissolve">
                                      <p:cBhvr>
                                        <p:cTn id="16"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5"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fontScale="90000"/>
          </a:bodyPr>
          <a:lstStyle/>
          <a:p>
            <a:pPr algn="l"/>
            <a:r>
              <a:rPr lang="en-US" sz="2800" dirty="0" smtClean="0"/>
              <a:t>Next Step: </a:t>
            </a:r>
            <a:br>
              <a:rPr lang="en-US" sz="2800" dirty="0" smtClean="0"/>
            </a:br>
            <a:r>
              <a:rPr lang="en-US" sz="2800" dirty="0" smtClean="0"/>
              <a:t>More Group Purchase Strategies for Libraries – not just big deals…</a:t>
            </a:r>
            <a:endParaRPr lang="en-US" sz="2800" b="1" dirty="0">
              <a:solidFill>
                <a:srgbClr val="FF0000"/>
              </a:solidFill>
            </a:endParaRPr>
          </a:p>
        </p:txBody>
      </p:sp>
      <p:sp>
        <p:nvSpPr>
          <p:cNvPr id="3" name="TextBox 2"/>
          <p:cNvSpPr txBox="1"/>
          <p:nvPr/>
        </p:nvSpPr>
        <p:spPr>
          <a:xfrm>
            <a:off x="152400" y="1066800"/>
            <a:ext cx="8991600" cy="3570208"/>
          </a:xfrm>
          <a:prstGeom prst="rect">
            <a:avLst/>
          </a:prstGeom>
          <a:noFill/>
        </p:spPr>
        <p:txBody>
          <a:bodyPr wrap="square" rtlCol="0">
            <a:spAutoFit/>
          </a:bodyPr>
          <a:lstStyle/>
          <a:p>
            <a:r>
              <a:rPr lang="en-US" sz="2600" b="1" dirty="0" smtClean="0"/>
              <a:t>IDS Project 2006/2007 Data: Filled by non-IDS Project Libraries…</a:t>
            </a:r>
          </a:p>
          <a:p>
            <a:endParaRPr lang="en-US" sz="2000" b="1" dirty="0" smtClean="0"/>
          </a:p>
          <a:p>
            <a:r>
              <a:rPr lang="en-US" sz="2000" b="1" dirty="0" smtClean="0"/>
              <a:t>Articles	</a:t>
            </a:r>
            <a:r>
              <a:rPr lang="en-US" sz="2000" dirty="0" smtClean="0"/>
              <a:t>					Subscription Cost</a:t>
            </a:r>
          </a:p>
          <a:p>
            <a:r>
              <a:rPr lang="en-US" sz="2000" dirty="0" smtClean="0"/>
              <a:t>79 requests for Early Child development and Care 	        $2,973</a:t>
            </a:r>
          </a:p>
          <a:p>
            <a:r>
              <a:rPr lang="en-US" sz="2000" dirty="0" smtClean="0"/>
              <a:t>57 requests for Terrorism and Political Violence	           $610</a:t>
            </a:r>
          </a:p>
          <a:p>
            <a:r>
              <a:rPr lang="en-US" sz="2000" dirty="0" smtClean="0"/>
              <a:t>51 requests for Archives of general psychiatry	           $490</a:t>
            </a:r>
          </a:p>
          <a:p>
            <a:endParaRPr lang="en-US" sz="2000" dirty="0" smtClean="0"/>
          </a:p>
          <a:p>
            <a:r>
              <a:rPr lang="en-US" sz="2000" b="1" dirty="0" smtClean="0"/>
              <a:t>Loans</a:t>
            </a:r>
            <a:r>
              <a:rPr lang="en-US" sz="2000" dirty="0" smtClean="0"/>
              <a:t>							   New Cost</a:t>
            </a:r>
          </a:p>
          <a:p>
            <a:r>
              <a:rPr lang="en-US" sz="2000" dirty="0" smtClean="0"/>
              <a:t>15 requests for Synthesis and optimization of digital circuits	    $135.69</a:t>
            </a:r>
          </a:p>
          <a:p>
            <a:r>
              <a:rPr lang="en-US" sz="2000" dirty="0" smtClean="0"/>
              <a:t>  7 requests for Treatise on harmony			      $10.10</a:t>
            </a:r>
          </a:p>
          <a:p>
            <a:r>
              <a:rPr lang="en-US" sz="2000" dirty="0" smtClean="0"/>
              <a:t>  6 requests for The pursuit of happiness			        $3.24 </a:t>
            </a:r>
            <a:endParaRPr lang="en-US" sz="2000" dirty="0"/>
          </a:p>
        </p:txBody>
      </p:sp>
      <p:sp>
        <p:nvSpPr>
          <p:cNvPr id="4" name="TextBox 3"/>
          <p:cNvSpPr txBox="1"/>
          <p:nvPr/>
        </p:nvSpPr>
        <p:spPr>
          <a:xfrm>
            <a:off x="0" y="5334000"/>
            <a:ext cx="9144000" cy="954107"/>
          </a:xfrm>
          <a:prstGeom prst="rect">
            <a:avLst/>
          </a:prstGeom>
          <a:noFill/>
        </p:spPr>
        <p:txBody>
          <a:bodyPr wrap="square" rtlCol="0">
            <a:spAutoFit/>
          </a:bodyPr>
          <a:lstStyle/>
          <a:p>
            <a:r>
              <a:rPr lang="en-US" sz="2800" b="1" dirty="0" smtClean="0"/>
              <a:t>What data and criteria matter for cooperation? </a:t>
            </a:r>
          </a:p>
          <a:p>
            <a:r>
              <a:rPr lang="en-US" sz="2800" b="1" dirty="0" smtClean="0"/>
              <a:t>How do we get that data to where it is needed - workflows?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1828800"/>
            <a:ext cx="1752600" cy="4191000"/>
          </a:xfrm>
        </p:spPr>
        <p:txBody>
          <a:bodyPr>
            <a:normAutofit/>
          </a:bodyPr>
          <a:lstStyle/>
          <a:p>
            <a:r>
              <a:rPr lang="en-US" sz="3200" b="1" dirty="0" smtClean="0"/>
              <a:t>Strategic Benefits within Groups: </a:t>
            </a:r>
            <a:r>
              <a:rPr lang="en-US" sz="3200" b="1" dirty="0"/>
              <a:t/>
            </a:r>
            <a:br>
              <a:rPr lang="en-US" sz="3200" b="1" dirty="0"/>
            </a:br>
            <a:r>
              <a:rPr lang="en-US" sz="3200" b="1" dirty="0" smtClean="0"/>
              <a:t/>
            </a:r>
            <a:br>
              <a:rPr lang="en-US" sz="3200" b="1" dirty="0" smtClean="0"/>
            </a:br>
            <a:r>
              <a:rPr lang="en-US" sz="2400" b="1" dirty="0" smtClean="0"/>
              <a:t>Consortia,</a:t>
            </a:r>
            <a:br>
              <a:rPr lang="en-US" sz="2400" b="1" dirty="0" smtClean="0"/>
            </a:br>
            <a:r>
              <a:rPr lang="en-US" sz="2400" b="1" dirty="0" smtClean="0"/>
              <a:t>Networks Work</a:t>
            </a:r>
            <a:endParaRPr lang="en-US" sz="3200" b="1" dirty="0"/>
          </a:p>
        </p:txBody>
      </p:sp>
      <p:pic>
        <p:nvPicPr>
          <p:cNvPr id="23557" name="Picture 5"/>
          <p:cNvPicPr>
            <a:picLocks noChangeAspect="1" noChangeArrowheads="1"/>
          </p:cNvPicPr>
          <p:nvPr/>
        </p:nvPicPr>
        <p:blipFill>
          <a:blip r:embed="rId3" cstate="print"/>
          <a:srcRect/>
          <a:stretch>
            <a:fillRect/>
          </a:stretch>
        </p:blipFill>
        <p:spPr bwMode="auto">
          <a:xfrm>
            <a:off x="228600" y="2057400"/>
            <a:ext cx="4170642"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2225" name="Picture 1"/>
          <p:cNvPicPr>
            <a:picLocks noChangeAspect="1" noChangeArrowheads="1"/>
          </p:cNvPicPr>
          <p:nvPr/>
        </p:nvPicPr>
        <p:blipFill>
          <a:blip r:embed="rId4" cstate="print"/>
          <a:srcRect/>
          <a:stretch>
            <a:fillRect/>
          </a:stretch>
        </p:blipFill>
        <p:spPr bwMode="auto">
          <a:xfrm>
            <a:off x="6248400" y="3049239"/>
            <a:ext cx="2630371" cy="3521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2226" name="Picture 2"/>
          <p:cNvPicPr>
            <a:picLocks noChangeAspect="1" noChangeArrowheads="1"/>
          </p:cNvPicPr>
          <p:nvPr/>
        </p:nvPicPr>
        <p:blipFill>
          <a:blip r:embed="rId5" cstate="print"/>
          <a:srcRect/>
          <a:stretch>
            <a:fillRect/>
          </a:stretch>
        </p:blipFill>
        <p:spPr bwMode="auto">
          <a:xfrm>
            <a:off x="228601" y="5196302"/>
            <a:ext cx="3276599" cy="13568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p:cNvPicPr>
            <a:picLocks noChangeAspect="1" noChangeArrowheads="1"/>
          </p:cNvPicPr>
          <p:nvPr/>
        </p:nvPicPr>
        <p:blipFill>
          <a:blip r:embed="rId6" cstate="print"/>
          <a:srcRect/>
          <a:stretch>
            <a:fillRect/>
          </a:stretch>
        </p:blipFill>
        <p:spPr bwMode="auto">
          <a:xfrm>
            <a:off x="6400800" y="457200"/>
            <a:ext cx="2478882"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2227" name="Picture 3"/>
          <p:cNvPicPr>
            <a:picLocks noChangeAspect="1" noChangeArrowheads="1"/>
          </p:cNvPicPr>
          <p:nvPr/>
        </p:nvPicPr>
        <p:blipFill>
          <a:blip r:embed="rId7" cstate="print"/>
          <a:srcRect/>
          <a:stretch>
            <a:fillRect/>
          </a:stretch>
        </p:blipFill>
        <p:spPr bwMode="auto">
          <a:xfrm>
            <a:off x="220093" y="457200"/>
            <a:ext cx="4732907" cy="137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34400" cy="609600"/>
          </a:xfrm>
        </p:spPr>
        <p:txBody>
          <a:bodyPr>
            <a:normAutofit/>
          </a:bodyPr>
          <a:lstStyle/>
          <a:p>
            <a:pPr algn="l"/>
            <a:r>
              <a:rPr lang="en-US" sz="2800" b="1" dirty="0" smtClean="0"/>
              <a:t>Prospective Cooperative Strategy – Approval Plan</a:t>
            </a:r>
            <a:endParaRPr lang="en-US" sz="2800" b="1" dirty="0"/>
          </a:p>
        </p:txBody>
      </p:sp>
      <p:sp>
        <p:nvSpPr>
          <p:cNvPr id="3" name="TextBox 2"/>
          <p:cNvSpPr txBox="1"/>
          <p:nvPr/>
        </p:nvSpPr>
        <p:spPr>
          <a:xfrm>
            <a:off x="0" y="838200"/>
            <a:ext cx="8915400" cy="646331"/>
          </a:xfrm>
          <a:prstGeom prst="rect">
            <a:avLst/>
          </a:prstGeom>
          <a:noFill/>
        </p:spPr>
        <p:txBody>
          <a:bodyPr wrap="square" rtlCol="0">
            <a:spAutoFit/>
          </a:bodyPr>
          <a:lstStyle/>
          <a:p>
            <a:r>
              <a:rPr lang="en-US" dirty="0" smtClean="0"/>
              <a:t>One Vendor approach, for example </a:t>
            </a:r>
            <a:r>
              <a:rPr lang="en-US" dirty="0" err="1" smtClean="0"/>
              <a:t>GobiTween</a:t>
            </a:r>
            <a:r>
              <a:rPr lang="en-US" dirty="0" smtClean="0"/>
              <a:t> YBP Library Services – </a:t>
            </a:r>
            <a:r>
              <a:rPr lang="en-US" dirty="0" err="1" smtClean="0"/>
              <a:t>Orbis</a:t>
            </a:r>
            <a:r>
              <a:rPr lang="en-US" dirty="0" smtClean="0"/>
              <a:t>-Cascade, </a:t>
            </a:r>
            <a:r>
              <a:rPr lang="en-US" dirty="0" err="1" smtClean="0"/>
              <a:t>OhioLink</a:t>
            </a:r>
            <a:r>
              <a:rPr lang="en-US" dirty="0" smtClean="0"/>
              <a:t>, TRLN, and others… </a:t>
            </a:r>
            <a:endParaRPr lang="en-US" dirty="0"/>
          </a:p>
        </p:txBody>
      </p:sp>
      <p:pic>
        <p:nvPicPr>
          <p:cNvPr id="38913" name="Picture 1"/>
          <p:cNvPicPr>
            <a:picLocks noChangeAspect="1" noChangeArrowheads="1"/>
          </p:cNvPicPr>
          <p:nvPr/>
        </p:nvPicPr>
        <p:blipFill>
          <a:blip r:embed="rId3" cstate="print"/>
          <a:srcRect b="5405"/>
          <a:stretch>
            <a:fillRect/>
          </a:stretch>
        </p:blipFill>
        <p:spPr bwMode="auto">
          <a:xfrm>
            <a:off x="0" y="1676400"/>
            <a:ext cx="9072327" cy="2667000"/>
          </a:xfrm>
          <a:prstGeom prst="rect">
            <a:avLst/>
          </a:prstGeom>
          <a:noFill/>
          <a:ln w="9525">
            <a:noFill/>
            <a:miter lim="800000"/>
            <a:headEnd/>
            <a:tailEnd/>
          </a:ln>
          <a:effectLst/>
        </p:spPr>
      </p:pic>
      <p:sp>
        <p:nvSpPr>
          <p:cNvPr id="6" name="TextBox 5"/>
          <p:cNvSpPr txBox="1"/>
          <p:nvPr/>
        </p:nvSpPr>
        <p:spPr>
          <a:xfrm>
            <a:off x="152400" y="4563070"/>
            <a:ext cx="8991600" cy="923330"/>
          </a:xfrm>
          <a:prstGeom prst="rect">
            <a:avLst/>
          </a:prstGeom>
          <a:noFill/>
        </p:spPr>
        <p:txBody>
          <a:bodyPr wrap="square" rtlCol="0">
            <a:spAutoFit/>
          </a:bodyPr>
          <a:lstStyle/>
          <a:p>
            <a:r>
              <a:rPr lang="en-US" dirty="0" smtClean="0"/>
              <a:t>Successful Diversification: </a:t>
            </a:r>
          </a:p>
          <a:p>
            <a:r>
              <a:rPr lang="en-US" b="1" dirty="0" smtClean="0"/>
              <a:t>Pre-coordination: 54% of available titles not acquired on approval plans.</a:t>
            </a:r>
          </a:p>
          <a:p>
            <a:r>
              <a:rPr lang="en-US" b="1" dirty="0" smtClean="0"/>
              <a:t>Post-coordination: 24% of available titles not acquired on approval plans.  </a:t>
            </a:r>
            <a:r>
              <a:rPr lang="en-US" i="1" dirty="0" smtClean="0"/>
              <a:t>Armstrong, p. 105</a:t>
            </a:r>
            <a:endParaRPr lang="en-US" i="1" dirty="0"/>
          </a:p>
        </p:txBody>
      </p:sp>
      <p:sp>
        <p:nvSpPr>
          <p:cNvPr id="7" name="TextBox 6"/>
          <p:cNvSpPr txBox="1"/>
          <p:nvPr/>
        </p:nvSpPr>
        <p:spPr>
          <a:xfrm>
            <a:off x="304800" y="5943600"/>
            <a:ext cx="85344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dirty="0" smtClean="0"/>
              <a:t>If interested, planning and evaluation information about YPB available from </a:t>
            </a:r>
            <a:r>
              <a:rPr lang="en-US" sz="1600" dirty="0" err="1" smtClean="0"/>
              <a:t>Orbis</a:t>
            </a:r>
            <a:r>
              <a:rPr lang="en-US" sz="1600" dirty="0" smtClean="0"/>
              <a:t>-Cascade website: </a:t>
            </a:r>
          </a:p>
          <a:p>
            <a:r>
              <a:rPr lang="en-US" sz="1600" dirty="0" smtClean="0">
                <a:hlinkClick r:id="rId4"/>
              </a:rPr>
              <a:t>http://www.orbiscascade.org/index/cdmc-meetings</a:t>
            </a:r>
            <a:r>
              <a:rPr lang="en-US" sz="1600" dirty="0" smtClean="0"/>
              <a:t> </a:t>
            </a:r>
            <a:endParaRPr lang="en-US" sz="16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rmAutofit/>
          </a:bodyPr>
          <a:lstStyle/>
          <a:p>
            <a:pPr algn="l"/>
            <a:r>
              <a:rPr lang="en-US" sz="2800" b="1" dirty="0" smtClean="0"/>
              <a:t>Retrospective Cooperative Collection Strategy</a:t>
            </a:r>
            <a:endParaRPr lang="en-US" sz="2800" b="1" dirty="0"/>
          </a:p>
        </p:txBody>
      </p:sp>
      <p:sp>
        <p:nvSpPr>
          <p:cNvPr id="3" name="TextBox 2"/>
          <p:cNvSpPr txBox="1"/>
          <p:nvPr/>
        </p:nvSpPr>
        <p:spPr>
          <a:xfrm>
            <a:off x="304800" y="1295400"/>
            <a:ext cx="8610600" cy="4955203"/>
          </a:xfrm>
          <a:prstGeom prst="rect">
            <a:avLst/>
          </a:prstGeom>
          <a:noFill/>
        </p:spPr>
        <p:txBody>
          <a:bodyPr wrap="square" rtlCol="0">
            <a:spAutoFit/>
          </a:bodyPr>
          <a:lstStyle/>
          <a:p>
            <a:r>
              <a:rPr lang="en-US" sz="2000" dirty="0" smtClean="0"/>
              <a:t>Collection Maintenance, De-selection, or Weeding is a critical ongoing task that lends itself well to group strategies, however, in practice, few have accomplished a committed Coordinated Last Copy policy.  </a:t>
            </a:r>
          </a:p>
          <a:p>
            <a:endParaRPr lang="en-US" sz="2000" dirty="0" smtClean="0"/>
          </a:p>
          <a:p>
            <a:r>
              <a:rPr lang="en-US" sz="2000" dirty="0" smtClean="0"/>
              <a:t>In practical terms, this de-duplication post-purchasing is another collection diversity program, that increases the reliance and use of Interlibrary Loan.</a:t>
            </a:r>
            <a:endParaRPr lang="en-US" i="1" dirty="0" smtClean="0"/>
          </a:p>
          <a:p>
            <a:endParaRPr lang="en-US" sz="2000" dirty="0" smtClean="0"/>
          </a:p>
          <a:p>
            <a:r>
              <a:rPr lang="en-US" sz="2000" dirty="0" smtClean="0"/>
              <a:t>Cooperative Collection Management Trust Pilot was closest to accomplishing systematic federated program, however, they seem to have only accomplished the cataloging practice to indicate permanent archival retention (583 field).</a:t>
            </a:r>
          </a:p>
          <a:p>
            <a:endParaRPr lang="en-US" sz="2000" dirty="0" smtClean="0"/>
          </a:p>
          <a:p>
            <a:r>
              <a:rPr lang="en-US" sz="2000" dirty="0" smtClean="0"/>
              <a:t>Related: </a:t>
            </a:r>
          </a:p>
          <a:p>
            <a:r>
              <a:rPr lang="en-US" sz="2000" dirty="0" smtClean="0"/>
              <a:t>CRL/JSTOR Print Archive Project</a:t>
            </a:r>
          </a:p>
          <a:p>
            <a:endParaRPr lang="en-US" sz="2800" b="1" dirty="0" smtClean="0">
              <a:solidFill>
                <a:srgbClr val="FF0000"/>
              </a:solidFill>
            </a:endParaRPr>
          </a:p>
          <a:p>
            <a:r>
              <a:rPr lang="en-US" sz="2800" b="1" dirty="0" smtClean="0">
                <a:solidFill>
                  <a:srgbClr val="FF0000"/>
                </a:solidFill>
              </a:rPr>
              <a:t>How does all this impact ILL?</a:t>
            </a:r>
            <a:endParaRPr lang="en-US" sz="2800" b="1" dirty="0">
              <a:solidFill>
                <a:srgbClr val="FF0000"/>
              </a:solidFill>
            </a:endParaRPr>
          </a:p>
        </p:txBody>
      </p:sp>
      <p:pic>
        <p:nvPicPr>
          <p:cNvPr id="90114" name="Picture 2"/>
          <p:cNvPicPr>
            <a:picLocks noChangeAspect="1" noChangeArrowheads="1"/>
          </p:cNvPicPr>
          <p:nvPr/>
        </p:nvPicPr>
        <p:blipFill>
          <a:blip r:embed="rId3" cstate="print"/>
          <a:srcRect/>
          <a:stretch>
            <a:fillRect/>
          </a:stretch>
        </p:blipFill>
        <p:spPr bwMode="auto">
          <a:xfrm>
            <a:off x="5181600" y="5105400"/>
            <a:ext cx="3505200" cy="1305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304800" y="1447800"/>
            <a:ext cx="8458200" cy="4585871"/>
          </a:xfrm>
          <a:prstGeom prst="rect">
            <a:avLst/>
          </a:prstGeom>
          <a:noFill/>
          <a:ln w="9525">
            <a:noFill/>
            <a:miter lim="800000"/>
            <a:headEnd/>
            <a:tailEnd/>
          </a:ln>
        </p:spPr>
        <p:txBody>
          <a:bodyPr>
            <a:spAutoFit/>
          </a:bodyPr>
          <a:lstStyle/>
          <a:p>
            <a:pPr marL="342900" indent="-342900">
              <a:spcBef>
                <a:spcPct val="50000"/>
              </a:spcBef>
            </a:pPr>
            <a:r>
              <a:rPr lang="en-US" sz="2400" b="1" dirty="0">
                <a:latin typeface="Calibri" pitchFamily="34" charset="0"/>
              </a:rPr>
              <a:t>Digitize on Demand </a:t>
            </a:r>
            <a:r>
              <a:rPr lang="en-US" sz="2400" dirty="0">
                <a:latin typeface="Calibri" pitchFamily="34" charset="0"/>
              </a:rPr>
              <a:t>for ILL &amp; Digital Library…</a:t>
            </a:r>
            <a:endParaRPr lang="en-US" sz="2400" i="1" dirty="0">
              <a:latin typeface="Calibri" pitchFamily="34" charset="0"/>
            </a:endParaRPr>
          </a:p>
          <a:p>
            <a:pPr marL="800100" lvl="1" indent="-342900">
              <a:spcBef>
                <a:spcPct val="50000"/>
              </a:spcBef>
            </a:pPr>
            <a:r>
              <a:rPr lang="en-US" sz="1600" dirty="0">
                <a:latin typeface="Calibri" pitchFamily="34" charset="0"/>
              </a:rPr>
              <a:t>“Small items that are too fragile to circulate on interlibrary loan are usually supplied through a photocopy. But photocopying often shortens the life of the original… LOC now scans this type of material and delivers the images via the Web… A scanned item will be accessible from this page for at least six months… then be permanently accessible from the Library of Congress catalog…, and an 856 tag will also be added for the DLC holdings record in OCLC.”</a:t>
            </a:r>
          </a:p>
          <a:p>
            <a:pPr marL="800100" lvl="1" indent="-342900">
              <a:spcBef>
                <a:spcPct val="50000"/>
              </a:spcBef>
            </a:pPr>
            <a:r>
              <a:rPr lang="en-US" sz="2000" dirty="0">
                <a:latin typeface="Calibri" pitchFamily="34" charset="0"/>
              </a:rPr>
              <a:t>Digital Interlibrary Loan, Library of Congress: </a:t>
            </a:r>
            <a:r>
              <a:rPr lang="en-US" sz="2000" dirty="0">
                <a:latin typeface="Calibri" pitchFamily="34" charset="0"/>
                <a:hlinkClick r:id="rId3"/>
              </a:rPr>
              <a:t>http://www.loc.gov/rr/loan/illscanhome.html</a:t>
            </a:r>
            <a:r>
              <a:rPr lang="en-US" sz="2000" dirty="0">
                <a:latin typeface="Calibri" pitchFamily="34" charset="0"/>
              </a:rPr>
              <a:t> </a:t>
            </a:r>
          </a:p>
          <a:p>
            <a:pPr marL="800100" lvl="1" indent="-342900">
              <a:spcBef>
                <a:spcPct val="50000"/>
              </a:spcBef>
            </a:pPr>
            <a:r>
              <a:rPr lang="en-US" sz="2000" dirty="0">
                <a:latin typeface="Calibri" pitchFamily="34" charset="0"/>
              </a:rPr>
              <a:t>Others doing this…</a:t>
            </a:r>
          </a:p>
          <a:p>
            <a:pPr marL="1257300" lvl="2" indent="-342900">
              <a:spcBef>
                <a:spcPct val="50000"/>
              </a:spcBef>
              <a:buFontTx/>
              <a:buChar char="•"/>
            </a:pPr>
            <a:r>
              <a:rPr lang="en-US" sz="2000" dirty="0">
                <a:latin typeface="Calibri" pitchFamily="34" charset="0"/>
              </a:rPr>
              <a:t>National Library of Australia, for public domain Australian works that are requested by ILL: </a:t>
            </a:r>
            <a:r>
              <a:rPr lang="en-US" sz="2000" dirty="0">
                <a:latin typeface="Calibri" pitchFamily="34" charset="0"/>
                <a:hlinkClick r:id="rId4"/>
              </a:rPr>
              <a:t>http://www.nla.gov.au/policy/digitisation.html</a:t>
            </a:r>
            <a:r>
              <a:rPr lang="en-US" sz="2000" dirty="0">
                <a:latin typeface="Calibri" pitchFamily="34" charset="0"/>
              </a:rPr>
              <a:t> </a:t>
            </a:r>
          </a:p>
          <a:p>
            <a:pPr marL="1257300" lvl="2" indent="-342900">
              <a:spcBef>
                <a:spcPct val="50000"/>
              </a:spcBef>
              <a:buFontTx/>
              <a:buChar char="•"/>
            </a:pPr>
            <a:r>
              <a:rPr lang="en-US" sz="2000" dirty="0">
                <a:latin typeface="Calibri" pitchFamily="34" charset="0"/>
              </a:rPr>
              <a:t>Europe </a:t>
            </a:r>
            <a:r>
              <a:rPr lang="en-US" sz="2000" dirty="0" err="1">
                <a:latin typeface="Calibri" pitchFamily="34" charset="0"/>
              </a:rPr>
              <a:t>eTen</a:t>
            </a:r>
            <a:r>
              <a:rPr lang="en-US" sz="2000" dirty="0">
                <a:latin typeface="Calibri" pitchFamily="34" charset="0"/>
              </a:rPr>
              <a:t> </a:t>
            </a:r>
            <a:r>
              <a:rPr lang="en-US" sz="2000" dirty="0" err="1">
                <a:latin typeface="Calibri" pitchFamily="34" charset="0"/>
              </a:rPr>
              <a:t>DoD</a:t>
            </a:r>
            <a:r>
              <a:rPr lang="en-US" sz="2000" dirty="0">
                <a:latin typeface="Calibri" pitchFamily="34" charset="0"/>
              </a:rPr>
              <a:t>: </a:t>
            </a:r>
            <a:r>
              <a:rPr lang="en-US" sz="2000" dirty="0">
                <a:latin typeface="Calibri" pitchFamily="34" charset="0"/>
                <a:hlinkClick r:id="rId5"/>
              </a:rPr>
              <a:t>http://www.uibk.ac.at/ub/dea/eten/</a:t>
            </a:r>
            <a:r>
              <a:rPr lang="en-US" sz="2000" dirty="0">
                <a:latin typeface="Calibri" pitchFamily="34" charset="0"/>
              </a:rPr>
              <a:t> </a:t>
            </a:r>
            <a:endParaRPr lang="en-US" sz="2000" dirty="0" smtClean="0">
              <a:latin typeface="Calibri" pitchFamily="34" charset="0"/>
            </a:endParaRPr>
          </a:p>
        </p:txBody>
      </p:sp>
      <p:sp>
        <p:nvSpPr>
          <p:cNvPr id="26627" name="Rectangle 3"/>
          <p:cNvSpPr>
            <a:spLocks noGrp="1" noChangeArrowheads="1"/>
          </p:cNvSpPr>
          <p:nvPr>
            <p:ph type="ctrTitle"/>
          </p:nvPr>
        </p:nvSpPr>
        <p:spPr>
          <a:xfrm>
            <a:off x="228600" y="228600"/>
            <a:ext cx="8610600" cy="762000"/>
          </a:xfrm>
        </p:spPr>
        <p:txBody>
          <a:bodyPr>
            <a:noAutofit/>
          </a:bodyPr>
          <a:lstStyle/>
          <a:p>
            <a:pPr algn="l" eaLnBrk="1" hangingPunct="1"/>
            <a:r>
              <a:rPr lang="en-US" sz="2800" b="1" dirty="0" smtClean="0"/>
              <a:t>Symmetrical Convergence within a Library:</a:t>
            </a:r>
            <a:br>
              <a:rPr lang="en-US" sz="2800" b="1" dirty="0" smtClean="0"/>
            </a:br>
            <a:r>
              <a:rPr lang="en-US" sz="2800" b="1" dirty="0" smtClean="0"/>
              <a:t>Digital Library &amp; ILL</a:t>
            </a:r>
            <a:endParaRPr lang="en-US" sz="28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0" y="0"/>
            <a:ext cx="9144000" cy="609600"/>
          </a:xfrm>
        </p:spPr>
        <p:txBody>
          <a:bodyPr>
            <a:normAutofit fontScale="90000"/>
          </a:bodyPr>
          <a:lstStyle/>
          <a:p>
            <a:pPr algn="l" eaLnBrk="1" hangingPunct="1"/>
            <a:r>
              <a:rPr lang="en-US" sz="2800" b="1" dirty="0" smtClean="0"/>
              <a:t>Asymmetrical convergence: </a:t>
            </a:r>
            <a:r>
              <a:rPr lang="en-US" sz="2800" dirty="0" smtClean="0"/>
              <a:t/>
            </a:r>
            <a:br>
              <a:rPr lang="en-US" sz="2800" dirty="0" smtClean="0"/>
            </a:br>
            <a:r>
              <a:rPr lang="en-US" sz="2200" dirty="0" smtClean="0"/>
              <a:t>Digitizing and Printing – Borrowing options for medium rare </a:t>
            </a:r>
          </a:p>
        </p:txBody>
      </p:sp>
      <p:sp>
        <p:nvSpPr>
          <p:cNvPr id="27651" name="Text Box 3"/>
          <p:cNvSpPr txBox="1">
            <a:spLocks noChangeArrowheads="1"/>
          </p:cNvSpPr>
          <p:nvPr/>
        </p:nvSpPr>
        <p:spPr bwMode="auto">
          <a:xfrm>
            <a:off x="0" y="746125"/>
            <a:ext cx="9144000" cy="396875"/>
          </a:xfrm>
          <a:prstGeom prst="rect">
            <a:avLst/>
          </a:prstGeom>
          <a:noFill/>
          <a:ln w="9525">
            <a:noFill/>
            <a:miter lim="800000"/>
            <a:headEnd/>
            <a:tailEnd/>
          </a:ln>
        </p:spPr>
        <p:txBody>
          <a:bodyPr>
            <a:spAutoFit/>
          </a:bodyPr>
          <a:lstStyle/>
          <a:p>
            <a:r>
              <a:rPr lang="en-US" sz="2000" b="1" dirty="0">
                <a:latin typeface="Calibri" pitchFamily="34" charset="0"/>
              </a:rPr>
              <a:t>Print on Demand</a:t>
            </a:r>
            <a:r>
              <a:rPr lang="en-US" dirty="0">
                <a:latin typeface="Calibri" pitchFamily="34" charset="0"/>
              </a:rPr>
              <a:t> - a solution to rare material ILL, or another acquisitions program?</a:t>
            </a:r>
          </a:p>
        </p:txBody>
      </p:sp>
      <p:sp>
        <p:nvSpPr>
          <p:cNvPr id="27652" name="Rectangle 5"/>
          <p:cNvSpPr>
            <a:spLocks noChangeArrowheads="1"/>
          </p:cNvSpPr>
          <p:nvPr/>
        </p:nvSpPr>
        <p:spPr bwMode="auto">
          <a:xfrm>
            <a:off x="228600" y="1093788"/>
            <a:ext cx="8763000" cy="1922462"/>
          </a:xfrm>
          <a:prstGeom prst="rect">
            <a:avLst/>
          </a:prstGeom>
          <a:noFill/>
          <a:ln w="9525">
            <a:noFill/>
            <a:miter lim="800000"/>
            <a:headEnd/>
            <a:tailEnd/>
          </a:ln>
        </p:spPr>
        <p:txBody>
          <a:bodyPr anchor="ctr">
            <a:spAutoFit/>
          </a:bodyPr>
          <a:lstStyle/>
          <a:p>
            <a:r>
              <a:rPr lang="en-US" dirty="0">
                <a:latin typeface="Calibri" pitchFamily="34" charset="0"/>
              </a:rPr>
              <a:t>There are over 12K books from the Michigan Historical Reprint Series in Amazon; prices range between $12-$43.</a:t>
            </a:r>
          </a:p>
          <a:p>
            <a:endParaRPr lang="en-US" sz="1200" dirty="0">
              <a:latin typeface="Calibri" pitchFamily="34" charset="0"/>
            </a:endParaRPr>
          </a:p>
          <a:p>
            <a:r>
              <a:rPr lang="en-US" dirty="0">
                <a:latin typeface="Calibri" pitchFamily="34" charset="0"/>
              </a:rPr>
              <a:t>“Print-on-demand is an attractive alternative for scholars on a budget. Another top seller, the 1898 textbook "A Treatise on Universal Algebra with Applications" by Alfred North Whitehead, is available from Cornell for $35.99 versus $600 for the original from a used book dealer. “ </a:t>
            </a:r>
            <a:r>
              <a:rPr lang="en-US" sz="1400" dirty="0">
                <a:latin typeface="Calibri" pitchFamily="34" charset="0"/>
                <a:hlinkClick r:id="rId3"/>
              </a:rPr>
              <a:t>http://www.news.cornell.edu/stories/April07/LibAmazon.dea.html</a:t>
            </a:r>
            <a:r>
              <a:rPr lang="en-US" sz="1400" dirty="0">
                <a:latin typeface="Calibri" pitchFamily="34" charset="0"/>
              </a:rPr>
              <a:t>   </a:t>
            </a:r>
          </a:p>
        </p:txBody>
      </p:sp>
      <p:pic>
        <p:nvPicPr>
          <p:cNvPr id="27653" name="Picture 6"/>
          <p:cNvPicPr>
            <a:picLocks noChangeAspect="1" noChangeArrowheads="1"/>
          </p:cNvPicPr>
          <p:nvPr/>
        </p:nvPicPr>
        <p:blipFill>
          <a:blip r:embed="rId4" cstate="print"/>
          <a:srcRect/>
          <a:stretch>
            <a:fillRect/>
          </a:stretch>
        </p:blipFill>
        <p:spPr bwMode="auto">
          <a:xfrm>
            <a:off x="0" y="3089275"/>
            <a:ext cx="5943600" cy="3768725"/>
          </a:xfrm>
          <a:prstGeom prst="rect">
            <a:avLst/>
          </a:prstGeom>
          <a:noFill/>
          <a:ln w="9525">
            <a:noFill/>
            <a:miter lim="800000"/>
            <a:headEnd/>
            <a:tailEnd/>
          </a:ln>
        </p:spPr>
      </p:pic>
      <p:pic>
        <p:nvPicPr>
          <p:cNvPr id="27654" name="Picture 4"/>
          <p:cNvPicPr>
            <a:picLocks noChangeAspect="1" noChangeArrowheads="1"/>
          </p:cNvPicPr>
          <p:nvPr/>
        </p:nvPicPr>
        <p:blipFill>
          <a:blip r:embed="rId5" cstate="print"/>
          <a:srcRect/>
          <a:stretch>
            <a:fillRect/>
          </a:stretch>
        </p:blipFill>
        <p:spPr bwMode="auto">
          <a:xfrm>
            <a:off x="5521325" y="3124200"/>
            <a:ext cx="3622675"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228600" y="228600"/>
            <a:ext cx="8229600" cy="990600"/>
          </a:xfrm>
        </p:spPr>
        <p:txBody>
          <a:bodyPr>
            <a:normAutofit fontScale="90000"/>
          </a:bodyPr>
          <a:lstStyle/>
          <a:p>
            <a:pPr algn="l"/>
            <a:r>
              <a:rPr lang="en-US" sz="3200" b="1" dirty="0" smtClean="0"/>
              <a:t>Other Partnerships…</a:t>
            </a:r>
            <a:r>
              <a:rPr lang="en-US" sz="3200" dirty="0" smtClean="0"/>
              <a:t/>
            </a:r>
            <a:br>
              <a:rPr lang="en-US" sz="3200" dirty="0" smtClean="0"/>
            </a:br>
            <a:r>
              <a:rPr lang="en-US" sz="3200" dirty="0" smtClean="0"/>
              <a:t>Reference</a:t>
            </a:r>
            <a:r>
              <a:rPr lang="en-US" sz="3200" dirty="0"/>
              <a:t>, ILL, </a:t>
            </a:r>
            <a:r>
              <a:rPr lang="en-US" sz="3200" dirty="0" smtClean="0"/>
              <a:t>Collection Development Partnerships</a:t>
            </a:r>
            <a:endParaRPr lang="en-US" sz="3200" dirty="0"/>
          </a:p>
        </p:txBody>
      </p:sp>
      <p:sp>
        <p:nvSpPr>
          <p:cNvPr id="71683" name="Text Box 3"/>
          <p:cNvSpPr txBox="1">
            <a:spLocks noChangeArrowheads="1"/>
          </p:cNvSpPr>
          <p:nvPr/>
        </p:nvSpPr>
        <p:spPr bwMode="auto">
          <a:xfrm>
            <a:off x="381000" y="1447800"/>
            <a:ext cx="7696200" cy="4770537"/>
          </a:xfrm>
          <a:prstGeom prst="rect">
            <a:avLst/>
          </a:prstGeom>
          <a:noFill/>
          <a:ln w="9525">
            <a:noFill/>
            <a:miter lim="800000"/>
            <a:headEnd/>
            <a:tailEnd/>
          </a:ln>
          <a:effectLst/>
        </p:spPr>
        <p:txBody>
          <a:bodyPr wrap="square">
            <a:spAutoFit/>
          </a:bodyPr>
          <a:lstStyle/>
          <a:p>
            <a:pPr marL="457200" indent="-457200">
              <a:spcBef>
                <a:spcPct val="50000"/>
              </a:spcBef>
            </a:pPr>
            <a:r>
              <a:rPr lang="en-US" sz="2400" dirty="0" smtClean="0"/>
              <a:t>	</a:t>
            </a:r>
            <a:r>
              <a:rPr lang="en-US" sz="2800" b="1" dirty="0" smtClean="0"/>
              <a:t>Request for Grey/Gray </a:t>
            </a:r>
            <a:r>
              <a:rPr lang="en-US" sz="2800" b="1" dirty="0"/>
              <a:t>Literature</a:t>
            </a:r>
            <a:r>
              <a:rPr lang="en-US" sz="2400" dirty="0"/>
              <a:t> or unpublished </a:t>
            </a:r>
            <a:r>
              <a:rPr lang="en-US" sz="2400" dirty="0" smtClean="0"/>
              <a:t>materials are collaborative opportunities for collection development, ILL, and reference.  </a:t>
            </a:r>
          </a:p>
          <a:p>
            <a:pPr marL="342900" indent="-342900">
              <a:spcBef>
                <a:spcPct val="50000"/>
              </a:spcBef>
            </a:pPr>
            <a:endParaRPr lang="en-US" sz="2400" dirty="0" smtClean="0"/>
          </a:p>
          <a:p>
            <a:pPr marL="342900" indent="-342900">
              <a:spcBef>
                <a:spcPct val="50000"/>
              </a:spcBef>
            </a:pPr>
            <a:r>
              <a:rPr lang="en-US" sz="2400" dirty="0" smtClean="0"/>
              <a:t>How do we handle requests for </a:t>
            </a:r>
            <a:r>
              <a:rPr lang="en-US" sz="2400" dirty="0"/>
              <a:t>unpublished materials</a:t>
            </a:r>
            <a:r>
              <a:rPr lang="en-US" sz="2400" dirty="0" smtClean="0"/>
              <a:t>? </a:t>
            </a:r>
          </a:p>
          <a:p>
            <a:pPr marL="342900" indent="-342900">
              <a:spcBef>
                <a:spcPct val="50000"/>
              </a:spcBef>
              <a:buFontTx/>
              <a:buChar char="•"/>
            </a:pPr>
            <a:r>
              <a:rPr lang="en-US" sz="2400" dirty="0" smtClean="0"/>
              <a:t>Opportunities to teach  about scholarly publishing, connect user to subject librarian, or user to author?</a:t>
            </a:r>
            <a:endParaRPr lang="en-US" sz="2400" dirty="0"/>
          </a:p>
          <a:p>
            <a:pPr marL="342900" indent="-342900">
              <a:spcBef>
                <a:spcPct val="50000"/>
              </a:spcBef>
              <a:buFontTx/>
              <a:buChar char="•"/>
            </a:pPr>
            <a:r>
              <a:rPr lang="en-US" sz="2400" dirty="0" smtClean="0"/>
              <a:t>Do you treat the request as </a:t>
            </a:r>
            <a:r>
              <a:rPr lang="en-US" sz="2400" dirty="0"/>
              <a:t>copies; non-</a:t>
            </a:r>
            <a:r>
              <a:rPr lang="en-US" sz="2400" dirty="0" err="1"/>
              <a:t>returnables</a:t>
            </a:r>
            <a:r>
              <a:rPr lang="en-US" sz="2400" dirty="0"/>
              <a:t>?</a:t>
            </a:r>
          </a:p>
          <a:p>
            <a:pPr marL="342900" indent="-342900">
              <a:spcBef>
                <a:spcPct val="50000"/>
              </a:spcBef>
              <a:buFontTx/>
              <a:buChar char="•"/>
            </a:pPr>
            <a:r>
              <a:rPr lang="en-US" sz="2400" dirty="0"/>
              <a:t>Why </a:t>
            </a:r>
            <a:r>
              <a:rPr lang="en-US" sz="2400" dirty="0" smtClean="0"/>
              <a:t>not acquire and catalog, or request rights to digitally maintain an open access copy from the author? </a:t>
            </a:r>
            <a:endParaRPr lang="en-US" sz="2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458200" cy="1447800"/>
          </a:xfrm>
        </p:spPr>
        <p:txBody>
          <a:bodyPr>
            <a:normAutofit/>
          </a:bodyPr>
          <a:lstStyle/>
          <a:p>
            <a:r>
              <a:rPr lang="en-US" sz="3200" dirty="0" smtClean="0"/>
              <a:t>Users as Partners… </a:t>
            </a:r>
            <a:br>
              <a:rPr lang="en-US" sz="3200" dirty="0" smtClean="0"/>
            </a:br>
            <a:r>
              <a:rPr lang="en-US" sz="3200" dirty="0" smtClean="0"/>
              <a:t>Where do we finish a transaction?</a:t>
            </a:r>
            <a:endParaRPr lang="en-US" sz="3200" dirty="0"/>
          </a:p>
        </p:txBody>
      </p:sp>
      <p:graphicFrame>
        <p:nvGraphicFramePr>
          <p:cNvPr id="3" name="Diagram 2"/>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990600" y="5477470"/>
            <a:ext cx="7696200" cy="969496"/>
          </a:xfrm>
          <a:prstGeom prst="rect">
            <a:avLst/>
          </a:prstGeom>
        </p:spPr>
        <p:txBody>
          <a:bodyPr wrap="square">
            <a:spAutoFit/>
          </a:bodyPr>
          <a:lstStyle/>
          <a:p>
            <a:r>
              <a:rPr lang="en-US" sz="1900" dirty="0" err="1" smtClean="0"/>
              <a:t>ILLiad</a:t>
            </a:r>
            <a:r>
              <a:rPr lang="en-US" sz="1900" dirty="0" smtClean="0"/>
              <a:t> customization example</a:t>
            </a:r>
          </a:p>
          <a:p>
            <a:r>
              <a:rPr lang="en-US" sz="1900" dirty="0" smtClean="0"/>
              <a:t>“Interested in writing a review on this material? </a:t>
            </a:r>
            <a:r>
              <a:rPr lang="en-US" sz="1900" dirty="0" err="1" smtClean="0"/>
              <a:t>Worldcat</a:t>
            </a:r>
            <a:r>
              <a:rPr lang="en-US" sz="1900" dirty="0" smtClean="0"/>
              <a:t> review: </a:t>
            </a:r>
            <a:r>
              <a:rPr lang="en-US" sz="1900" u="sng" dirty="0" smtClean="0">
                <a:hlinkClick r:id="rId8"/>
              </a:rPr>
              <a:t>http://www.worldcat.org/oclc/&lt;#ESPNumber&gt;?tab=reviews#tabs</a:t>
            </a:r>
            <a:r>
              <a:rPr lang="en-US" sz="1900" dirty="0" smtClean="0"/>
              <a:t> “</a:t>
            </a:r>
            <a:endParaRPr lang="en-US" sz="1900" dirty="0"/>
          </a:p>
        </p:txBody>
      </p:sp>
      <p:sp>
        <p:nvSpPr>
          <p:cNvPr id="7" name="Up Arrow Callout 6"/>
          <p:cNvSpPr/>
          <p:nvPr/>
        </p:nvSpPr>
        <p:spPr>
          <a:xfrm>
            <a:off x="2438400" y="3352800"/>
            <a:ext cx="4495800" cy="19050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rPr>
              <a:t>Beside Focusing on Discover</a:t>
            </a:r>
          </a:p>
          <a:p>
            <a:pPr algn="ctr"/>
            <a:r>
              <a:rPr lang="en-US" sz="2800" b="1" dirty="0" smtClean="0">
                <a:effectLst>
                  <a:outerShdw blurRad="38100" dist="38100" dir="2700000" algn="tl">
                    <a:srgbClr val="000000">
                      <a:alpha val="43137"/>
                    </a:srgbClr>
                  </a:outerShdw>
                </a:effectLst>
              </a:rPr>
              <a:t> and Get It</a:t>
            </a:r>
            <a:endParaRPr lang="en-US" sz="2800" b="1"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87362"/>
          </a:xfrm>
        </p:spPr>
        <p:txBody>
          <a:bodyPr>
            <a:normAutofit fontScale="90000"/>
          </a:bodyPr>
          <a:lstStyle/>
          <a:p>
            <a:r>
              <a:rPr lang="en-US" dirty="0" smtClean="0"/>
              <a:t>Borrowing Strategies &amp; Tips</a:t>
            </a:r>
            <a:endParaRPr lang="en-US" dirty="0"/>
          </a:p>
        </p:txBody>
      </p:sp>
      <p:sp>
        <p:nvSpPr>
          <p:cNvPr id="3" name="TextBox 2"/>
          <p:cNvSpPr txBox="1"/>
          <p:nvPr/>
        </p:nvSpPr>
        <p:spPr>
          <a:xfrm>
            <a:off x="228600" y="609600"/>
            <a:ext cx="8915400" cy="2862322"/>
          </a:xfrm>
          <a:prstGeom prst="rect">
            <a:avLst/>
          </a:prstGeom>
          <a:noFill/>
        </p:spPr>
        <p:txBody>
          <a:bodyPr wrap="square" rtlCol="0">
            <a:spAutoFit/>
          </a:bodyPr>
          <a:lstStyle/>
          <a:p>
            <a:pPr marL="342900" indent="-342900">
              <a:buFont typeface="Arial" pitchFamily="34" charset="0"/>
              <a:buChar char="•"/>
            </a:pPr>
            <a:r>
              <a:rPr lang="en-US" sz="2000" dirty="0" smtClean="0"/>
              <a:t>Abbreviations: </a:t>
            </a:r>
          </a:p>
          <a:p>
            <a:pPr marL="800100" lvl="1" indent="-342900">
              <a:buFont typeface="Arial" pitchFamily="34" charset="0"/>
              <a:buChar char="•"/>
            </a:pPr>
            <a:r>
              <a:rPr lang="en-US" sz="2000" dirty="0" err="1" smtClean="0"/>
              <a:t>PubMed</a:t>
            </a:r>
            <a:r>
              <a:rPr lang="en-US" sz="2000" dirty="0" smtClean="0"/>
              <a:t>: </a:t>
            </a:r>
            <a:r>
              <a:rPr lang="en-US" sz="2000" dirty="0" smtClean="0">
                <a:hlinkClick r:id="rId3"/>
              </a:rPr>
              <a:t>http://www.ncbi.nlm.nih.gov/sites/entrez?db=journals</a:t>
            </a:r>
            <a:r>
              <a:rPr lang="en-US" sz="2000" dirty="0" smtClean="0"/>
              <a:t>, </a:t>
            </a:r>
          </a:p>
          <a:p>
            <a:pPr marL="800100" lvl="1" indent="-342900">
              <a:buFont typeface="Arial" pitchFamily="34" charset="0"/>
              <a:buChar char="•"/>
            </a:pPr>
            <a:r>
              <a:rPr lang="en-US" sz="2000" dirty="0" smtClean="0"/>
              <a:t>CASSI,</a:t>
            </a:r>
          </a:p>
          <a:p>
            <a:pPr marL="800100" lvl="1" indent="-342900">
              <a:buFont typeface="Arial" pitchFamily="34" charset="0"/>
              <a:buChar char="•"/>
            </a:pPr>
            <a:r>
              <a:rPr lang="en-US" sz="2000" dirty="0" smtClean="0"/>
              <a:t>UIUC guide: </a:t>
            </a:r>
            <a:r>
              <a:rPr lang="en-US" sz="2000" dirty="0" smtClean="0">
                <a:hlinkClick r:id="rId4"/>
              </a:rPr>
              <a:t>http://www.library.uiuc.edu/biotech/j-abbrev.html</a:t>
            </a:r>
            <a:r>
              <a:rPr lang="en-US" sz="2000" dirty="0" smtClean="0"/>
              <a:t> </a:t>
            </a:r>
          </a:p>
          <a:p>
            <a:pPr marL="342900" indent="-342900">
              <a:buFont typeface="Arial" pitchFamily="34" charset="0"/>
              <a:buChar char="•"/>
            </a:pPr>
            <a:endParaRPr lang="en-US" sz="2000" dirty="0" smtClean="0"/>
          </a:p>
          <a:p>
            <a:pPr marL="342900" indent="-342900">
              <a:buFont typeface="Arial" pitchFamily="34" charset="0"/>
              <a:buChar char="•"/>
            </a:pPr>
            <a:r>
              <a:rPr lang="en-US" sz="2000" dirty="0" smtClean="0"/>
              <a:t>Copyright – Rule of 5 – Cindy will cover that later…</a:t>
            </a:r>
          </a:p>
          <a:p>
            <a:pPr marL="342900" indent="-342900">
              <a:buFont typeface="Arial" pitchFamily="34" charset="0"/>
              <a:buChar char="•"/>
            </a:pPr>
            <a:endParaRPr lang="en-US" sz="2000" dirty="0" smtClean="0"/>
          </a:p>
          <a:p>
            <a:pPr marL="342900" indent="-342900">
              <a:buFont typeface="Arial" pitchFamily="34" charset="0"/>
              <a:buChar char="•"/>
            </a:pPr>
            <a:r>
              <a:rPr lang="en-US" sz="2000" dirty="0" smtClean="0"/>
              <a:t>Cost:  that is a tough one…</a:t>
            </a:r>
          </a:p>
          <a:p>
            <a:pPr marL="342900" indent="-342900"/>
            <a:endParaRPr lang="en-US" sz="2000" dirty="0" smtClean="0"/>
          </a:p>
        </p:txBody>
      </p:sp>
      <p:sp>
        <p:nvSpPr>
          <p:cNvPr id="7" name="Rectangle 6"/>
          <p:cNvSpPr/>
          <p:nvPr/>
        </p:nvSpPr>
        <p:spPr>
          <a:xfrm>
            <a:off x="3352800" y="1447800"/>
            <a:ext cx="5638800" cy="5181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b="1" dirty="0" smtClean="0"/>
              <a:t>Real Cost</a:t>
            </a:r>
          </a:p>
          <a:p>
            <a:pPr marL="342900" indent="-342900">
              <a:buFont typeface="Arial" pitchFamily="34" charset="0"/>
              <a:buChar char="•"/>
            </a:pPr>
            <a:r>
              <a:rPr lang="en-US" sz="2400" dirty="0" smtClean="0"/>
              <a:t>ILL Systems: Annual fees, Use, Maintenance, etc.</a:t>
            </a:r>
          </a:p>
          <a:p>
            <a:pPr marL="342900" indent="-342900">
              <a:buFont typeface="Arial" pitchFamily="34" charset="0"/>
              <a:buChar char="•"/>
            </a:pPr>
            <a:r>
              <a:rPr lang="en-US" sz="2400" dirty="0" smtClean="0"/>
              <a:t>Delivery Systems:  Ariel, Courier, UPS, USPS, etc.</a:t>
            </a:r>
          </a:p>
          <a:p>
            <a:pPr marL="342900" indent="-342900">
              <a:buFont typeface="Arial" pitchFamily="34" charset="0"/>
              <a:buChar char="•"/>
            </a:pPr>
            <a:r>
              <a:rPr lang="en-US" sz="2400" dirty="0" smtClean="0"/>
              <a:t>Copyright Royalty Fees</a:t>
            </a:r>
          </a:p>
          <a:p>
            <a:pPr marL="342900" indent="-342900">
              <a:buFont typeface="Arial" pitchFamily="34" charset="0"/>
              <a:buChar char="•"/>
            </a:pPr>
            <a:r>
              <a:rPr lang="en-US" sz="2400" dirty="0" smtClean="0"/>
              <a:t>Lending Charges</a:t>
            </a:r>
          </a:p>
          <a:p>
            <a:pPr marL="342900" indent="-342900">
              <a:buFont typeface="Arial" pitchFamily="34" charset="0"/>
              <a:buChar char="•"/>
            </a:pPr>
            <a:r>
              <a:rPr lang="en-US" sz="2400" dirty="0" smtClean="0"/>
              <a:t>More?</a:t>
            </a:r>
          </a:p>
          <a:p>
            <a:endParaRPr lang="en-US" sz="2400" dirty="0" smtClean="0"/>
          </a:p>
          <a:p>
            <a:r>
              <a:rPr lang="en-US" sz="2400" b="1" dirty="0" smtClean="0"/>
              <a:t>Other Cost</a:t>
            </a:r>
          </a:p>
          <a:p>
            <a:pPr marL="342900" indent="-342900">
              <a:buFont typeface="Arial" pitchFamily="34" charset="0"/>
              <a:buChar char="•"/>
            </a:pPr>
            <a:r>
              <a:rPr lang="en-US" sz="2400" dirty="0" smtClean="0"/>
              <a:t>User Time</a:t>
            </a:r>
          </a:p>
          <a:p>
            <a:pPr marL="342900" indent="-342900">
              <a:buFont typeface="Arial" pitchFamily="34" charset="0"/>
              <a:buChar char="•"/>
            </a:pPr>
            <a:r>
              <a:rPr lang="en-US" sz="2400" dirty="0" smtClean="0"/>
              <a:t>Staff Time</a:t>
            </a:r>
          </a:p>
          <a:p>
            <a:pPr marL="342900" indent="-342900">
              <a:buFont typeface="Arial" pitchFamily="34" charset="0"/>
              <a:buChar char="•"/>
            </a:pPr>
            <a:r>
              <a:rPr lang="en-US" sz="2400" dirty="0" smtClean="0"/>
              <a:t>More?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0" y="0"/>
            <a:ext cx="2060575" cy="3276600"/>
          </a:xfrm>
          <a:prstGeom prst="rect">
            <a:avLst/>
          </a:prstGeom>
          <a:noFill/>
          <a:ln w="9525">
            <a:noFill/>
            <a:miter lim="800000"/>
            <a:headEnd/>
            <a:tailEnd/>
          </a:ln>
        </p:spPr>
      </p:pic>
      <p:sp>
        <p:nvSpPr>
          <p:cNvPr id="25603" name="Rectangle 3"/>
          <p:cNvSpPr>
            <a:spLocks noGrp="1" noChangeArrowheads="1"/>
          </p:cNvSpPr>
          <p:nvPr>
            <p:ph type="ctrTitle"/>
          </p:nvPr>
        </p:nvSpPr>
        <p:spPr>
          <a:xfrm>
            <a:off x="2209800" y="152400"/>
            <a:ext cx="6705600" cy="1143000"/>
          </a:xfrm>
        </p:spPr>
        <p:txBody>
          <a:bodyPr/>
          <a:lstStyle/>
          <a:p>
            <a:pPr algn="l" eaLnBrk="1" hangingPunct="1"/>
            <a:r>
              <a:rPr lang="en-US" sz="2800" dirty="0" smtClean="0"/>
              <a:t>Big Challenges Ahead…</a:t>
            </a:r>
            <a:br>
              <a:rPr lang="en-US" sz="2800" dirty="0" smtClean="0"/>
            </a:br>
            <a:r>
              <a:rPr lang="en-US" sz="2800" dirty="0" smtClean="0"/>
              <a:t>Delivering eBooks for ILL and to phones</a:t>
            </a:r>
          </a:p>
        </p:txBody>
      </p:sp>
      <p:pic>
        <p:nvPicPr>
          <p:cNvPr id="25604" name="Picture 4"/>
          <p:cNvPicPr>
            <a:picLocks noChangeAspect="1" noChangeArrowheads="1"/>
          </p:cNvPicPr>
          <p:nvPr/>
        </p:nvPicPr>
        <p:blipFill>
          <a:blip r:embed="rId4" cstate="print"/>
          <a:srcRect/>
          <a:stretch>
            <a:fillRect/>
          </a:stretch>
        </p:blipFill>
        <p:spPr bwMode="auto">
          <a:xfrm>
            <a:off x="0" y="2743200"/>
            <a:ext cx="2451100" cy="4114800"/>
          </a:xfrm>
          <a:prstGeom prst="rect">
            <a:avLst/>
          </a:prstGeom>
          <a:noFill/>
          <a:ln w="9525">
            <a:solidFill>
              <a:srgbClr val="FF6600"/>
            </a:solidFill>
            <a:miter lim="800000"/>
            <a:headEnd/>
            <a:tailEnd/>
          </a:ln>
        </p:spPr>
      </p:pic>
      <p:sp>
        <p:nvSpPr>
          <p:cNvPr id="25605" name="Text Box 5"/>
          <p:cNvSpPr txBox="1">
            <a:spLocks noChangeArrowheads="1"/>
          </p:cNvSpPr>
          <p:nvPr/>
        </p:nvSpPr>
        <p:spPr bwMode="auto">
          <a:xfrm>
            <a:off x="3733800" y="1524000"/>
            <a:ext cx="4114800" cy="1015663"/>
          </a:xfrm>
          <a:prstGeom prst="rect">
            <a:avLst/>
          </a:prstGeom>
          <a:noFill/>
          <a:ln w="9525">
            <a:noFill/>
            <a:miter lim="800000"/>
            <a:headEnd/>
            <a:tailEnd/>
          </a:ln>
        </p:spPr>
        <p:txBody>
          <a:bodyPr wrap="square">
            <a:spAutoFit/>
          </a:bodyPr>
          <a:lstStyle/>
          <a:p>
            <a:pPr>
              <a:spcBef>
                <a:spcPct val="50000"/>
              </a:spcBef>
            </a:pPr>
            <a:r>
              <a:rPr lang="en-US" sz="2400" b="1" dirty="0" smtClean="0"/>
              <a:t>Can we lend our eBooks?</a:t>
            </a:r>
          </a:p>
          <a:p>
            <a:pPr>
              <a:spcBef>
                <a:spcPct val="50000"/>
              </a:spcBef>
            </a:pPr>
            <a:r>
              <a:rPr lang="en-US" sz="2400" b="1" dirty="0" smtClean="0"/>
              <a:t>Do they work for phones?</a:t>
            </a:r>
            <a:endParaRPr lang="en-US" sz="2400" b="1" dirty="0"/>
          </a:p>
        </p:txBody>
      </p:sp>
      <p:pic>
        <p:nvPicPr>
          <p:cNvPr id="25607" name="Picture 8"/>
          <p:cNvPicPr>
            <a:picLocks noChangeAspect="1" noChangeArrowheads="1"/>
          </p:cNvPicPr>
          <p:nvPr/>
        </p:nvPicPr>
        <p:blipFill>
          <a:blip r:embed="rId5" cstate="print"/>
          <a:srcRect/>
          <a:stretch>
            <a:fillRect/>
          </a:stretch>
        </p:blipFill>
        <p:spPr bwMode="auto">
          <a:xfrm>
            <a:off x="2590800" y="3048000"/>
            <a:ext cx="6553200" cy="3421063"/>
          </a:xfrm>
          <a:prstGeom prst="rect">
            <a:avLst/>
          </a:prstGeom>
          <a:noFill/>
          <a:ln w="9525">
            <a:solidFill>
              <a:srgbClr val="FFFF00"/>
            </a:solid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2"/>
          </a:xfrm>
        </p:spPr>
        <p:txBody>
          <a:bodyPr>
            <a:normAutofit fontScale="90000"/>
          </a:bodyPr>
          <a:lstStyle/>
          <a:p>
            <a:r>
              <a:rPr lang="en-US" dirty="0" smtClean="0"/>
              <a:t>Staff Development &amp; Training</a:t>
            </a:r>
            <a:endParaRPr lang="en-US" dirty="0"/>
          </a:p>
        </p:txBody>
      </p:sp>
      <p:pic>
        <p:nvPicPr>
          <p:cNvPr id="24579" name="Picture 3"/>
          <p:cNvPicPr>
            <a:picLocks noChangeAspect="1" noChangeArrowheads="1"/>
          </p:cNvPicPr>
          <p:nvPr/>
        </p:nvPicPr>
        <p:blipFill>
          <a:blip r:embed="rId3" cstate="print"/>
          <a:srcRect/>
          <a:stretch>
            <a:fillRect/>
          </a:stretch>
        </p:blipFill>
        <p:spPr bwMode="auto">
          <a:xfrm>
            <a:off x="0" y="2209800"/>
            <a:ext cx="9144000" cy="40386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905000" y="990600"/>
            <a:ext cx="5283626" cy="461665"/>
          </a:xfrm>
          <a:prstGeom prst="rect">
            <a:avLst/>
          </a:prstGeom>
        </p:spPr>
        <p:txBody>
          <a:bodyPr wrap="none">
            <a:spAutoFit/>
          </a:bodyPr>
          <a:lstStyle/>
          <a:p>
            <a:r>
              <a:rPr lang="en-US" sz="2400" dirty="0" smtClean="0"/>
              <a:t>http://shareill.org/index.php/Main_Page</a:t>
            </a:r>
            <a:endParaRPr lang="en-US" sz="24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2"/>
          </a:xfrm>
        </p:spPr>
        <p:txBody>
          <a:bodyPr>
            <a:normAutofit fontScale="90000"/>
          </a:bodyPr>
          <a:lstStyle/>
          <a:p>
            <a:r>
              <a:rPr lang="en-US" dirty="0" smtClean="0"/>
              <a:t>Staff Development &amp; Training</a:t>
            </a:r>
            <a:endParaRPr lang="en-US" dirty="0"/>
          </a:p>
        </p:txBody>
      </p:sp>
      <p:pic>
        <p:nvPicPr>
          <p:cNvPr id="24579" name="Picture 3"/>
          <p:cNvPicPr>
            <a:picLocks noChangeAspect="1" noChangeArrowheads="1"/>
          </p:cNvPicPr>
          <p:nvPr/>
        </p:nvPicPr>
        <p:blipFill>
          <a:blip r:embed="rId3" cstate="print"/>
          <a:srcRect/>
          <a:stretch>
            <a:fillRect/>
          </a:stretch>
        </p:blipFill>
        <p:spPr bwMode="auto">
          <a:xfrm>
            <a:off x="0" y="1219200"/>
            <a:ext cx="5181600" cy="228854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0" y="838200"/>
            <a:ext cx="4016997" cy="369332"/>
          </a:xfrm>
          <a:prstGeom prst="rect">
            <a:avLst/>
          </a:prstGeom>
        </p:spPr>
        <p:txBody>
          <a:bodyPr wrap="none">
            <a:spAutoFit/>
          </a:bodyPr>
          <a:lstStyle/>
          <a:p>
            <a:r>
              <a:rPr lang="en-US" dirty="0" smtClean="0"/>
              <a:t>http://shareill.org/index.php/Main_Page</a:t>
            </a:r>
            <a:endParaRPr lang="en-US" dirty="0"/>
          </a:p>
        </p:txBody>
      </p:sp>
      <p:pic>
        <p:nvPicPr>
          <p:cNvPr id="46082" name="Picture 2"/>
          <p:cNvPicPr>
            <a:picLocks noChangeAspect="1" noChangeArrowheads="1"/>
          </p:cNvPicPr>
          <p:nvPr/>
        </p:nvPicPr>
        <p:blipFill>
          <a:blip r:embed="rId4" cstate="print"/>
          <a:srcRect/>
          <a:stretch>
            <a:fillRect/>
          </a:stretch>
        </p:blipFill>
        <p:spPr bwMode="auto">
          <a:xfrm>
            <a:off x="3200400" y="1905000"/>
            <a:ext cx="5943600" cy="2733675"/>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5342190" y="1524000"/>
            <a:ext cx="3801810" cy="369332"/>
          </a:xfrm>
          <a:prstGeom prst="rect">
            <a:avLst/>
          </a:prstGeom>
        </p:spPr>
        <p:txBody>
          <a:bodyPr wrap="none">
            <a:spAutoFit/>
          </a:bodyPr>
          <a:lstStyle/>
          <a:p>
            <a:r>
              <a:rPr lang="en-US" dirty="0" smtClean="0"/>
              <a:t>http://www.ifla.org/VII/s15/index.htm</a:t>
            </a:r>
            <a:endParaRPr lang="en-US" dirty="0"/>
          </a:p>
        </p:txBody>
      </p:sp>
      <p:sp>
        <p:nvSpPr>
          <p:cNvPr id="7" name="Rectangle 6"/>
          <p:cNvSpPr/>
          <p:nvPr/>
        </p:nvSpPr>
        <p:spPr>
          <a:xfrm>
            <a:off x="0" y="4724400"/>
            <a:ext cx="8839200" cy="369332"/>
          </a:xfrm>
          <a:prstGeom prst="rect">
            <a:avLst/>
          </a:prstGeom>
        </p:spPr>
        <p:txBody>
          <a:bodyPr wrap="square">
            <a:spAutoFit/>
          </a:bodyPr>
          <a:lstStyle/>
          <a:p>
            <a:r>
              <a:rPr lang="en-US" dirty="0" smtClean="0"/>
              <a:t>http://ala.org/ala/mgrps/divs/rusa/archive/rusaourassoc/rusasections/stars/rusastars.cfm</a:t>
            </a:r>
            <a:endParaRPr lang="en-US" dirty="0"/>
          </a:p>
        </p:txBody>
      </p:sp>
      <p:pic>
        <p:nvPicPr>
          <p:cNvPr id="46083" name="Picture 3"/>
          <p:cNvPicPr>
            <a:picLocks noChangeAspect="1" noChangeArrowheads="1"/>
          </p:cNvPicPr>
          <p:nvPr/>
        </p:nvPicPr>
        <p:blipFill>
          <a:blip r:embed="rId5" cstate="print"/>
          <a:srcRect/>
          <a:stretch>
            <a:fillRect/>
          </a:stretch>
        </p:blipFill>
        <p:spPr bwMode="auto">
          <a:xfrm>
            <a:off x="152400" y="5188263"/>
            <a:ext cx="4191000" cy="166973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rmAutofit fontScale="90000"/>
          </a:bodyPr>
          <a:lstStyle/>
          <a:p>
            <a:r>
              <a:rPr lang="en-US" dirty="0" smtClean="0"/>
              <a:t>Alternative Strategies…</a:t>
            </a:r>
            <a:endParaRPr lang="en-US" dirty="0"/>
          </a:p>
        </p:txBody>
      </p:sp>
      <p:pic>
        <p:nvPicPr>
          <p:cNvPr id="49154" name="Picture 2"/>
          <p:cNvPicPr>
            <a:picLocks noChangeAspect="1" noChangeArrowheads="1"/>
          </p:cNvPicPr>
          <p:nvPr/>
        </p:nvPicPr>
        <p:blipFill>
          <a:blip r:embed="rId3" cstate="print"/>
          <a:srcRect/>
          <a:stretch>
            <a:fillRect/>
          </a:stretch>
        </p:blipFill>
        <p:spPr bwMode="auto">
          <a:xfrm>
            <a:off x="1" y="742950"/>
            <a:ext cx="5029199" cy="2999292"/>
          </a:xfrm>
          <a:prstGeom prst="rect">
            <a:avLst/>
          </a:prstGeom>
          <a:ln>
            <a:noFill/>
          </a:ln>
          <a:effectLst>
            <a:outerShdw blurRad="292100" dist="139700" dir="2700000" algn="tl" rotWithShape="0">
              <a:srgbClr val="333333">
                <a:alpha val="65000"/>
              </a:srgbClr>
            </a:outerShdw>
          </a:effectLst>
        </p:spPr>
      </p:pic>
      <p:pic>
        <p:nvPicPr>
          <p:cNvPr id="49155" name="Picture 3"/>
          <p:cNvPicPr>
            <a:picLocks noChangeAspect="1" noChangeArrowheads="1"/>
          </p:cNvPicPr>
          <p:nvPr/>
        </p:nvPicPr>
        <p:blipFill>
          <a:blip r:embed="rId4" cstate="print"/>
          <a:srcRect/>
          <a:stretch>
            <a:fillRect/>
          </a:stretch>
        </p:blipFill>
        <p:spPr bwMode="auto">
          <a:xfrm>
            <a:off x="914400" y="3339768"/>
            <a:ext cx="6719888" cy="3442032"/>
          </a:xfrm>
          <a:prstGeom prst="rect">
            <a:avLst/>
          </a:prstGeom>
          <a:ln>
            <a:noFill/>
          </a:ln>
          <a:effectLst>
            <a:outerShdw blurRad="292100" dist="139700" dir="2700000" algn="tl" rotWithShape="0">
              <a:srgbClr val="333333">
                <a:alpha val="65000"/>
              </a:srgbClr>
            </a:outerShdw>
          </a:effectLst>
        </p:spPr>
      </p:pic>
      <p:pic>
        <p:nvPicPr>
          <p:cNvPr id="49156" name="Picture 4"/>
          <p:cNvPicPr>
            <a:picLocks noChangeAspect="1" noChangeArrowheads="1"/>
          </p:cNvPicPr>
          <p:nvPr/>
        </p:nvPicPr>
        <p:blipFill>
          <a:blip r:embed="rId5" cstate="print"/>
          <a:srcRect/>
          <a:stretch>
            <a:fillRect/>
          </a:stretch>
        </p:blipFill>
        <p:spPr bwMode="auto">
          <a:xfrm>
            <a:off x="4191000" y="1295400"/>
            <a:ext cx="4579938" cy="3356436"/>
          </a:xfrm>
          <a:prstGeom prst="rect">
            <a:avLst/>
          </a:prstGeom>
          <a:noFill/>
          <a:ln w="9525">
            <a:noFill/>
            <a:miter lim="800000"/>
            <a:headEnd/>
            <a:tailEnd/>
          </a:ln>
          <a:effectLst/>
        </p:spPr>
      </p:pic>
      <p:sp>
        <p:nvSpPr>
          <p:cNvPr id="8" name="Curved Right Arrow 7"/>
          <p:cNvSpPr/>
          <p:nvPr/>
        </p:nvSpPr>
        <p:spPr>
          <a:xfrm rot="18488571">
            <a:off x="3343960" y="3050030"/>
            <a:ext cx="1219200" cy="2895600"/>
          </a:xfrm>
          <a:prstGeom prst="curvedRightArrow">
            <a:avLst/>
          </a:prstGeom>
          <a:solidFill>
            <a:srgbClr val="FFFF0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rmAutofit fontScale="90000"/>
          </a:bodyPr>
          <a:lstStyle/>
          <a:p>
            <a:r>
              <a:rPr lang="en-US" dirty="0" smtClean="0"/>
              <a:t>Alternative Strategies…</a:t>
            </a:r>
            <a:endParaRPr lang="en-US" dirty="0"/>
          </a:p>
        </p:txBody>
      </p:sp>
      <p:pic>
        <p:nvPicPr>
          <p:cNvPr id="48130" name="Picture 2"/>
          <p:cNvPicPr>
            <a:picLocks noChangeAspect="1" noChangeArrowheads="1"/>
          </p:cNvPicPr>
          <p:nvPr/>
        </p:nvPicPr>
        <p:blipFill>
          <a:blip r:embed="rId3" cstate="print"/>
          <a:srcRect/>
          <a:stretch>
            <a:fillRect/>
          </a:stretch>
        </p:blipFill>
        <p:spPr bwMode="auto">
          <a:xfrm>
            <a:off x="0" y="762000"/>
            <a:ext cx="5219700" cy="5886450"/>
          </a:xfrm>
          <a:prstGeom prst="rect">
            <a:avLst/>
          </a:prstGeom>
          <a:noFill/>
          <a:ln w="9525">
            <a:noFill/>
            <a:miter lim="800000"/>
            <a:headEnd/>
            <a:tailEnd/>
          </a:ln>
          <a:effectLst/>
        </p:spPr>
      </p:pic>
      <p:pic>
        <p:nvPicPr>
          <p:cNvPr id="48131" name="Picture 3"/>
          <p:cNvPicPr>
            <a:picLocks noChangeAspect="1" noChangeArrowheads="1"/>
          </p:cNvPicPr>
          <p:nvPr/>
        </p:nvPicPr>
        <p:blipFill>
          <a:blip r:embed="rId4" cstate="print"/>
          <a:srcRect/>
          <a:stretch>
            <a:fillRect/>
          </a:stretch>
        </p:blipFill>
        <p:spPr bwMode="auto">
          <a:xfrm>
            <a:off x="4648200" y="1476375"/>
            <a:ext cx="4381500" cy="477202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410200" y="838200"/>
            <a:ext cx="3307444" cy="369332"/>
          </a:xfrm>
          <a:prstGeom prst="rect">
            <a:avLst/>
          </a:prstGeom>
        </p:spPr>
        <p:txBody>
          <a:bodyPr wrap="none">
            <a:spAutoFit/>
          </a:bodyPr>
          <a:lstStyle/>
          <a:p>
            <a:r>
              <a:rPr lang="en-US" dirty="0" smtClean="0"/>
              <a:t>http://www.emeraldinsight.com/</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t>Open Library as OCLC competitor?</a:t>
            </a:r>
            <a:endParaRPr lang="en-US" dirty="0"/>
          </a:p>
        </p:txBody>
      </p:sp>
      <p:pic>
        <p:nvPicPr>
          <p:cNvPr id="53250" name="Picture 2"/>
          <p:cNvPicPr>
            <a:picLocks noChangeAspect="1" noChangeArrowheads="1"/>
          </p:cNvPicPr>
          <p:nvPr/>
        </p:nvPicPr>
        <p:blipFill>
          <a:blip r:embed="rId3" cstate="print"/>
          <a:srcRect/>
          <a:stretch>
            <a:fillRect/>
          </a:stretch>
        </p:blipFill>
        <p:spPr bwMode="auto">
          <a:xfrm>
            <a:off x="0" y="914400"/>
            <a:ext cx="7980363" cy="3609975"/>
          </a:xfrm>
          <a:prstGeom prst="rect">
            <a:avLst/>
          </a:prstGeom>
          <a:noFill/>
          <a:ln w="9525">
            <a:noFill/>
            <a:miter lim="800000"/>
            <a:headEnd/>
            <a:tailEnd/>
          </a:ln>
          <a:effectLst/>
        </p:spPr>
      </p:pic>
      <p:pic>
        <p:nvPicPr>
          <p:cNvPr id="53251" name="Picture 3"/>
          <p:cNvPicPr>
            <a:picLocks noChangeAspect="1" noChangeArrowheads="1"/>
          </p:cNvPicPr>
          <p:nvPr/>
        </p:nvPicPr>
        <p:blipFill>
          <a:blip r:embed="rId4" cstate="print"/>
          <a:srcRect/>
          <a:stretch>
            <a:fillRect/>
          </a:stretch>
        </p:blipFill>
        <p:spPr bwMode="auto">
          <a:xfrm>
            <a:off x="152400" y="3429000"/>
            <a:ext cx="8839200" cy="3228690"/>
          </a:xfrm>
          <a:prstGeom prst="rect">
            <a:avLst/>
          </a:prstGeom>
          <a:ln>
            <a:noFill/>
          </a:ln>
          <a:effectLst>
            <a:outerShdw blurRad="292100" dist="139700" dir="2700000" algn="tl" rotWithShape="0">
              <a:srgbClr val="333333">
                <a:alpha val="65000"/>
              </a:srgbClr>
            </a:outerShdw>
          </a:effectLst>
        </p:spPr>
      </p:pic>
      <p:pic>
        <p:nvPicPr>
          <p:cNvPr id="53252" name="Picture 4"/>
          <p:cNvPicPr>
            <a:picLocks noChangeAspect="1" noChangeArrowheads="1"/>
          </p:cNvPicPr>
          <p:nvPr/>
        </p:nvPicPr>
        <p:blipFill>
          <a:blip r:embed="rId5" cstate="print"/>
          <a:srcRect/>
          <a:stretch>
            <a:fillRect/>
          </a:stretch>
        </p:blipFill>
        <p:spPr bwMode="auto">
          <a:xfrm>
            <a:off x="5486400" y="2410369"/>
            <a:ext cx="2809875" cy="444763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251"/>
                                        </p:tgtEl>
                                        <p:attrNameLst>
                                          <p:attrName>style.visibility</p:attrName>
                                        </p:attrNameLst>
                                      </p:cBhvr>
                                      <p:to>
                                        <p:strVal val="visible"/>
                                      </p:to>
                                    </p:set>
                                    <p:anim calcmode="lin" valueType="num">
                                      <p:cBhvr additive="base">
                                        <p:cTn id="7" dur="500" fill="hold"/>
                                        <p:tgtEl>
                                          <p:spTgt spid="53251"/>
                                        </p:tgtEl>
                                        <p:attrNameLst>
                                          <p:attrName>ppt_x</p:attrName>
                                        </p:attrNameLst>
                                      </p:cBhvr>
                                      <p:tavLst>
                                        <p:tav tm="0">
                                          <p:val>
                                            <p:strVal val="#ppt_x"/>
                                          </p:val>
                                        </p:tav>
                                        <p:tav tm="100000">
                                          <p:val>
                                            <p:strVal val="#ppt_x"/>
                                          </p:val>
                                        </p:tav>
                                      </p:tavLst>
                                    </p:anim>
                                    <p:anim calcmode="lin" valueType="num">
                                      <p:cBhvr additive="base">
                                        <p:cTn id="8" dur="500" fill="hold"/>
                                        <p:tgtEl>
                                          <p:spTgt spid="532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3252"/>
                                        </p:tgtEl>
                                        <p:attrNameLst>
                                          <p:attrName>style.visibility</p:attrName>
                                        </p:attrNameLst>
                                      </p:cBhvr>
                                      <p:to>
                                        <p:strVal val="visible"/>
                                      </p:to>
                                    </p:set>
                                    <p:anim calcmode="lin" valueType="num">
                                      <p:cBhvr additive="base">
                                        <p:cTn id="13" dur="500" fill="hold"/>
                                        <p:tgtEl>
                                          <p:spTgt spid="53252"/>
                                        </p:tgtEl>
                                        <p:attrNameLst>
                                          <p:attrName>ppt_x</p:attrName>
                                        </p:attrNameLst>
                                      </p:cBhvr>
                                      <p:tavLst>
                                        <p:tav tm="0">
                                          <p:val>
                                            <p:strVal val="#ppt_x"/>
                                          </p:val>
                                        </p:tav>
                                        <p:tav tm="100000">
                                          <p:val>
                                            <p:strVal val="#ppt_x"/>
                                          </p:val>
                                        </p:tav>
                                      </p:tavLst>
                                    </p:anim>
                                    <p:anim calcmode="lin" valueType="num">
                                      <p:cBhvr additive="base">
                                        <p:cTn id="14"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3"/>
          </a:xfrm>
        </p:spPr>
        <p:txBody>
          <a:bodyPr rtlCol="0">
            <a:normAutofit/>
          </a:bodyPr>
          <a:lstStyle/>
          <a:p>
            <a:pPr eaLnBrk="1" fontAlgn="auto" hangingPunct="1">
              <a:spcAft>
                <a:spcPts val="0"/>
              </a:spcAft>
              <a:defRPr/>
            </a:pPr>
            <a:r>
              <a:rPr lang="en-US" sz="3200" dirty="0" smtClean="0"/>
              <a:t>The Nature of Resource Sharing has changed…</a:t>
            </a:r>
            <a:endParaRPr lang="en-US" sz="3200" dirty="0"/>
          </a:p>
        </p:txBody>
      </p:sp>
      <p:sp>
        <p:nvSpPr>
          <p:cNvPr id="5" name="TextBox 4"/>
          <p:cNvSpPr txBox="1"/>
          <p:nvPr/>
        </p:nvSpPr>
        <p:spPr>
          <a:xfrm>
            <a:off x="228600" y="838200"/>
            <a:ext cx="8686800" cy="5878532"/>
          </a:xfrm>
          <a:prstGeom prst="rect">
            <a:avLst/>
          </a:prstGeom>
          <a:noFill/>
        </p:spPr>
        <p:txBody>
          <a:bodyPr>
            <a:spAutoFit/>
          </a:bodyPr>
          <a:lstStyle/>
          <a:p>
            <a:pPr fontAlgn="auto">
              <a:spcBef>
                <a:spcPts val="0"/>
              </a:spcBef>
              <a:spcAft>
                <a:spcPts val="0"/>
              </a:spcAft>
              <a:defRPr/>
            </a:pPr>
            <a:r>
              <a:rPr lang="en-US" sz="2800" dirty="0">
                <a:latin typeface="+mn-lt"/>
              </a:rPr>
              <a:t>Predictions for the next </a:t>
            </a:r>
            <a:r>
              <a:rPr lang="en-US" sz="2800" dirty="0" smtClean="0">
                <a:latin typeface="+mn-lt"/>
              </a:rPr>
              <a:t>2-3 </a:t>
            </a:r>
            <a:r>
              <a:rPr lang="en-US" sz="2800" dirty="0">
                <a:latin typeface="+mn-lt"/>
              </a:rPr>
              <a:t>years?</a:t>
            </a:r>
          </a:p>
          <a:p>
            <a:pPr marL="514350" indent="-514350" fontAlgn="auto">
              <a:spcBef>
                <a:spcPts val="0"/>
              </a:spcBef>
              <a:spcAft>
                <a:spcPts val="0"/>
              </a:spcAft>
              <a:buFont typeface="Arial" pitchFamily="34" charset="0"/>
              <a:buChar char="•"/>
              <a:defRPr/>
            </a:pPr>
            <a:r>
              <a:rPr lang="en-US" sz="2400" dirty="0" smtClean="0">
                <a:latin typeface="+mn-lt"/>
              </a:rPr>
              <a:t>Strategic purchasing </a:t>
            </a:r>
            <a:r>
              <a:rPr lang="en-US" sz="2400" dirty="0">
                <a:latin typeface="+mn-lt"/>
              </a:rPr>
              <a:t>new/used print books will get easier </a:t>
            </a:r>
            <a:r>
              <a:rPr lang="en-US" sz="2400" dirty="0" smtClean="0">
                <a:latin typeface="+mn-lt"/>
              </a:rPr>
              <a:t>in the context of new workflow:</a:t>
            </a:r>
          </a:p>
          <a:p>
            <a:pPr marL="971550" lvl="1" indent="-514350">
              <a:buFont typeface="Arial" pitchFamily="34" charset="0"/>
              <a:buChar char="•"/>
              <a:defRPr/>
            </a:pPr>
            <a:r>
              <a:rPr lang="en-US" sz="2400" dirty="0" smtClean="0">
                <a:latin typeface="+mn-lt"/>
              </a:rPr>
              <a:t>Automated purchase price and lending fees comparisons</a:t>
            </a:r>
          </a:p>
          <a:p>
            <a:pPr marL="971550" lvl="1" indent="-514350">
              <a:buFont typeface="Arial" pitchFamily="34" charset="0"/>
              <a:buChar char="•"/>
              <a:defRPr/>
            </a:pPr>
            <a:r>
              <a:rPr lang="en-US" sz="2400" dirty="0" smtClean="0"/>
              <a:t>New supply chain options and services</a:t>
            </a:r>
          </a:p>
          <a:p>
            <a:pPr marL="971550" lvl="1" indent="-514350">
              <a:buFont typeface="Arial" pitchFamily="34" charset="0"/>
              <a:buChar char="•"/>
              <a:defRPr/>
            </a:pPr>
            <a:r>
              <a:rPr lang="en-US" sz="2400" dirty="0" smtClean="0"/>
              <a:t>Machine readable collection development profiles</a:t>
            </a:r>
            <a:endParaRPr lang="en-US" sz="2400" dirty="0">
              <a:latin typeface="+mn-lt"/>
            </a:endParaRPr>
          </a:p>
          <a:p>
            <a:pPr marL="514350" indent="-514350" fontAlgn="auto">
              <a:spcBef>
                <a:spcPts val="0"/>
              </a:spcBef>
              <a:spcAft>
                <a:spcPts val="0"/>
              </a:spcAft>
              <a:defRPr/>
            </a:pPr>
            <a:endParaRPr lang="en-US" sz="900" dirty="0">
              <a:latin typeface="+mn-lt"/>
            </a:endParaRPr>
          </a:p>
          <a:p>
            <a:pPr marL="514350" indent="-514350" fontAlgn="auto">
              <a:spcBef>
                <a:spcPts val="0"/>
              </a:spcBef>
              <a:spcAft>
                <a:spcPts val="0"/>
              </a:spcAft>
              <a:buFont typeface="Arial" pitchFamily="34" charset="0"/>
              <a:buChar char="•"/>
              <a:defRPr/>
            </a:pPr>
            <a:r>
              <a:rPr lang="en-US" sz="2400" dirty="0">
                <a:latin typeface="+mn-lt"/>
              </a:rPr>
              <a:t>Full-text access via Google Books and </a:t>
            </a:r>
            <a:r>
              <a:rPr lang="en-US" sz="2400" strike="sngStrike" dirty="0">
                <a:latin typeface="+mn-lt"/>
              </a:rPr>
              <a:t>Live Books </a:t>
            </a:r>
            <a:r>
              <a:rPr lang="en-US" sz="2400" dirty="0">
                <a:latin typeface="+mn-lt"/>
              </a:rPr>
              <a:t>can fill almost all requests for materials published before 1923. </a:t>
            </a:r>
          </a:p>
          <a:p>
            <a:pPr marL="514350" indent="-514350" fontAlgn="auto">
              <a:spcBef>
                <a:spcPts val="0"/>
              </a:spcBef>
              <a:spcAft>
                <a:spcPts val="0"/>
              </a:spcAft>
              <a:buFont typeface="Arial" pitchFamily="34" charset="0"/>
              <a:buChar char="•"/>
              <a:defRPr/>
            </a:pPr>
            <a:endParaRPr lang="en-US" sz="900" dirty="0">
              <a:latin typeface="+mn-lt"/>
            </a:endParaRPr>
          </a:p>
          <a:p>
            <a:pPr marL="514350" indent="-514350" fontAlgn="auto">
              <a:spcBef>
                <a:spcPts val="0"/>
              </a:spcBef>
              <a:spcAft>
                <a:spcPts val="0"/>
              </a:spcAft>
              <a:buFont typeface="Arial" pitchFamily="34" charset="0"/>
              <a:buChar char="•"/>
              <a:defRPr/>
            </a:pPr>
            <a:r>
              <a:rPr lang="en-US" sz="2400" dirty="0">
                <a:latin typeface="+mn-lt"/>
              </a:rPr>
              <a:t>Print on Demand for Google Book, </a:t>
            </a:r>
            <a:r>
              <a:rPr lang="en-US" sz="2400" strike="sngStrike" dirty="0">
                <a:latin typeface="+mn-lt"/>
              </a:rPr>
              <a:t>Live Books</a:t>
            </a:r>
            <a:r>
              <a:rPr lang="en-US" sz="2400" dirty="0">
                <a:latin typeface="+mn-lt"/>
              </a:rPr>
              <a:t>, and Amazon is an attractive alternative to </a:t>
            </a:r>
            <a:r>
              <a:rPr lang="en-US" sz="2400" dirty="0" smtClean="0">
                <a:latin typeface="+mn-lt"/>
              </a:rPr>
              <a:t>ILL under certain conditions.</a:t>
            </a:r>
            <a:endParaRPr lang="en-US" sz="2400" dirty="0">
              <a:latin typeface="+mn-lt"/>
            </a:endParaRPr>
          </a:p>
          <a:p>
            <a:pPr marL="514350" indent="-514350" fontAlgn="auto">
              <a:spcBef>
                <a:spcPts val="0"/>
              </a:spcBef>
              <a:spcAft>
                <a:spcPts val="0"/>
              </a:spcAft>
              <a:buFont typeface="Arial" pitchFamily="34" charset="0"/>
              <a:buChar char="•"/>
              <a:defRPr/>
            </a:pPr>
            <a:endParaRPr lang="en-US" sz="900" dirty="0">
              <a:latin typeface="+mn-lt"/>
            </a:endParaRPr>
          </a:p>
          <a:p>
            <a:pPr marL="514350" indent="-514350" fontAlgn="auto">
              <a:spcBef>
                <a:spcPts val="0"/>
              </a:spcBef>
              <a:spcAft>
                <a:spcPts val="0"/>
              </a:spcAft>
              <a:buFont typeface="Arial" pitchFamily="34" charset="0"/>
              <a:buChar char="•"/>
              <a:defRPr/>
            </a:pPr>
            <a:r>
              <a:rPr lang="en-US" sz="2400" dirty="0">
                <a:latin typeface="+mn-lt"/>
              </a:rPr>
              <a:t>Purchasing full-text articles from pay-per-view will get </a:t>
            </a:r>
            <a:r>
              <a:rPr lang="en-US" sz="2400" dirty="0" smtClean="0">
                <a:latin typeface="+mn-lt"/>
              </a:rPr>
              <a:t>easier and less costly than copyright royalty fees.</a:t>
            </a:r>
            <a:endParaRPr lang="en-US" sz="2400" dirty="0">
              <a:latin typeface="+mn-lt"/>
            </a:endParaRPr>
          </a:p>
          <a:p>
            <a:pPr marL="514350" indent="-514350" fontAlgn="auto">
              <a:spcBef>
                <a:spcPts val="0"/>
              </a:spcBef>
              <a:spcAft>
                <a:spcPts val="0"/>
              </a:spcAft>
              <a:buFont typeface="Arial" pitchFamily="34" charset="0"/>
              <a:buChar char="•"/>
              <a:defRPr/>
            </a:pPr>
            <a:endParaRPr lang="en-US" sz="900" dirty="0">
              <a:latin typeface="+mn-lt"/>
            </a:endParaRPr>
          </a:p>
          <a:p>
            <a:pPr marL="514350" indent="-514350" fontAlgn="auto">
              <a:spcBef>
                <a:spcPts val="0"/>
              </a:spcBef>
              <a:spcAft>
                <a:spcPts val="0"/>
              </a:spcAft>
              <a:buFont typeface="Arial" pitchFamily="34" charset="0"/>
              <a:buChar char="•"/>
              <a:defRPr/>
            </a:pPr>
            <a:r>
              <a:rPr lang="en-US" sz="2400" dirty="0">
                <a:latin typeface="+mn-lt"/>
              </a:rPr>
              <a:t>Service convergence expected between acquisitions &amp; copy cataloging, and ILL.</a:t>
            </a:r>
            <a:endParaRPr lang="en-US" sz="2800" dirty="0">
              <a:latin typeface="+mn-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52400" y="0"/>
            <a:ext cx="3886200" cy="1143000"/>
          </a:xfrm>
        </p:spPr>
        <p:txBody>
          <a:bodyPr>
            <a:normAutofit/>
          </a:bodyPr>
          <a:lstStyle/>
          <a:p>
            <a:pPr algn="l"/>
            <a:r>
              <a:rPr lang="en-US" sz="2700" b="1" dirty="0"/>
              <a:t>Flexible </a:t>
            </a:r>
            <a:r>
              <a:rPr lang="en-US" sz="2700" b="1" dirty="0" smtClean="0"/>
              <a:t>Frameworks</a:t>
            </a:r>
            <a:r>
              <a:rPr lang="en-US" sz="2800" dirty="0"/>
              <a:t/>
            </a:r>
            <a:br>
              <a:rPr lang="en-US" sz="2800" dirty="0"/>
            </a:br>
            <a:r>
              <a:rPr lang="en-US" sz="1800" dirty="0"/>
              <a:t>Allow for parallel (many to many) and distributed capabilities</a:t>
            </a:r>
          </a:p>
        </p:txBody>
      </p:sp>
      <p:sp>
        <p:nvSpPr>
          <p:cNvPr id="45062" name="Rectangle 6"/>
          <p:cNvSpPr>
            <a:spLocks noChangeArrowheads="1"/>
          </p:cNvSpPr>
          <p:nvPr/>
        </p:nvSpPr>
        <p:spPr bwMode="auto">
          <a:xfrm>
            <a:off x="3886200" y="304800"/>
            <a:ext cx="1295400" cy="381000"/>
          </a:xfrm>
          <a:prstGeom prst="rect">
            <a:avLst/>
          </a:prstGeom>
          <a:solidFill>
            <a:schemeClr val="accent1"/>
          </a:solidFill>
          <a:ln w="9525">
            <a:solidFill>
              <a:schemeClr val="tx1"/>
            </a:solidFill>
            <a:miter lim="800000"/>
            <a:headEnd/>
            <a:tailEnd/>
          </a:ln>
          <a:effectLst/>
        </p:spPr>
        <p:txBody>
          <a:bodyPr wrap="none" anchor="ctr"/>
          <a:lstStyle/>
          <a:p>
            <a:pPr algn="ctr"/>
            <a:r>
              <a:rPr lang="en-US"/>
              <a:t>Request</a:t>
            </a:r>
          </a:p>
        </p:txBody>
      </p:sp>
      <p:sp>
        <p:nvSpPr>
          <p:cNvPr id="45063" name="Rectangle 7"/>
          <p:cNvSpPr>
            <a:spLocks noChangeArrowheads="1"/>
          </p:cNvSpPr>
          <p:nvPr/>
        </p:nvSpPr>
        <p:spPr bwMode="auto">
          <a:xfrm>
            <a:off x="1676400" y="3048000"/>
            <a:ext cx="1295400" cy="381000"/>
          </a:xfrm>
          <a:prstGeom prst="rect">
            <a:avLst/>
          </a:prstGeom>
          <a:solidFill>
            <a:srgbClr val="FFCC00"/>
          </a:solidFill>
          <a:ln w="9525">
            <a:solidFill>
              <a:schemeClr val="tx1"/>
            </a:solidFill>
            <a:miter lim="800000"/>
            <a:headEnd/>
            <a:tailEnd/>
          </a:ln>
          <a:effectLst/>
        </p:spPr>
        <p:txBody>
          <a:bodyPr wrap="none" anchor="ctr"/>
          <a:lstStyle/>
          <a:p>
            <a:pPr algn="ctr"/>
            <a:r>
              <a:rPr lang="en-US"/>
              <a:t>ILL - Borrow</a:t>
            </a:r>
          </a:p>
        </p:txBody>
      </p:sp>
      <p:sp>
        <p:nvSpPr>
          <p:cNvPr id="45064" name="Rectangle 8"/>
          <p:cNvSpPr>
            <a:spLocks noChangeArrowheads="1"/>
          </p:cNvSpPr>
          <p:nvPr/>
        </p:nvSpPr>
        <p:spPr bwMode="auto">
          <a:xfrm>
            <a:off x="1676400" y="3505200"/>
            <a:ext cx="1295400" cy="381000"/>
          </a:xfrm>
          <a:prstGeom prst="rect">
            <a:avLst/>
          </a:prstGeom>
          <a:solidFill>
            <a:srgbClr val="FFCC00"/>
          </a:solidFill>
          <a:ln w="9525">
            <a:solidFill>
              <a:schemeClr val="tx1"/>
            </a:solidFill>
            <a:miter lim="800000"/>
            <a:headEnd/>
            <a:tailEnd/>
          </a:ln>
          <a:effectLst/>
        </p:spPr>
        <p:txBody>
          <a:bodyPr wrap="none" anchor="ctr"/>
          <a:lstStyle/>
          <a:p>
            <a:pPr algn="ctr"/>
            <a:r>
              <a:rPr lang="en-US"/>
              <a:t>Purchase</a:t>
            </a:r>
          </a:p>
        </p:txBody>
      </p:sp>
      <p:sp>
        <p:nvSpPr>
          <p:cNvPr id="45065" name="Rectangle 9"/>
          <p:cNvSpPr>
            <a:spLocks noChangeArrowheads="1"/>
          </p:cNvSpPr>
          <p:nvPr/>
        </p:nvSpPr>
        <p:spPr bwMode="auto">
          <a:xfrm>
            <a:off x="1676400" y="3962400"/>
            <a:ext cx="1295400" cy="381000"/>
          </a:xfrm>
          <a:prstGeom prst="rect">
            <a:avLst/>
          </a:prstGeom>
          <a:solidFill>
            <a:srgbClr val="FFCC00"/>
          </a:solidFill>
          <a:ln w="9525">
            <a:solidFill>
              <a:schemeClr val="tx1"/>
            </a:solidFill>
            <a:miter lim="800000"/>
            <a:headEnd/>
            <a:tailEnd/>
          </a:ln>
          <a:effectLst/>
        </p:spPr>
        <p:txBody>
          <a:bodyPr wrap="none" anchor="ctr"/>
          <a:lstStyle/>
          <a:p>
            <a:pPr algn="ctr"/>
            <a:r>
              <a:rPr lang="en-US"/>
              <a:t>Reference</a:t>
            </a:r>
          </a:p>
        </p:txBody>
      </p:sp>
      <p:sp>
        <p:nvSpPr>
          <p:cNvPr id="45066" name="AutoShape 10"/>
          <p:cNvSpPr>
            <a:spLocks noChangeArrowheads="1"/>
          </p:cNvSpPr>
          <p:nvPr/>
        </p:nvSpPr>
        <p:spPr bwMode="auto">
          <a:xfrm>
            <a:off x="2209800" y="2667000"/>
            <a:ext cx="228600" cy="228600"/>
          </a:xfrm>
          <a:prstGeom prst="flowChartOr">
            <a:avLst/>
          </a:prstGeom>
          <a:solidFill>
            <a:srgbClr val="FF0000"/>
          </a:solidFill>
          <a:ln w="9525">
            <a:solidFill>
              <a:schemeClr val="tx1"/>
            </a:solidFill>
            <a:round/>
            <a:headEnd/>
            <a:tailEnd/>
          </a:ln>
          <a:effectLst/>
        </p:spPr>
        <p:txBody>
          <a:bodyPr wrap="none" anchor="ctr"/>
          <a:lstStyle/>
          <a:p>
            <a:endParaRPr lang="en-US"/>
          </a:p>
        </p:txBody>
      </p:sp>
      <p:sp>
        <p:nvSpPr>
          <p:cNvPr id="45067" name="Rectangle 11"/>
          <p:cNvSpPr>
            <a:spLocks noChangeArrowheads="1"/>
          </p:cNvSpPr>
          <p:nvPr/>
        </p:nvSpPr>
        <p:spPr bwMode="auto">
          <a:xfrm>
            <a:off x="1676400" y="2133600"/>
            <a:ext cx="1295400" cy="381000"/>
          </a:xfrm>
          <a:prstGeom prst="rect">
            <a:avLst/>
          </a:prstGeom>
          <a:solidFill>
            <a:srgbClr val="FFCC00"/>
          </a:solidFill>
          <a:ln w="9525">
            <a:solidFill>
              <a:schemeClr val="tx1"/>
            </a:solidFill>
            <a:miter lim="800000"/>
            <a:headEnd/>
            <a:tailEnd/>
          </a:ln>
          <a:effectLst/>
        </p:spPr>
        <p:txBody>
          <a:bodyPr wrap="none" anchor="ctr"/>
          <a:lstStyle/>
          <a:p>
            <a:pPr algn="ctr"/>
            <a:r>
              <a:rPr lang="en-US"/>
              <a:t>Get It</a:t>
            </a:r>
          </a:p>
        </p:txBody>
      </p:sp>
      <p:sp>
        <p:nvSpPr>
          <p:cNvPr id="45068" name="Rectangle 12"/>
          <p:cNvSpPr>
            <a:spLocks noChangeArrowheads="1"/>
          </p:cNvSpPr>
          <p:nvPr/>
        </p:nvSpPr>
        <p:spPr bwMode="auto">
          <a:xfrm>
            <a:off x="1676400" y="4419600"/>
            <a:ext cx="1295400" cy="381000"/>
          </a:xfrm>
          <a:prstGeom prst="rect">
            <a:avLst/>
          </a:prstGeom>
          <a:solidFill>
            <a:srgbClr val="FFCC00"/>
          </a:solidFill>
          <a:ln w="9525">
            <a:solidFill>
              <a:schemeClr val="tx1"/>
            </a:solidFill>
            <a:miter lim="800000"/>
            <a:headEnd/>
            <a:tailEnd/>
          </a:ln>
          <a:effectLst/>
        </p:spPr>
        <p:txBody>
          <a:bodyPr wrap="none" anchor="ctr"/>
          <a:lstStyle/>
          <a:p>
            <a:pPr algn="ctr"/>
            <a:r>
              <a:rPr lang="en-US"/>
              <a:t>Doc. Del.</a:t>
            </a:r>
          </a:p>
        </p:txBody>
      </p:sp>
      <p:sp>
        <p:nvSpPr>
          <p:cNvPr id="45069" name="Rectangle 13"/>
          <p:cNvSpPr>
            <a:spLocks noChangeArrowheads="1"/>
          </p:cNvSpPr>
          <p:nvPr/>
        </p:nvSpPr>
        <p:spPr bwMode="auto">
          <a:xfrm>
            <a:off x="3886200" y="2133600"/>
            <a:ext cx="1295400" cy="381000"/>
          </a:xfrm>
          <a:prstGeom prst="rect">
            <a:avLst/>
          </a:prstGeom>
          <a:solidFill>
            <a:srgbClr val="FFFF99"/>
          </a:solidFill>
          <a:ln w="9525">
            <a:solidFill>
              <a:schemeClr val="tx1"/>
            </a:solidFill>
            <a:miter lim="800000"/>
            <a:headEnd/>
            <a:tailEnd/>
          </a:ln>
          <a:effectLst/>
        </p:spPr>
        <p:txBody>
          <a:bodyPr wrap="none" anchor="ctr"/>
          <a:lstStyle/>
          <a:p>
            <a:pPr algn="ctr"/>
            <a:r>
              <a:rPr lang="en-US"/>
              <a:t>Deliver It</a:t>
            </a:r>
          </a:p>
        </p:txBody>
      </p:sp>
      <p:sp>
        <p:nvSpPr>
          <p:cNvPr id="45071" name="Rectangle 15"/>
          <p:cNvSpPr>
            <a:spLocks noChangeArrowheads="1"/>
          </p:cNvSpPr>
          <p:nvPr/>
        </p:nvSpPr>
        <p:spPr bwMode="auto">
          <a:xfrm>
            <a:off x="1676400" y="4876800"/>
            <a:ext cx="1295400" cy="381000"/>
          </a:xfrm>
          <a:prstGeom prst="rect">
            <a:avLst/>
          </a:prstGeom>
          <a:solidFill>
            <a:srgbClr val="FFCC00"/>
          </a:solidFill>
          <a:ln w="9525">
            <a:solidFill>
              <a:schemeClr val="tx1"/>
            </a:solidFill>
            <a:miter lim="800000"/>
            <a:headEnd/>
            <a:tailEnd/>
          </a:ln>
          <a:effectLst/>
        </p:spPr>
        <p:txBody>
          <a:bodyPr wrap="none" anchor="ctr"/>
          <a:lstStyle/>
          <a:p>
            <a:pPr algn="ctr"/>
            <a:r>
              <a:rPr lang="en-US" sz="1300"/>
              <a:t>Other</a:t>
            </a:r>
          </a:p>
        </p:txBody>
      </p:sp>
      <p:sp>
        <p:nvSpPr>
          <p:cNvPr id="45072" name="AutoShape 16"/>
          <p:cNvSpPr>
            <a:spLocks noChangeArrowheads="1"/>
          </p:cNvSpPr>
          <p:nvPr/>
        </p:nvSpPr>
        <p:spPr bwMode="auto">
          <a:xfrm>
            <a:off x="4419600" y="2667000"/>
            <a:ext cx="228600" cy="228600"/>
          </a:xfrm>
          <a:prstGeom prst="flowChartOr">
            <a:avLst/>
          </a:prstGeom>
          <a:solidFill>
            <a:srgbClr val="FF0000"/>
          </a:solidFill>
          <a:ln w="9525">
            <a:solidFill>
              <a:schemeClr val="tx1"/>
            </a:solidFill>
            <a:round/>
            <a:headEnd/>
            <a:tailEnd/>
          </a:ln>
          <a:effectLst/>
        </p:spPr>
        <p:txBody>
          <a:bodyPr wrap="none" anchor="ctr"/>
          <a:lstStyle/>
          <a:p>
            <a:endParaRPr lang="en-US"/>
          </a:p>
        </p:txBody>
      </p:sp>
      <p:sp>
        <p:nvSpPr>
          <p:cNvPr id="45074" name="Rectangle 18"/>
          <p:cNvSpPr>
            <a:spLocks noChangeArrowheads="1"/>
          </p:cNvSpPr>
          <p:nvPr/>
        </p:nvSpPr>
        <p:spPr bwMode="auto">
          <a:xfrm>
            <a:off x="3886200" y="3048000"/>
            <a:ext cx="1295400" cy="381000"/>
          </a:xfrm>
          <a:prstGeom prst="rect">
            <a:avLst/>
          </a:prstGeom>
          <a:solidFill>
            <a:srgbClr val="FFFF99"/>
          </a:solidFill>
          <a:ln w="9525">
            <a:solidFill>
              <a:schemeClr val="tx1"/>
            </a:solidFill>
            <a:miter lim="800000"/>
            <a:headEnd/>
            <a:tailEnd/>
          </a:ln>
          <a:effectLst/>
        </p:spPr>
        <p:txBody>
          <a:bodyPr wrap="none" anchor="ctr"/>
          <a:lstStyle/>
          <a:p>
            <a:pPr algn="ctr"/>
            <a:r>
              <a:rPr lang="en-US"/>
              <a:t>Pickup</a:t>
            </a:r>
          </a:p>
        </p:txBody>
      </p:sp>
      <p:sp>
        <p:nvSpPr>
          <p:cNvPr id="45075" name="Rectangle 19"/>
          <p:cNvSpPr>
            <a:spLocks noChangeArrowheads="1"/>
          </p:cNvSpPr>
          <p:nvPr/>
        </p:nvSpPr>
        <p:spPr bwMode="auto">
          <a:xfrm>
            <a:off x="3886200" y="3505200"/>
            <a:ext cx="1295400" cy="381000"/>
          </a:xfrm>
          <a:prstGeom prst="rect">
            <a:avLst/>
          </a:prstGeom>
          <a:solidFill>
            <a:srgbClr val="FFFF99"/>
          </a:solidFill>
          <a:ln w="9525">
            <a:solidFill>
              <a:schemeClr val="tx1"/>
            </a:solidFill>
            <a:miter lim="800000"/>
            <a:headEnd/>
            <a:tailEnd/>
          </a:ln>
          <a:effectLst/>
        </p:spPr>
        <p:txBody>
          <a:bodyPr wrap="none" anchor="ctr"/>
          <a:lstStyle/>
          <a:p>
            <a:pPr algn="ctr"/>
            <a:r>
              <a:rPr lang="en-US"/>
              <a:t>Link to</a:t>
            </a:r>
          </a:p>
        </p:txBody>
      </p:sp>
      <p:sp>
        <p:nvSpPr>
          <p:cNvPr id="45076" name="Rectangle 20"/>
          <p:cNvSpPr>
            <a:spLocks noChangeArrowheads="1"/>
          </p:cNvSpPr>
          <p:nvPr/>
        </p:nvSpPr>
        <p:spPr bwMode="auto">
          <a:xfrm>
            <a:off x="3886200" y="4876800"/>
            <a:ext cx="1295400" cy="381000"/>
          </a:xfrm>
          <a:prstGeom prst="rect">
            <a:avLst/>
          </a:prstGeom>
          <a:solidFill>
            <a:srgbClr val="FFFF99"/>
          </a:solidFill>
          <a:ln w="9525">
            <a:solidFill>
              <a:schemeClr val="tx1"/>
            </a:solidFill>
            <a:miter lim="800000"/>
            <a:headEnd/>
            <a:tailEnd/>
          </a:ln>
          <a:effectLst/>
        </p:spPr>
        <p:txBody>
          <a:bodyPr wrap="none" anchor="ctr"/>
          <a:lstStyle/>
          <a:p>
            <a:pPr algn="ctr"/>
            <a:r>
              <a:rPr lang="en-US"/>
              <a:t>Mail to</a:t>
            </a:r>
          </a:p>
        </p:txBody>
      </p:sp>
      <p:sp>
        <p:nvSpPr>
          <p:cNvPr id="45077" name="Rectangle 21"/>
          <p:cNvSpPr>
            <a:spLocks noChangeArrowheads="1"/>
          </p:cNvSpPr>
          <p:nvPr/>
        </p:nvSpPr>
        <p:spPr bwMode="auto">
          <a:xfrm>
            <a:off x="3886200" y="4419600"/>
            <a:ext cx="1295400" cy="381000"/>
          </a:xfrm>
          <a:prstGeom prst="rect">
            <a:avLst/>
          </a:prstGeom>
          <a:solidFill>
            <a:srgbClr val="FFFF99"/>
          </a:solidFill>
          <a:ln w="9525">
            <a:solidFill>
              <a:schemeClr val="tx1"/>
            </a:solidFill>
            <a:miter lim="800000"/>
            <a:headEnd/>
            <a:tailEnd/>
          </a:ln>
          <a:effectLst/>
        </p:spPr>
        <p:txBody>
          <a:bodyPr wrap="none" anchor="ctr"/>
          <a:lstStyle/>
          <a:p>
            <a:pPr algn="ctr"/>
            <a:r>
              <a:rPr lang="en-US"/>
              <a:t>Fax to</a:t>
            </a:r>
          </a:p>
        </p:txBody>
      </p:sp>
      <p:sp>
        <p:nvSpPr>
          <p:cNvPr id="45078" name="Rectangle 22"/>
          <p:cNvSpPr>
            <a:spLocks noChangeArrowheads="1"/>
          </p:cNvSpPr>
          <p:nvPr/>
        </p:nvSpPr>
        <p:spPr bwMode="auto">
          <a:xfrm>
            <a:off x="3886200" y="3962400"/>
            <a:ext cx="1295400" cy="381000"/>
          </a:xfrm>
          <a:prstGeom prst="rect">
            <a:avLst/>
          </a:prstGeom>
          <a:solidFill>
            <a:srgbClr val="FFFF99"/>
          </a:solidFill>
          <a:ln w="9525">
            <a:solidFill>
              <a:schemeClr val="tx1"/>
            </a:solidFill>
            <a:miter lim="800000"/>
            <a:headEnd/>
            <a:tailEnd/>
          </a:ln>
          <a:effectLst/>
        </p:spPr>
        <p:txBody>
          <a:bodyPr wrap="none" anchor="ctr"/>
          <a:lstStyle/>
          <a:p>
            <a:pPr algn="ctr"/>
            <a:r>
              <a:rPr lang="en-US"/>
              <a:t>Email to</a:t>
            </a:r>
          </a:p>
        </p:txBody>
      </p:sp>
      <p:sp>
        <p:nvSpPr>
          <p:cNvPr id="45080" name="Rectangle 24"/>
          <p:cNvSpPr>
            <a:spLocks noChangeArrowheads="1"/>
          </p:cNvSpPr>
          <p:nvPr/>
        </p:nvSpPr>
        <p:spPr bwMode="auto">
          <a:xfrm>
            <a:off x="3886200" y="5334000"/>
            <a:ext cx="1295400" cy="1143000"/>
          </a:xfrm>
          <a:prstGeom prst="rect">
            <a:avLst/>
          </a:prstGeom>
          <a:solidFill>
            <a:srgbClr val="FFFF99"/>
          </a:solidFill>
          <a:ln w="9525">
            <a:solidFill>
              <a:schemeClr val="tx1"/>
            </a:solidFill>
            <a:miter lim="800000"/>
            <a:headEnd/>
            <a:tailEnd/>
          </a:ln>
          <a:effectLst/>
        </p:spPr>
        <p:txBody>
          <a:bodyPr wrap="none" anchor="ctr"/>
          <a:lstStyle/>
          <a:p>
            <a:pPr algn="ctr"/>
            <a:r>
              <a:rPr lang="en-US" sz="1300" dirty="0"/>
              <a:t>Other:</a:t>
            </a:r>
          </a:p>
          <a:p>
            <a:pPr algn="ctr"/>
            <a:r>
              <a:rPr lang="en-US" sz="1300" i="1" dirty="0"/>
              <a:t>user </a:t>
            </a:r>
            <a:r>
              <a:rPr lang="en-US" sz="1300" i="1" dirty="0" smtClean="0"/>
              <a:t>preferences</a:t>
            </a:r>
          </a:p>
          <a:p>
            <a:pPr algn="ctr"/>
            <a:r>
              <a:rPr lang="en-US" sz="1300" dirty="0" smtClean="0"/>
              <a:t>Group projects</a:t>
            </a:r>
          </a:p>
          <a:p>
            <a:pPr algn="ctr"/>
            <a:r>
              <a:rPr lang="en-US" sz="1300" dirty="0" smtClean="0"/>
              <a:t>Grant projects</a:t>
            </a:r>
          </a:p>
          <a:p>
            <a:pPr algn="ctr"/>
            <a:r>
              <a:rPr lang="en-US" sz="1300" dirty="0" smtClean="0"/>
              <a:t>Exhibits</a:t>
            </a:r>
            <a:endParaRPr lang="en-US" sz="1300" dirty="0"/>
          </a:p>
        </p:txBody>
      </p:sp>
      <p:sp>
        <p:nvSpPr>
          <p:cNvPr id="45081" name="Rectangle 25"/>
          <p:cNvSpPr>
            <a:spLocks noChangeArrowheads="1"/>
          </p:cNvSpPr>
          <p:nvPr/>
        </p:nvSpPr>
        <p:spPr bwMode="auto">
          <a:xfrm>
            <a:off x="6324600" y="2133600"/>
            <a:ext cx="1295400" cy="381000"/>
          </a:xfrm>
          <a:prstGeom prst="rect">
            <a:avLst/>
          </a:prstGeom>
          <a:solidFill>
            <a:srgbClr val="FFCC99"/>
          </a:solidFill>
          <a:ln w="9525">
            <a:solidFill>
              <a:schemeClr val="tx1"/>
            </a:solidFill>
            <a:miter lim="800000"/>
            <a:headEnd/>
            <a:tailEnd/>
          </a:ln>
          <a:effectLst/>
        </p:spPr>
        <p:txBody>
          <a:bodyPr wrap="none" anchor="ctr"/>
          <a:lstStyle/>
          <a:p>
            <a:pPr algn="ctr"/>
            <a:r>
              <a:rPr lang="en-US"/>
              <a:t>Integrate It</a:t>
            </a:r>
          </a:p>
        </p:txBody>
      </p:sp>
      <p:sp>
        <p:nvSpPr>
          <p:cNvPr id="45082" name="AutoShape 26"/>
          <p:cNvSpPr>
            <a:spLocks noChangeArrowheads="1"/>
          </p:cNvSpPr>
          <p:nvPr/>
        </p:nvSpPr>
        <p:spPr bwMode="auto">
          <a:xfrm>
            <a:off x="6858000" y="2667000"/>
            <a:ext cx="228600" cy="228600"/>
          </a:xfrm>
          <a:prstGeom prst="flowChartOr">
            <a:avLst/>
          </a:prstGeom>
          <a:solidFill>
            <a:srgbClr val="FF0000"/>
          </a:solidFill>
          <a:ln w="9525">
            <a:solidFill>
              <a:schemeClr val="tx1"/>
            </a:solidFill>
            <a:round/>
            <a:headEnd/>
            <a:tailEnd/>
          </a:ln>
          <a:effectLst/>
        </p:spPr>
        <p:txBody>
          <a:bodyPr wrap="none" anchor="ctr"/>
          <a:lstStyle/>
          <a:p>
            <a:endParaRPr lang="en-US"/>
          </a:p>
        </p:txBody>
      </p:sp>
      <p:sp>
        <p:nvSpPr>
          <p:cNvPr id="45083" name="Rectangle 27"/>
          <p:cNvSpPr>
            <a:spLocks noChangeArrowheads="1"/>
          </p:cNvSpPr>
          <p:nvPr/>
        </p:nvSpPr>
        <p:spPr bwMode="auto">
          <a:xfrm>
            <a:off x="6324600" y="3048000"/>
            <a:ext cx="1295400" cy="381000"/>
          </a:xfrm>
          <a:prstGeom prst="rect">
            <a:avLst/>
          </a:prstGeom>
          <a:solidFill>
            <a:srgbClr val="FFCC99"/>
          </a:solidFill>
          <a:ln w="9525">
            <a:solidFill>
              <a:schemeClr val="tx1"/>
            </a:solidFill>
            <a:miter lim="800000"/>
            <a:headEnd/>
            <a:tailEnd/>
          </a:ln>
          <a:effectLst/>
        </p:spPr>
        <p:txBody>
          <a:bodyPr wrap="none" anchor="ctr"/>
          <a:lstStyle/>
          <a:p>
            <a:pPr algn="ctr"/>
            <a:r>
              <a:rPr lang="en-US"/>
              <a:t>Reserves</a:t>
            </a:r>
          </a:p>
        </p:txBody>
      </p:sp>
      <p:sp>
        <p:nvSpPr>
          <p:cNvPr id="45084" name="Rectangle 28"/>
          <p:cNvSpPr>
            <a:spLocks noChangeArrowheads="1"/>
          </p:cNvSpPr>
          <p:nvPr/>
        </p:nvSpPr>
        <p:spPr bwMode="auto">
          <a:xfrm>
            <a:off x="6324600" y="3962400"/>
            <a:ext cx="1295400" cy="685800"/>
          </a:xfrm>
          <a:prstGeom prst="rect">
            <a:avLst/>
          </a:prstGeom>
          <a:solidFill>
            <a:srgbClr val="FFCC99"/>
          </a:solidFill>
          <a:ln w="9525">
            <a:solidFill>
              <a:schemeClr val="tx1"/>
            </a:solidFill>
            <a:miter lim="800000"/>
            <a:headEnd/>
            <a:tailEnd/>
          </a:ln>
          <a:effectLst/>
        </p:spPr>
        <p:txBody>
          <a:bodyPr wrap="none" anchor="ctr"/>
          <a:lstStyle/>
          <a:p>
            <a:pPr algn="ctr"/>
            <a:r>
              <a:rPr lang="en-US" sz="1300"/>
              <a:t>Learning</a:t>
            </a:r>
          </a:p>
          <a:p>
            <a:pPr algn="ctr"/>
            <a:r>
              <a:rPr lang="en-US" sz="1300"/>
              <a:t>Management</a:t>
            </a:r>
          </a:p>
          <a:p>
            <a:pPr algn="ctr"/>
            <a:r>
              <a:rPr lang="en-US" sz="1300"/>
              <a:t>System</a:t>
            </a:r>
          </a:p>
        </p:txBody>
      </p:sp>
      <p:sp>
        <p:nvSpPr>
          <p:cNvPr id="45085" name="Rectangle 29"/>
          <p:cNvSpPr>
            <a:spLocks noChangeArrowheads="1"/>
          </p:cNvSpPr>
          <p:nvPr/>
        </p:nvSpPr>
        <p:spPr bwMode="auto">
          <a:xfrm>
            <a:off x="6324600" y="4724400"/>
            <a:ext cx="1295400" cy="685800"/>
          </a:xfrm>
          <a:prstGeom prst="rect">
            <a:avLst/>
          </a:prstGeom>
          <a:solidFill>
            <a:srgbClr val="FFCC99"/>
          </a:solidFill>
          <a:ln w="9525">
            <a:solidFill>
              <a:schemeClr val="tx1"/>
            </a:solidFill>
            <a:miter lim="800000"/>
            <a:headEnd/>
            <a:tailEnd/>
          </a:ln>
          <a:effectLst/>
        </p:spPr>
        <p:txBody>
          <a:bodyPr wrap="none" anchor="ctr"/>
          <a:lstStyle/>
          <a:p>
            <a:pPr algn="ctr"/>
            <a:r>
              <a:rPr lang="en-US"/>
              <a:t>Digital</a:t>
            </a:r>
          </a:p>
          <a:p>
            <a:pPr algn="ctr"/>
            <a:r>
              <a:rPr lang="en-US"/>
              <a:t>Library</a:t>
            </a:r>
          </a:p>
        </p:txBody>
      </p:sp>
      <p:sp>
        <p:nvSpPr>
          <p:cNvPr id="45086" name="Rectangle 30"/>
          <p:cNvSpPr>
            <a:spLocks noChangeArrowheads="1"/>
          </p:cNvSpPr>
          <p:nvPr/>
        </p:nvSpPr>
        <p:spPr bwMode="auto">
          <a:xfrm>
            <a:off x="6324600" y="6096000"/>
            <a:ext cx="1295400" cy="457200"/>
          </a:xfrm>
          <a:prstGeom prst="rect">
            <a:avLst/>
          </a:prstGeom>
          <a:solidFill>
            <a:srgbClr val="FFCC99"/>
          </a:solidFill>
          <a:ln w="9525">
            <a:solidFill>
              <a:schemeClr val="tx1"/>
            </a:solidFill>
            <a:miter lim="800000"/>
            <a:headEnd/>
            <a:tailEnd/>
          </a:ln>
          <a:effectLst/>
        </p:spPr>
        <p:txBody>
          <a:bodyPr wrap="none" anchor="ctr"/>
          <a:lstStyle/>
          <a:p>
            <a:pPr algn="ctr"/>
            <a:r>
              <a:rPr lang="en-US" sz="1300" dirty="0" smtClean="0"/>
              <a:t>Personal</a:t>
            </a:r>
          </a:p>
          <a:p>
            <a:pPr algn="ctr"/>
            <a:r>
              <a:rPr lang="en-US" sz="1300" dirty="0" smtClean="0"/>
              <a:t>Digital Assistant</a:t>
            </a:r>
            <a:endParaRPr lang="en-US" sz="1300" dirty="0"/>
          </a:p>
        </p:txBody>
      </p:sp>
      <p:sp>
        <p:nvSpPr>
          <p:cNvPr id="45087" name="Rectangle 31"/>
          <p:cNvSpPr>
            <a:spLocks noChangeArrowheads="1"/>
          </p:cNvSpPr>
          <p:nvPr/>
        </p:nvSpPr>
        <p:spPr bwMode="auto">
          <a:xfrm>
            <a:off x="6324600" y="5486400"/>
            <a:ext cx="1295400" cy="533400"/>
          </a:xfrm>
          <a:prstGeom prst="rect">
            <a:avLst/>
          </a:prstGeom>
          <a:solidFill>
            <a:srgbClr val="FFCC99"/>
          </a:solidFill>
          <a:ln w="9525">
            <a:solidFill>
              <a:schemeClr val="tx1"/>
            </a:solidFill>
            <a:miter lim="800000"/>
            <a:headEnd/>
            <a:tailEnd/>
          </a:ln>
          <a:effectLst/>
        </p:spPr>
        <p:txBody>
          <a:bodyPr wrap="none" anchor="ctr"/>
          <a:lstStyle/>
          <a:p>
            <a:pPr algn="ctr"/>
            <a:r>
              <a:rPr lang="en-US" sz="1400"/>
              <a:t>Annotation</a:t>
            </a:r>
          </a:p>
          <a:p>
            <a:pPr algn="ctr"/>
            <a:r>
              <a:rPr lang="en-US" sz="1400"/>
              <a:t>&amp; Tagging</a:t>
            </a:r>
          </a:p>
        </p:txBody>
      </p:sp>
      <p:sp>
        <p:nvSpPr>
          <p:cNvPr id="45088" name="AutoShape 32"/>
          <p:cNvSpPr>
            <a:spLocks noChangeArrowheads="1"/>
          </p:cNvSpPr>
          <p:nvPr/>
        </p:nvSpPr>
        <p:spPr bwMode="auto">
          <a:xfrm>
            <a:off x="1676400" y="838200"/>
            <a:ext cx="5715000" cy="1143000"/>
          </a:xfrm>
          <a:custGeom>
            <a:avLst/>
            <a:gdLst>
              <a:gd name="G0" fmla="+- 5400 0 0"/>
              <a:gd name="G1" fmla="+- 8100 0 0"/>
              <a:gd name="G2" fmla="+- 2700 0 0"/>
              <a:gd name="G3" fmla="+- 9450 0 0"/>
              <a:gd name="G4" fmla="+- 21600 0 8100"/>
              <a:gd name="G5" fmla="+- 21600 0 9450"/>
              <a:gd name="G6" fmla="+- 5400 21600 0"/>
              <a:gd name="G7" fmla="*/ G6 1 2"/>
              <a:gd name="G8" fmla="+- 21600 0 5400"/>
              <a:gd name="G9" fmla="+- 21600 0 2700"/>
              <a:gd name="T0" fmla="*/ G0 w 21600"/>
              <a:gd name="T1" fmla="*/ G0 h 21600"/>
              <a:gd name="T2" fmla="*/ G8 w 21600"/>
              <a:gd name="T3" fmla="*/ G8 h 21600"/>
            </a:gdLst>
            <a:ahLst/>
            <a:cxnLst>
              <a:cxn ang="0">
                <a:pos x="r" y="vc"/>
              </a:cxn>
              <a:cxn ang="5400000">
                <a:pos x="hc" y="b"/>
              </a:cxn>
              <a:cxn ang="10800000">
                <a:pos x="l" y="vc"/>
              </a:cxn>
              <a:cxn ang="16200000">
                <a:pos x="hc" y="t"/>
              </a:cxn>
            </a:cxnLst>
            <a:rect l="T0" t="T1" r="T2" b="T3"/>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chemeClr val="accent1">
              <a:alpha val="71001"/>
            </a:schemeClr>
          </a:solidFill>
          <a:ln w="9525">
            <a:solidFill>
              <a:schemeClr val="tx1"/>
            </a:solidFill>
            <a:miter lim="800000"/>
            <a:headEnd/>
            <a:tailEnd/>
          </a:ln>
          <a:effectLst/>
        </p:spPr>
        <p:txBody>
          <a:bodyPr wrap="none" anchor="ctr"/>
          <a:lstStyle/>
          <a:p>
            <a:pPr algn="ctr"/>
            <a:r>
              <a:rPr lang="en-US" sz="1400" dirty="0"/>
              <a:t>Request Management</a:t>
            </a:r>
          </a:p>
          <a:p>
            <a:pPr algn="ctr"/>
            <a:r>
              <a:rPr lang="en-US" sz="1400" dirty="0"/>
              <a:t>&amp; Workflow</a:t>
            </a:r>
          </a:p>
        </p:txBody>
      </p:sp>
      <p:sp>
        <p:nvSpPr>
          <p:cNvPr id="45089" name="Rectangle 33"/>
          <p:cNvSpPr>
            <a:spLocks noChangeArrowheads="1"/>
          </p:cNvSpPr>
          <p:nvPr/>
        </p:nvSpPr>
        <p:spPr bwMode="auto">
          <a:xfrm>
            <a:off x="6324600" y="3505200"/>
            <a:ext cx="1295400" cy="381000"/>
          </a:xfrm>
          <a:prstGeom prst="rect">
            <a:avLst/>
          </a:prstGeom>
          <a:solidFill>
            <a:srgbClr val="FFCC99"/>
          </a:solidFill>
          <a:ln w="9525">
            <a:solidFill>
              <a:schemeClr val="tx1"/>
            </a:solidFill>
            <a:miter lim="800000"/>
            <a:headEnd/>
            <a:tailEnd/>
          </a:ln>
          <a:effectLst/>
        </p:spPr>
        <p:txBody>
          <a:bodyPr wrap="none" anchor="ctr"/>
          <a:lstStyle/>
          <a:p>
            <a:pPr algn="ctr"/>
            <a:r>
              <a:rPr lang="en-US"/>
              <a:t>Reference</a:t>
            </a:r>
          </a:p>
        </p:txBody>
      </p:sp>
      <p:sp>
        <p:nvSpPr>
          <p:cNvPr id="28" name="Oval 27"/>
          <p:cNvSpPr/>
          <p:nvPr/>
        </p:nvSpPr>
        <p:spPr>
          <a:xfrm>
            <a:off x="1524000" y="1600200"/>
            <a:ext cx="6324600" cy="533400"/>
          </a:xfrm>
          <a:prstGeom prst="ellipse">
            <a:avLst/>
          </a:prstGeom>
          <a:solidFill>
            <a:schemeClr val="lt1">
              <a:alpha val="86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t>Customer Relations Management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dissolve">
                                      <p:cBhvr>
                                        <p:cTn id="7" dur="500"/>
                                        <p:tgtEl>
                                          <p:spTgt spid="4506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5064"/>
                                        </p:tgtEl>
                                        <p:attrNameLst>
                                          <p:attrName>style.visibility</p:attrName>
                                        </p:attrNameLst>
                                      </p:cBhvr>
                                      <p:to>
                                        <p:strVal val="visible"/>
                                      </p:to>
                                    </p:set>
                                    <p:animEffect transition="in" filter="dissolve">
                                      <p:cBhvr>
                                        <p:cTn id="10" dur="500"/>
                                        <p:tgtEl>
                                          <p:spTgt spid="4506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5065"/>
                                        </p:tgtEl>
                                        <p:attrNameLst>
                                          <p:attrName>style.visibility</p:attrName>
                                        </p:attrNameLst>
                                      </p:cBhvr>
                                      <p:to>
                                        <p:strVal val="visible"/>
                                      </p:to>
                                    </p:set>
                                    <p:animEffect transition="in" filter="dissolve">
                                      <p:cBhvr>
                                        <p:cTn id="13" dur="500"/>
                                        <p:tgtEl>
                                          <p:spTgt spid="4506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5066"/>
                                        </p:tgtEl>
                                        <p:attrNameLst>
                                          <p:attrName>style.visibility</p:attrName>
                                        </p:attrNameLst>
                                      </p:cBhvr>
                                      <p:to>
                                        <p:strVal val="visible"/>
                                      </p:to>
                                    </p:set>
                                    <p:animEffect transition="in" filter="dissolve">
                                      <p:cBhvr>
                                        <p:cTn id="16" dur="500"/>
                                        <p:tgtEl>
                                          <p:spTgt spid="4506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5067"/>
                                        </p:tgtEl>
                                        <p:attrNameLst>
                                          <p:attrName>style.visibility</p:attrName>
                                        </p:attrNameLst>
                                      </p:cBhvr>
                                      <p:to>
                                        <p:strVal val="visible"/>
                                      </p:to>
                                    </p:set>
                                    <p:animEffect transition="in" filter="dissolve">
                                      <p:cBhvr>
                                        <p:cTn id="19" dur="500"/>
                                        <p:tgtEl>
                                          <p:spTgt spid="4506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5068"/>
                                        </p:tgtEl>
                                        <p:attrNameLst>
                                          <p:attrName>style.visibility</p:attrName>
                                        </p:attrNameLst>
                                      </p:cBhvr>
                                      <p:to>
                                        <p:strVal val="visible"/>
                                      </p:to>
                                    </p:set>
                                    <p:animEffect transition="in" filter="dissolve">
                                      <p:cBhvr>
                                        <p:cTn id="22" dur="500"/>
                                        <p:tgtEl>
                                          <p:spTgt spid="4506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5071"/>
                                        </p:tgtEl>
                                        <p:attrNameLst>
                                          <p:attrName>style.visibility</p:attrName>
                                        </p:attrNameLst>
                                      </p:cBhvr>
                                      <p:to>
                                        <p:strVal val="visible"/>
                                      </p:to>
                                    </p:set>
                                    <p:animEffect transition="in" filter="dissolve">
                                      <p:cBhvr>
                                        <p:cTn id="25" dur="500"/>
                                        <p:tgtEl>
                                          <p:spTgt spid="4507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5069"/>
                                        </p:tgtEl>
                                        <p:attrNameLst>
                                          <p:attrName>style.visibility</p:attrName>
                                        </p:attrNameLst>
                                      </p:cBhvr>
                                      <p:to>
                                        <p:strVal val="visible"/>
                                      </p:to>
                                    </p:set>
                                    <p:animEffect transition="in" filter="dissolve">
                                      <p:cBhvr>
                                        <p:cTn id="28" dur="500"/>
                                        <p:tgtEl>
                                          <p:spTgt spid="45069"/>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45072"/>
                                        </p:tgtEl>
                                        <p:attrNameLst>
                                          <p:attrName>style.visibility</p:attrName>
                                        </p:attrNameLst>
                                      </p:cBhvr>
                                      <p:to>
                                        <p:strVal val="visible"/>
                                      </p:to>
                                    </p:set>
                                    <p:animEffect transition="in" filter="dissolve">
                                      <p:cBhvr>
                                        <p:cTn id="31" dur="500"/>
                                        <p:tgtEl>
                                          <p:spTgt spid="4507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45074"/>
                                        </p:tgtEl>
                                        <p:attrNameLst>
                                          <p:attrName>style.visibility</p:attrName>
                                        </p:attrNameLst>
                                      </p:cBhvr>
                                      <p:to>
                                        <p:strVal val="visible"/>
                                      </p:to>
                                    </p:set>
                                    <p:animEffect transition="in" filter="dissolve">
                                      <p:cBhvr>
                                        <p:cTn id="34" dur="500"/>
                                        <p:tgtEl>
                                          <p:spTgt spid="4507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45075"/>
                                        </p:tgtEl>
                                        <p:attrNameLst>
                                          <p:attrName>style.visibility</p:attrName>
                                        </p:attrNameLst>
                                      </p:cBhvr>
                                      <p:to>
                                        <p:strVal val="visible"/>
                                      </p:to>
                                    </p:set>
                                    <p:animEffect transition="in" filter="dissolve">
                                      <p:cBhvr>
                                        <p:cTn id="37" dur="500"/>
                                        <p:tgtEl>
                                          <p:spTgt spid="45075"/>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45076"/>
                                        </p:tgtEl>
                                        <p:attrNameLst>
                                          <p:attrName>style.visibility</p:attrName>
                                        </p:attrNameLst>
                                      </p:cBhvr>
                                      <p:to>
                                        <p:strVal val="visible"/>
                                      </p:to>
                                    </p:set>
                                    <p:animEffect transition="in" filter="dissolve">
                                      <p:cBhvr>
                                        <p:cTn id="40" dur="500"/>
                                        <p:tgtEl>
                                          <p:spTgt spid="4507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45077"/>
                                        </p:tgtEl>
                                        <p:attrNameLst>
                                          <p:attrName>style.visibility</p:attrName>
                                        </p:attrNameLst>
                                      </p:cBhvr>
                                      <p:to>
                                        <p:strVal val="visible"/>
                                      </p:to>
                                    </p:set>
                                    <p:animEffect transition="in" filter="dissolve">
                                      <p:cBhvr>
                                        <p:cTn id="43" dur="500"/>
                                        <p:tgtEl>
                                          <p:spTgt spid="4507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45078"/>
                                        </p:tgtEl>
                                        <p:attrNameLst>
                                          <p:attrName>style.visibility</p:attrName>
                                        </p:attrNameLst>
                                      </p:cBhvr>
                                      <p:to>
                                        <p:strVal val="visible"/>
                                      </p:to>
                                    </p:set>
                                    <p:animEffect transition="in" filter="dissolve">
                                      <p:cBhvr>
                                        <p:cTn id="46" dur="500"/>
                                        <p:tgtEl>
                                          <p:spTgt spid="4507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45080"/>
                                        </p:tgtEl>
                                        <p:attrNameLst>
                                          <p:attrName>style.visibility</p:attrName>
                                        </p:attrNameLst>
                                      </p:cBhvr>
                                      <p:to>
                                        <p:strVal val="visible"/>
                                      </p:to>
                                    </p:set>
                                    <p:animEffect transition="in" filter="dissolve">
                                      <p:cBhvr>
                                        <p:cTn id="49" dur="500"/>
                                        <p:tgtEl>
                                          <p:spTgt spid="45080"/>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45081"/>
                                        </p:tgtEl>
                                        <p:attrNameLst>
                                          <p:attrName>style.visibility</p:attrName>
                                        </p:attrNameLst>
                                      </p:cBhvr>
                                      <p:to>
                                        <p:strVal val="visible"/>
                                      </p:to>
                                    </p:set>
                                    <p:animEffect transition="in" filter="dissolve">
                                      <p:cBhvr>
                                        <p:cTn id="52" dur="500"/>
                                        <p:tgtEl>
                                          <p:spTgt spid="45081"/>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45082"/>
                                        </p:tgtEl>
                                        <p:attrNameLst>
                                          <p:attrName>style.visibility</p:attrName>
                                        </p:attrNameLst>
                                      </p:cBhvr>
                                      <p:to>
                                        <p:strVal val="visible"/>
                                      </p:to>
                                    </p:set>
                                    <p:animEffect transition="in" filter="dissolve">
                                      <p:cBhvr>
                                        <p:cTn id="55" dur="500"/>
                                        <p:tgtEl>
                                          <p:spTgt spid="45082"/>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45083"/>
                                        </p:tgtEl>
                                        <p:attrNameLst>
                                          <p:attrName>style.visibility</p:attrName>
                                        </p:attrNameLst>
                                      </p:cBhvr>
                                      <p:to>
                                        <p:strVal val="visible"/>
                                      </p:to>
                                    </p:set>
                                    <p:animEffect transition="in" filter="dissolve">
                                      <p:cBhvr>
                                        <p:cTn id="58" dur="500"/>
                                        <p:tgtEl>
                                          <p:spTgt spid="45083"/>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45084"/>
                                        </p:tgtEl>
                                        <p:attrNameLst>
                                          <p:attrName>style.visibility</p:attrName>
                                        </p:attrNameLst>
                                      </p:cBhvr>
                                      <p:to>
                                        <p:strVal val="visible"/>
                                      </p:to>
                                    </p:set>
                                    <p:animEffect transition="in" filter="dissolve">
                                      <p:cBhvr>
                                        <p:cTn id="61" dur="500"/>
                                        <p:tgtEl>
                                          <p:spTgt spid="45084"/>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45085"/>
                                        </p:tgtEl>
                                        <p:attrNameLst>
                                          <p:attrName>style.visibility</p:attrName>
                                        </p:attrNameLst>
                                      </p:cBhvr>
                                      <p:to>
                                        <p:strVal val="visible"/>
                                      </p:to>
                                    </p:set>
                                    <p:animEffect transition="in" filter="dissolve">
                                      <p:cBhvr>
                                        <p:cTn id="64" dur="500"/>
                                        <p:tgtEl>
                                          <p:spTgt spid="45085"/>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45086"/>
                                        </p:tgtEl>
                                        <p:attrNameLst>
                                          <p:attrName>style.visibility</p:attrName>
                                        </p:attrNameLst>
                                      </p:cBhvr>
                                      <p:to>
                                        <p:strVal val="visible"/>
                                      </p:to>
                                    </p:set>
                                    <p:animEffect transition="in" filter="dissolve">
                                      <p:cBhvr>
                                        <p:cTn id="67" dur="500"/>
                                        <p:tgtEl>
                                          <p:spTgt spid="45086"/>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45087"/>
                                        </p:tgtEl>
                                        <p:attrNameLst>
                                          <p:attrName>style.visibility</p:attrName>
                                        </p:attrNameLst>
                                      </p:cBhvr>
                                      <p:to>
                                        <p:strVal val="visible"/>
                                      </p:to>
                                    </p:set>
                                    <p:animEffect transition="in" filter="dissolve">
                                      <p:cBhvr>
                                        <p:cTn id="70" dur="500"/>
                                        <p:tgtEl>
                                          <p:spTgt spid="45087"/>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45089"/>
                                        </p:tgtEl>
                                        <p:attrNameLst>
                                          <p:attrName>style.visibility</p:attrName>
                                        </p:attrNameLst>
                                      </p:cBhvr>
                                      <p:to>
                                        <p:strVal val="visible"/>
                                      </p:to>
                                    </p:set>
                                    <p:animEffect transition="in" filter="dissolve">
                                      <p:cBhvr>
                                        <p:cTn id="73" dur="500"/>
                                        <p:tgtEl>
                                          <p:spTgt spid="45089"/>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dissolve">
                                      <p:cBhvr>
                                        <p:cTn id="7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4" grpId="0" animBg="1"/>
      <p:bldP spid="45065" grpId="0" animBg="1"/>
      <p:bldP spid="45066" grpId="0" animBg="1"/>
      <p:bldP spid="45067" grpId="0" animBg="1"/>
      <p:bldP spid="45068" grpId="0" animBg="1"/>
      <p:bldP spid="45069" grpId="0" animBg="1"/>
      <p:bldP spid="45071" grpId="0" animBg="1"/>
      <p:bldP spid="45072" grpId="0" animBg="1"/>
      <p:bldP spid="45074" grpId="0" animBg="1"/>
      <p:bldP spid="45075" grpId="0" animBg="1"/>
      <p:bldP spid="45076" grpId="0" animBg="1"/>
      <p:bldP spid="45077" grpId="0" animBg="1"/>
      <p:bldP spid="45078" grpId="0" animBg="1"/>
      <p:bldP spid="45080" grpId="0" animBg="1"/>
      <p:bldP spid="45081" grpId="0" animBg="1"/>
      <p:bldP spid="45082" grpId="0" animBg="1"/>
      <p:bldP spid="45083" grpId="0" animBg="1"/>
      <p:bldP spid="45084" grpId="0" animBg="1"/>
      <p:bldP spid="45085" grpId="0" animBg="1"/>
      <p:bldP spid="45086" grpId="0" animBg="1"/>
      <p:bldP spid="45087" grpId="0" animBg="1"/>
      <p:bldP spid="45089" grpId="0" animBg="1"/>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15400" cy="838200"/>
          </a:xfrm>
        </p:spPr>
        <p:txBody>
          <a:bodyPr>
            <a:noAutofit/>
          </a:bodyPr>
          <a:lstStyle/>
          <a:p>
            <a:r>
              <a:rPr lang="en-US" sz="2800" dirty="0" smtClean="0"/>
              <a:t>Borrowing</a:t>
            </a:r>
            <a:endParaRPr lang="en-US" sz="2800" dirty="0"/>
          </a:p>
        </p:txBody>
      </p:sp>
      <p:sp>
        <p:nvSpPr>
          <p:cNvPr id="6" name="Rectangle 5"/>
          <p:cNvSpPr/>
          <p:nvPr/>
        </p:nvSpPr>
        <p:spPr>
          <a:xfrm>
            <a:off x="2133600" y="990600"/>
            <a:ext cx="4813562" cy="707886"/>
          </a:xfrm>
          <a:prstGeom prst="rect">
            <a:avLst/>
          </a:prstGeom>
        </p:spPr>
        <p:txBody>
          <a:bodyPr wrap="none">
            <a:spAutoFit/>
          </a:bodyPr>
          <a:lstStyle/>
          <a:p>
            <a:r>
              <a:rPr lang="en-US" sz="4000" dirty="0" smtClean="0"/>
              <a:t>Thank you - Questions</a:t>
            </a:r>
            <a:endParaRPr lang="en-US" sz="4000" dirty="0"/>
          </a:p>
        </p:txBody>
      </p:sp>
      <p:sp>
        <p:nvSpPr>
          <p:cNvPr id="8" name="Rectangle 7"/>
          <p:cNvSpPr/>
          <p:nvPr/>
        </p:nvSpPr>
        <p:spPr>
          <a:xfrm>
            <a:off x="4343400" y="5105400"/>
            <a:ext cx="4572000" cy="1477328"/>
          </a:xfrm>
          <a:prstGeom prst="rect">
            <a:avLst/>
          </a:prstGeom>
        </p:spPr>
        <p:txBody>
          <a:bodyPr>
            <a:spAutoFit/>
          </a:bodyPr>
          <a:lstStyle/>
          <a:p>
            <a:pPr algn="r"/>
            <a:r>
              <a:rPr lang="en-US" dirty="0" smtClean="0"/>
              <a:t>Cyril Oberlander</a:t>
            </a:r>
          </a:p>
          <a:p>
            <a:pPr algn="r"/>
            <a:r>
              <a:rPr lang="en-US" dirty="0" smtClean="0">
                <a:hlinkClick r:id="rId3"/>
              </a:rPr>
              <a:t>cyril@geneseo.edu</a:t>
            </a:r>
            <a:endParaRPr lang="en-US" dirty="0" smtClean="0"/>
          </a:p>
          <a:p>
            <a:pPr algn="r"/>
            <a:r>
              <a:rPr lang="en-US" dirty="0" smtClean="0"/>
              <a:t>Skype: </a:t>
            </a:r>
            <a:r>
              <a:rPr lang="en-US" dirty="0" err="1" smtClean="0"/>
              <a:t>cyriloberlander</a:t>
            </a:r>
            <a:endParaRPr lang="en-US" dirty="0" smtClean="0"/>
          </a:p>
          <a:p>
            <a:pPr algn="r"/>
            <a:r>
              <a:rPr lang="en-US" dirty="0" smtClean="0"/>
              <a:t>AIM: </a:t>
            </a:r>
            <a:r>
              <a:rPr lang="en-US" dirty="0" err="1" smtClean="0"/>
              <a:t>electronicCyril</a:t>
            </a:r>
            <a:endParaRPr lang="en-US" dirty="0" smtClean="0"/>
          </a:p>
          <a:p>
            <a:pPr algn="r"/>
            <a:r>
              <a:rPr lang="en-US" dirty="0" err="1" smtClean="0"/>
              <a:t>GoogleTalk</a:t>
            </a:r>
            <a:r>
              <a:rPr lang="en-US" dirty="0" smtClean="0"/>
              <a:t>: </a:t>
            </a:r>
            <a:r>
              <a:rPr lang="en-US" dirty="0" err="1" smtClean="0"/>
              <a:t>cyril.oberlander</a:t>
            </a:r>
            <a:endParaRPr lang="en-US" dirty="0" smtClean="0"/>
          </a:p>
        </p:txBody>
      </p:sp>
      <p:sp>
        <p:nvSpPr>
          <p:cNvPr id="7" name="Rectangle 6"/>
          <p:cNvSpPr/>
          <p:nvPr/>
        </p:nvSpPr>
        <p:spPr>
          <a:xfrm>
            <a:off x="304800" y="1981200"/>
            <a:ext cx="8458200" cy="2800767"/>
          </a:xfrm>
          <a:prstGeom prst="rect">
            <a:avLst/>
          </a:prstGeom>
        </p:spPr>
        <p:txBody>
          <a:bodyPr wrap="square">
            <a:spAutoFit/>
          </a:bodyPr>
          <a:lstStyle/>
          <a:p>
            <a:pPr marL="342900" indent="-342900">
              <a:buFont typeface="Arial" pitchFamily="34" charset="0"/>
              <a:buChar char="•"/>
            </a:pPr>
            <a:r>
              <a:rPr lang="en-US" sz="1600" dirty="0" err="1" smtClean="0"/>
              <a:t>Hilyer</a:t>
            </a:r>
            <a:r>
              <a:rPr lang="en-US" sz="1600" dirty="0" smtClean="0"/>
              <a:t>, Lee Andrew, “Interlibrary Loan Operations,” </a:t>
            </a:r>
            <a:r>
              <a:rPr lang="en-US" sz="1600" i="1" dirty="0" smtClean="0"/>
              <a:t>Journal of Interlibrary Loan, Document Delivery &amp; Electronic Reserve</a:t>
            </a:r>
            <a:r>
              <a:rPr lang="en-US" sz="1600" dirty="0" smtClean="0"/>
              <a:t>, vol. 16 (1/2), 2006.</a:t>
            </a:r>
          </a:p>
          <a:p>
            <a:pPr marL="342900" indent="-342900">
              <a:buFont typeface="Arial" pitchFamily="34" charset="0"/>
              <a:buChar char="•"/>
            </a:pPr>
            <a:r>
              <a:rPr lang="en-US" sz="1600" dirty="0" err="1" smtClean="0"/>
              <a:t>Reighart</a:t>
            </a:r>
            <a:r>
              <a:rPr lang="en-US" sz="1600" dirty="0" smtClean="0"/>
              <a:t>, Renee, Cyril Oberlander, “Exploring the future of interlibrary loan:,” </a:t>
            </a:r>
            <a:r>
              <a:rPr lang="en-US" sz="1600" i="1" dirty="0" err="1" smtClean="0"/>
              <a:t>Interlending</a:t>
            </a:r>
            <a:r>
              <a:rPr lang="en-US" sz="1600" i="1" dirty="0" smtClean="0"/>
              <a:t> &amp; Document Supply</a:t>
            </a:r>
            <a:r>
              <a:rPr lang="en-US" sz="1600" dirty="0" smtClean="0"/>
              <a:t>, vol. 36 (4), 2008, p. 184-190.</a:t>
            </a:r>
          </a:p>
          <a:p>
            <a:pPr marL="342900" indent="-342900">
              <a:buFont typeface="Arial" pitchFamily="34" charset="0"/>
              <a:buChar char="•"/>
            </a:pPr>
            <a:r>
              <a:rPr lang="en-US" sz="1600" dirty="0" smtClean="0"/>
              <a:t>Stein, Joan E., IFLA Guidelines for Best Practices for Interlibrary Loan and Document Delivery (2006): </a:t>
            </a:r>
            <a:r>
              <a:rPr lang="en-US" sz="1600" dirty="0" smtClean="0">
                <a:hlinkClick r:id="rId4"/>
              </a:rPr>
              <a:t>http://www.ifla.org/IV/ifla72/papers/073-Stein-en.pdf</a:t>
            </a:r>
            <a:r>
              <a:rPr lang="en-US" sz="1600" dirty="0" smtClean="0"/>
              <a:t> </a:t>
            </a:r>
          </a:p>
          <a:p>
            <a:pPr marL="342900" indent="-342900">
              <a:buFont typeface="Arial" pitchFamily="34" charset="0"/>
              <a:buChar char="•"/>
            </a:pPr>
            <a:r>
              <a:rPr lang="en-US" sz="1600" dirty="0" err="1" smtClean="0"/>
              <a:t>Worldcat</a:t>
            </a:r>
            <a:r>
              <a:rPr lang="en-US" sz="1600" dirty="0" smtClean="0"/>
              <a:t> Resource Sharing guides:</a:t>
            </a:r>
          </a:p>
          <a:p>
            <a:pPr marL="800100" lvl="1" indent="-342900">
              <a:buFont typeface="Arial" pitchFamily="34" charset="0"/>
              <a:buChar char="•"/>
            </a:pPr>
            <a:r>
              <a:rPr lang="en-US" sz="1600" dirty="0" smtClean="0"/>
              <a:t>Quick Reference: </a:t>
            </a:r>
            <a:r>
              <a:rPr lang="en-US" sz="1600" dirty="0" smtClean="0">
                <a:hlinkClick r:id="rId5"/>
              </a:rPr>
              <a:t>http://www.oclc.org/support/documentation/resourcesharing/using/refcard/WCRS.pdf</a:t>
            </a:r>
            <a:endParaRPr lang="en-US" sz="1600" dirty="0" smtClean="0"/>
          </a:p>
          <a:p>
            <a:pPr marL="800100" lvl="1" indent="-342900">
              <a:buFont typeface="Arial" pitchFamily="34" charset="0"/>
              <a:buChar char="•"/>
            </a:pPr>
            <a:r>
              <a:rPr lang="en-US" sz="1600" dirty="0" smtClean="0"/>
              <a:t>Tutorials: </a:t>
            </a:r>
            <a:r>
              <a:rPr lang="en-US" sz="1600" dirty="0" smtClean="0">
                <a:hlinkClick r:id="rId6"/>
              </a:rPr>
              <a:t>http://www.oclc.org/support/training/firstsearch/tutorial/</a:t>
            </a:r>
            <a:r>
              <a:rPr lang="en-US" sz="1600" dirty="0" smtClean="0"/>
              <a:t>  </a:t>
            </a:r>
          </a:p>
          <a:p>
            <a:pPr marL="800100" lvl="1" indent="-342900">
              <a:buFont typeface="Arial" pitchFamily="34" charset="0"/>
              <a:buChar char="•"/>
            </a:pPr>
            <a:endParaRPr lang="en-US" sz="160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
            <a:ext cx="8839200" cy="533400"/>
          </a:xfrm>
        </p:spPr>
        <p:txBody>
          <a:bodyPr>
            <a:normAutofit fontScale="90000"/>
          </a:bodyPr>
          <a:lstStyle/>
          <a:p>
            <a:r>
              <a:rPr lang="en-US" sz="2800" dirty="0" smtClean="0"/>
              <a:t>Workflow Toolkit Chapter 3 – Custom Holdings &amp; Direct Request</a:t>
            </a:r>
            <a:endParaRPr lang="en-US" sz="2800" dirty="0"/>
          </a:p>
        </p:txBody>
      </p:sp>
      <p:pic>
        <p:nvPicPr>
          <p:cNvPr id="84994" name="Picture 2"/>
          <p:cNvPicPr>
            <a:picLocks noChangeAspect="1" noChangeArrowheads="1"/>
          </p:cNvPicPr>
          <p:nvPr/>
        </p:nvPicPr>
        <p:blipFill>
          <a:blip r:embed="rId3" cstate="print"/>
          <a:srcRect/>
          <a:stretch>
            <a:fillRect/>
          </a:stretch>
        </p:blipFill>
        <p:spPr bwMode="auto">
          <a:xfrm>
            <a:off x="152400" y="688273"/>
            <a:ext cx="8915400" cy="5291361"/>
          </a:xfrm>
          <a:prstGeom prst="rect">
            <a:avLst/>
          </a:prstGeom>
          <a:noFill/>
          <a:ln w="9525">
            <a:noFill/>
            <a:miter lim="800000"/>
            <a:headEnd/>
            <a:tailEnd/>
          </a:ln>
          <a:effectLst/>
        </p:spPr>
      </p:pic>
      <p:pic>
        <p:nvPicPr>
          <p:cNvPr id="84995" name="Picture 3"/>
          <p:cNvPicPr>
            <a:picLocks noChangeAspect="1" noChangeArrowheads="1"/>
          </p:cNvPicPr>
          <p:nvPr/>
        </p:nvPicPr>
        <p:blipFill>
          <a:blip r:embed="rId4" cstate="print"/>
          <a:srcRect/>
          <a:stretch>
            <a:fillRect/>
          </a:stretch>
        </p:blipFill>
        <p:spPr bwMode="auto">
          <a:xfrm>
            <a:off x="2429826" y="457200"/>
            <a:ext cx="5342573" cy="6019800"/>
          </a:xfrm>
          <a:prstGeom prst="rect">
            <a:avLst/>
          </a:prstGeom>
          <a:noFill/>
          <a:ln w="9525">
            <a:solidFill>
              <a:schemeClr val="accent1"/>
            </a:solidFill>
            <a:miter lim="800000"/>
            <a:headEnd/>
            <a:tailEnd/>
          </a:ln>
          <a:effectLst/>
        </p:spPr>
      </p:pic>
      <p:sp>
        <p:nvSpPr>
          <p:cNvPr id="5" name="Rectangle 4"/>
          <p:cNvSpPr/>
          <p:nvPr/>
        </p:nvSpPr>
        <p:spPr>
          <a:xfrm>
            <a:off x="0" y="5657671"/>
            <a:ext cx="914400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smtClean="0">
                <a:hlinkClick r:id="rId5"/>
              </a:rPr>
              <a:t>http://www.idsproject.org/Toolkit.aspx</a:t>
            </a:r>
            <a:r>
              <a:rPr lang="en-US" dirty="0" smtClean="0"/>
              <a:t>  </a:t>
            </a:r>
          </a:p>
          <a:p>
            <a:r>
              <a:rPr lang="en-US" dirty="0" smtClean="0"/>
              <a:t>related info: </a:t>
            </a:r>
          </a:p>
          <a:p>
            <a:r>
              <a:rPr lang="en-US" dirty="0" smtClean="0"/>
              <a:t>Taming the Torrent: </a:t>
            </a:r>
            <a:r>
              <a:rPr lang="en-US" dirty="0" smtClean="0">
                <a:hlinkClick r:id="rId6"/>
              </a:rPr>
              <a:t>http://www.atlas-sys.com/training/handouts/communitycontributedmaterials/tamingthetorrentfull.pdf</a:t>
            </a:r>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4995"/>
                                        </p:tgtEl>
                                        <p:attrNameLst>
                                          <p:attrName>style.visibility</p:attrName>
                                        </p:attrNameLst>
                                      </p:cBhvr>
                                      <p:to>
                                        <p:strVal val="visible"/>
                                      </p:to>
                                    </p:set>
                                    <p:anim calcmode="lin" valueType="num">
                                      <p:cBhvr additive="base">
                                        <p:cTn id="7" dur="500" fill="hold"/>
                                        <p:tgtEl>
                                          <p:spTgt spid="84995"/>
                                        </p:tgtEl>
                                        <p:attrNameLst>
                                          <p:attrName>ppt_x</p:attrName>
                                        </p:attrNameLst>
                                      </p:cBhvr>
                                      <p:tavLst>
                                        <p:tav tm="0">
                                          <p:val>
                                            <p:strVal val="#ppt_x"/>
                                          </p:val>
                                        </p:tav>
                                        <p:tav tm="100000">
                                          <p:val>
                                            <p:strVal val="#ppt_x"/>
                                          </p:val>
                                        </p:tav>
                                      </p:tavLst>
                                    </p:anim>
                                    <p:anim calcmode="lin" valueType="num">
                                      <p:cBhvr additive="base">
                                        <p:cTn id="8" dur="500" fill="hold"/>
                                        <p:tgtEl>
                                          <p:spTgt spid="8499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87362"/>
          </a:xfrm>
        </p:spPr>
        <p:txBody>
          <a:bodyPr>
            <a:normAutofit fontScale="90000"/>
          </a:bodyPr>
          <a:lstStyle/>
          <a:p>
            <a:r>
              <a:rPr lang="en-US" dirty="0" smtClean="0"/>
              <a:t>Borrowing Strategies &amp; Tips</a:t>
            </a:r>
            <a:endParaRPr lang="en-US" dirty="0"/>
          </a:p>
        </p:txBody>
      </p:sp>
      <p:sp>
        <p:nvSpPr>
          <p:cNvPr id="3" name="TextBox 2"/>
          <p:cNvSpPr txBox="1"/>
          <p:nvPr/>
        </p:nvSpPr>
        <p:spPr>
          <a:xfrm>
            <a:off x="228600" y="609600"/>
            <a:ext cx="8915400" cy="7185839"/>
          </a:xfrm>
          <a:prstGeom prst="rect">
            <a:avLst/>
          </a:prstGeom>
          <a:noFill/>
        </p:spPr>
        <p:txBody>
          <a:bodyPr wrap="square" rtlCol="0">
            <a:spAutoFit/>
          </a:bodyPr>
          <a:lstStyle/>
          <a:p>
            <a:pPr marL="342900" indent="-342900">
              <a:buFont typeface="Arial" pitchFamily="34" charset="0"/>
              <a:buChar char="•"/>
            </a:pPr>
            <a:r>
              <a:rPr lang="en-US" sz="2000" dirty="0" smtClean="0"/>
              <a:t>Abbreviations: </a:t>
            </a:r>
          </a:p>
          <a:p>
            <a:pPr marL="800100" lvl="1" indent="-342900">
              <a:buFont typeface="Arial" pitchFamily="34" charset="0"/>
              <a:buChar char="•"/>
            </a:pPr>
            <a:r>
              <a:rPr lang="en-US" sz="2000" dirty="0" err="1" smtClean="0"/>
              <a:t>PubMed</a:t>
            </a:r>
            <a:r>
              <a:rPr lang="en-US" sz="2000" dirty="0" smtClean="0"/>
              <a:t>: </a:t>
            </a:r>
            <a:r>
              <a:rPr lang="en-US" sz="2000" dirty="0" smtClean="0">
                <a:hlinkClick r:id="rId3"/>
              </a:rPr>
              <a:t>http://www.ncbi.nlm.nih.gov/sites/entrez?db=journals</a:t>
            </a:r>
            <a:r>
              <a:rPr lang="en-US" sz="2000" dirty="0" smtClean="0"/>
              <a:t>, </a:t>
            </a:r>
          </a:p>
          <a:p>
            <a:pPr marL="800100" lvl="1" indent="-342900">
              <a:buFont typeface="Arial" pitchFamily="34" charset="0"/>
              <a:buChar char="•"/>
            </a:pPr>
            <a:r>
              <a:rPr lang="en-US" sz="2000" dirty="0" smtClean="0"/>
              <a:t>CASSI,</a:t>
            </a:r>
          </a:p>
          <a:p>
            <a:pPr marL="800100" lvl="1" indent="-342900">
              <a:buFont typeface="Arial" pitchFamily="34" charset="0"/>
              <a:buChar char="•"/>
            </a:pPr>
            <a:r>
              <a:rPr lang="en-US" sz="2000" dirty="0" smtClean="0"/>
              <a:t>UIUC guide: </a:t>
            </a:r>
            <a:r>
              <a:rPr lang="en-US" sz="2000" dirty="0" smtClean="0">
                <a:hlinkClick r:id="rId4"/>
              </a:rPr>
              <a:t>http://www.library.uiuc.edu/biotech/j-abbrev.html</a:t>
            </a:r>
            <a:r>
              <a:rPr lang="en-US" sz="2000" dirty="0" smtClean="0"/>
              <a:t> </a:t>
            </a:r>
          </a:p>
          <a:p>
            <a:pPr marL="342900" indent="-342900">
              <a:buFont typeface="Arial" pitchFamily="34" charset="0"/>
              <a:buChar char="•"/>
            </a:pPr>
            <a:endParaRPr lang="en-US" sz="2000" dirty="0" smtClean="0"/>
          </a:p>
          <a:p>
            <a:pPr marL="342900" indent="-342900">
              <a:buFont typeface="Arial" pitchFamily="34" charset="0"/>
              <a:buChar char="•"/>
            </a:pPr>
            <a:r>
              <a:rPr lang="en-US" sz="2000" dirty="0" smtClean="0"/>
              <a:t>Copyright – Rule of 5 – Cindy will cover that later…</a:t>
            </a:r>
          </a:p>
          <a:p>
            <a:pPr marL="342900" indent="-342900">
              <a:buFont typeface="Arial" pitchFamily="34" charset="0"/>
              <a:buChar char="•"/>
            </a:pPr>
            <a:endParaRPr lang="en-US" sz="2000" dirty="0" smtClean="0"/>
          </a:p>
          <a:p>
            <a:pPr marL="342900" indent="-342900">
              <a:buFont typeface="Arial" pitchFamily="34" charset="0"/>
              <a:buChar char="•"/>
            </a:pPr>
            <a:r>
              <a:rPr lang="en-US" sz="2000" dirty="0" smtClean="0"/>
              <a:t>Cost:  that is a tough one…</a:t>
            </a:r>
          </a:p>
          <a:p>
            <a:pPr marL="342900" indent="-342900">
              <a:buFont typeface="Arial" pitchFamily="34" charset="0"/>
              <a:buChar char="•"/>
            </a:pPr>
            <a:endParaRPr lang="en-US" sz="2000" dirty="0" smtClean="0"/>
          </a:p>
          <a:p>
            <a:pPr marL="342900" indent="-342900">
              <a:buFont typeface="Arial" pitchFamily="34" charset="0"/>
              <a:buChar char="•"/>
            </a:pPr>
            <a:r>
              <a:rPr lang="en-US" sz="2000" dirty="0" smtClean="0"/>
              <a:t>Outsourcing: Referral Centers, Libraries centralizing operations or hosting service for others.</a:t>
            </a:r>
          </a:p>
          <a:p>
            <a:pPr marL="342900" indent="-342900">
              <a:buFont typeface="Arial" pitchFamily="34" charset="0"/>
              <a:buChar char="•"/>
            </a:pPr>
            <a:endParaRPr lang="en-US" sz="2000" dirty="0" smtClean="0"/>
          </a:p>
          <a:p>
            <a:pPr marL="342900" indent="-342900">
              <a:buFont typeface="Arial" pitchFamily="34" charset="0"/>
              <a:buChar char="•"/>
            </a:pPr>
            <a:r>
              <a:rPr lang="en-US" sz="2000" dirty="0" smtClean="0"/>
              <a:t>Purchase on Demand (POD): Different pilots – but how transformational?</a:t>
            </a:r>
          </a:p>
          <a:p>
            <a:pPr marL="342900" indent="-342900">
              <a:buFont typeface="Arial" pitchFamily="34" charset="0"/>
              <a:buChar char="•"/>
            </a:pPr>
            <a:endParaRPr lang="en-US" sz="2000" dirty="0" smtClean="0"/>
          </a:p>
          <a:p>
            <a:pPr marL="342900" indent="-342900">
              <a:buFont typeface="Arial" pitchFamily="34" charset="0"/>
              <a:buChar char="•"/>
            </a:pPr>
            <a:r>
              <a:rPr lang="en-US" sz="2000" dirty="0" smtClean="0"/>
              <a:t>Unfilled Processing: Verification, POD, Renting, Limit the extent of searching?</a:t>
            </a:r>
          </a:p>
          <a:p>
            <a:pPr marL="342900" indent="-342900">
              <a:buFont typeface="Arial" pitchFamily="34" charset="0"/>
              <a:buChar char="•"/>
            </a:pPr>
            <a:endParaRPr lang="en-US" sz="2000" dirty="0" smtClean="0"/>
          </a:p>
          <a:p>
            <a:pPr marL="342900" indent="-342900">
              <a:buFont typeface="Arial" pitchFamily="34" charset="0"/>
              <a:buChar char="•"/>
            </a:pPr>
            <a:r>
              <a:rPr lang="en-US" sz="2000" dirty="0" smtClean="0"/>
              <a:t>Un-mediate Processing: searching, selecting, requesting, processing - odyssey trusted sender, etc.  What next?  Auto-Renewals, lending of e-journals, etc.?</a:t>
            </a:r>
          </a:p>
          <a:p>
            <a:pPr marL="342900" indent="-342900">
              <a:buFont typeface="Arial" pitchFamily="34" charset="0"/>
              <a:buChar char="•"/>
            </a:pPr>
            <a:endParaRPr lang="en-US" sz="2000" dirty="0" smtClean="0"/>
          </a:p>
          <a:p>
            <a:pPr marL="342900" indent="-342900">
              <a:buFont typeface="Arial" pitchFamily="34" charset="0"/>
              <a:buChar char="•"/>
            </a:pPr>
            <a:r>
              <a:rPr lang="en-US" sz="2000" dirty="0" smtClean="0"/>
              <a:t>Verification Tools: </a:t>
            </a:r>
            <a:r>
              <a:rPr lang="en-US" sz="2000" dirty="0" smtClean="0">
                <a:hlinkClick r:id="rId5"/>
              </a:rPr>
              <a:t>http://www.shareill.org/index.php/Verification_tools</a:t>
            </a:r>
            <a:r>
              <a:rPr lang="en-US" sz="2000" dirty="0" smtClean="0"/>
              <a:t> </a:t>
            </a:r>
          </a:p>
          <a:p>
            <a:pPr marL="342900" indent="-342900">
              <a:buFont typeface="Arial" pitchFamily="34" charset="0"/>
              <a:buChar char="•"/>
            </a:pPr>
            <a:endParaRPr lang="en-US" sz="2000"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3429000" y="0"/>
            <a:ext cx="5715000" cy="6858000"/>
            <a:chOff x="1828800" y="0"/>
            <a:chExt cx="5715000" cy="6858000"/>
          </a:xfrm>
        </p:grpSpPr>
        <p:grpSp>
          <p:nvGrpSpPr>
            <p:cNvPr id="3" name="Group 25"/>
            <p:cNvGrpSpPr>
              <a:grpSpLocks/>
            </p:cNvGrpSpPr>
            <p:nvPr/>
          </p:nvGrpSpPr>
          <p:grpSpPr bwMode="auto">
            <a:xfrm>
              <a:off x="1828800" y="0"/>
              <a:ext cx="5715000" cy="6858000"/>
              <a:chOff x="1826820" y="0"/>
              <a:chExt cx="5566558" cy="6858000"/>
            </a:xfrm>
          </p:grpSpPr>
          <p:sp>
            <p:nvSpPr>
              <p:cNvPr id="14" name="Rectangle 13"/>
              <p:cNvSpPr/>
              <p:nvPr/>
            </p:nvSpPr>
            <p:spPr>
              <a:xfrm>
                <a:off x="1826820" y="0"/>
                <a:ext cx="556655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30000"/>
                  </a:spcBef>
                  <a:buFontTx/>
                  <a:buChar char="•"/>
                  <a:defRPr/>
                </a:pPr>
                <a:endParaRPr lang="en-US"/>
              </a:p>
            </p:txBody>
          </p:sp>
          <p:pic>
            <p:nvPicPr>
              <p:cNvPr id="143369" name="Picture 2"/>
              <p:cNvPicPr>
                <a:picLocks noChangeAspect="1" noChangeArrowheads="1"/>
              </p:cNvPicPr>
              <p:nvPr/>
            </p:nvPicPr>
            <p:blipFill>
              <a:blip r:embed="rId3" cstate="print"/>
              <a:srcRect/>
              <a:stretch>
                <a:fillRect/>
              </a:stretch>
            </p:blipFill>
            <p:spPr bwMode="auto">
              <a:xfrm>
                <a:off x="1906053" y="27296"/>
                <a:ext cx="5395853" cy="6766560"/>
              </a:xfrm>
              <a:prstGeom prst="rect">
                <a:avLst/>
              </a:prstGeom>
              <a:noFill/>
              <a:ln w="9525">
                <a:noFill/>
                <a:miter lim="800000"/>
                <a:headEnd/>
                <a:tailEnd/>
              </a:ln>
            </p:spPr>
          </p:pic>
          <p:cxnSp>
            <p:nvCxnSpPr>
              <p:cNvPr id="5" name="Straight Connector 4"/>
              <p:cNvCxnSpPr/>
              <p:nvPr/>
            </p:nvCxnSpPr>
            <p:spPr>
              <a:xfrm rot="5400000" flipH="1" flipV="1">
                <a:off x="2362293" y="1599798"/>
                <a:ext cx="4191000" cy="3125003"/>
              </a:xfrm>
              <a:prstGeom prst="line">
                <a:avLst/>
              </a:prstGeom>
              <a:ln w="50800">
                <a:solidFill>
                  <a:srgbClr val="F8603A"/>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895290" y="3276600"/>
                <a:ext cx="3200771" cy="1981200"/>
              </a:xfrm>
              <a:prstGeom prst="line">
                <a:avLst/>
              </a:prstGeom>
              <a:ln w="50800">
                <a:solidFill>
                  <a:srgbClr val="FF85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895290" y="4572000"/>
                <a:ext cx="3200771" cy="685800"/>
              </a:xfrm>
              <a:prstGeom prst="line">
                <a:avLst/>
              </a:prstGeom>
              <a:ln w="50800">
                <a:solidFill>
                  <a:srgbClr val="41405C"/>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895290" y="5257800"/>
                <a:ext cx="3200771" cy="228600"/>
              </a:xfrm>
              <a:prstGeom prst="line">
                <a:avLst/>
              </a:prstGeom>
              <a:ln w="50800">
                <a:solidFill>
                  <a:srgbClr val="A3BD9B"/>
                </a:solidFill>
                <a:tailEnd type="triangle"/>
              </a:ln>
            </p:spPr>
            <p:style>
              <a:lnRef idx="1">
                <a:schemeClr val="accent1"/>
              </a:lnRef>
              <a:fillRef idx="0">
                <a:schemeClr val="accent1"/>
              </a:fillRef>
              <a:effectRef idx="0">
                <a:schemeClr val="accent1"/>
              </a:effectRef>
              <a:fontRef idx="minor">
                <a:schemeClr val="tx1"/>
              </a:fontRef>
            </p:style>
          </p:cxnSp>
        </p:grpSp>
        <p:sp>
          <p:nvSpPr>
            <p:cNvPr id="143364" name="TextBox 15"/>
            <p:cNvSpPr txBox="1">
              <a:spLocks noChangeArrowheads="1"/>
            </p:cNvSpPr>
            <p:nvPr/>
          </p:nvSpPr>
          <p:spPr bwMode="auto">
            <a:xfrm>
              <a:off x="6135624" y="762000"/>
              <a:ext cx="1095248" cy="600164"/>
            </a:xfrm>
            <a:prstGeom prst="rect">
              <a:avLst/>
            </a:prstGeom>
            <a:solidFill>
              <a:srgbClr val="FFFF00"/>
            </a:solidFill>
            <a:ln w="9525">
              <a:noFill/>
              <a:miter lim="800000"/>
              <a:headEnd/>
              <a:tailEnd/>
            </a:ln>
          </p:spPr>
          <p:txBody>
            <a:bodyPr>
              <a:spAutoFit/>
            </a:bodyPr>
            <a:lstStyle/>
            <a:p>
              <a:r>
                <a:rPr lang="en-US" sz="1100">
                  <a:solidFill>
                    <a:schemeClr val="tx1"/>
                  </a:solidFill>
                  <a:latin typeface="Arial" charset="0"/>
                  <a:cs typeface="Arial" charset="0"/>
                </a:rPr>
                <a:t>Interlibrary</a:t>
              </a:r>
            </a:p>
            <a:p>
              <a:r>
                <a:rPr lang="en-US" sz="1100">
                  <a:solidFill>
                    <a:schemeClr val="tx1"/>
                  </a:solidFill>
                  <a:latin typeface="Arial" charset="0"/>
                  <a:cs typeface="Arial" charset="0"/>
                </a:rPr>
                <a:t>Borrowing </a:t>
              </a:r>
            </a:p>
            <a:p>
              <a:r>
                <a:rPr lang="en-US" sz="1100">
                  <a:solidFill>
                    <a:schemeClr val="tx1"/>
                  </a:solidFill>
                  <a:latin typeface="Arial" charset="0"/>
                  <a:cs typeface="Arial" charset="0"/>
                </a:rPr>
                <a:t>(+265%)</a:t>
              </a:r>
            </a:p>
          </p:txBody>
        </p:sp>
        <p:sp>
          <p:nvSpPr>
            <p:cNvPr id="143365" name="TextBox 16"/>
            <p:cNvSpPr txBox="1">
              <a:spLocks noChangeArrowheads="1"/>
            </p:cNvSpPr>
            <p:nvPr/>
          </p:nvSpPr>
          <p:spPr bwMode="auto">
            <a:xfrm>
              <a:off x="6213856" y="2819400"/>
              <a:ext cx="1095248" cy="600164"/>
            </a:xfrm>
            <a:prstGeom prst="rect">
              <a:avLst/>
            </a:prstGeom>
            <a:solidFill>
              <a:srgbClr val="FFFF00"/>
            </a:solidFill>
            <a:ln w="9525">
              <a:noFill/>
              <a:miter lim="800000"/>
              <a:headEnd/>
              <a:tailEnd/>
            </a:ln>
          </p:spPr>
          <p:txBody>
            <a:bodyPr>
              <a:spAutoFit/>
            </a:bodyPr>
            <a:lstStyle/>
            <a:p>
              <a:r>
                <a:rPr lang="en-US" sz="1100">
                  <a:solidFill>
                    <a:schemeClr val="tx1"/>
                  </a:solidFill>
                  <a:latin typeface="Arial" charset="0"/>
                  <a:cs typeface="Arial" charset="0"/>
                </a:rPr>
                <a:t>Interlibrary</a:t>
              </a:r>
            </a:p>
            <a:p>
              <a:r>
                <a:rPr lang="en-US" sz="1100">
                  <a:solidFill>
                    <a:schemeClr val="tx1"/>
                  </a:solidFill>
                  <a:latin typeface="Arial" charset="0"/>
                  <a:cs typeface="Arial" charset="0"/>
                </a:rPr>
                <a:t>Lending </a:t>
              </a:r>
            </a:p>
            <a:p>
              <a:r>
                <a:rPr lang="en-US" sz="1100">
                  <a:solidFill>
                    <a:schemeClr val="tx1"/>
                  </a:solidFill>
                  <a:latin typeface="Arial" charset="0"/>
                  <a:cs typeface="Arial" charset="0"/>
                </a:rPr>
                <a:t>(+126%)</a:t>
              </a:r>
            </a:p>
          </p:txBody>
        </p:sp>
        <p:sp>
          <p:nvSpPr>
            <p:cNvPr id="143366" name="TextBox 17"/>
            <p:cNvSpPr txBox="1">
              <a:spLocks noChangeArrowheads="1"/>
            </p:cNvSpPr>
            <p:nvPr/>
          </p:nvSpPr>
          <p:spPr bwMode="auto">
            <a:xfrm>
              <a:off x="6213856" y="4038600"/>
              <a:ext cx="1095248" cy="600164"/>
            </a:xfrm>
            <a:prstGeom prst="rect">
              <a:avLst/>
            </a:prstGeom>
            <a:solidFill>
              <a:srgbClr val="FFFF00"/>
            </a:solidFill>
            <a:ln w="9525">
              <a:noFill/>
              <a:miter lim="800000"/>
              <a:headEnd/>
              <a:tailEnd/>
            </a:ln>
          </p:spPr>
          <p:txBody>
            <a:bodyPr>
              <a:spAutoFit/>
            </a:bodyPr>
            <a:lstStyle/>
            <a:p>
              <a:r>
                <a:rPr lang="en-US" sz="1100">
                  <a:solidFill>
                    <a:schemeClr val="tx1"/>
                  </a:solidFill>
                  <a:latin typeface="Arial" charset="0"/>
                  <a:cs typeface="Arial" charset="0"/>
                </a:rPr>
                <a:t>Serials</a:t>
              </a:r>
            </a:p>
            <a:p>
              <a:r>
                <a:rPr lang="en-US" sz="1100">
                  <a:solidFill>
                    <a:schemeClr val="tx1"/>
                  </a:solidFill>
                  <a:latin typeface="Arial" charset="0"/>
                  <a:cs typeface="Arial" charset="0"/>
                </a:rPr>
                <a:t>Purchased</a:t>
              </a:r>
            </a:p>
            <a:p>
              <a:r>
                <a:rPr lang="en-US" sz="1100">
                  <a:solidFill>
                    <a:schemeClr val="tx1"/>
                  </a:solidFill>
                  <a:latin typeface="Arial" charset="0"/>
                  <a:cs typeface="Arial" charset="0"/>
                </a:rPr>
                <a:t>(+42%)</a:t>
              </a:r>
            </a:p>
          </p:txBody>
        </p:sp>
        <p:sp>
          <p:nvSpPr>
            <p:cNvPr id="143367" name="TextBox 19"/>
            <p:cNvSpPr txBox="1">
              <a:spLocks noChangeArrowheads="1"/>
            </p:cNvSpPr>
            <p:nvPr/>
          </p:nvSpPr>
          <p:spPr bwMode="auto">
            <a:xfrm>
              <a:off x="6213856" y="5334000"/>
              <a:ext cx="1095248" cy="600164"/>
            </a:xfrm>
            <a:prstGeom prst="rect">
              <a:avLst/>
            </a:prstGeom>
            <a:solidFill>
              <a:srgbClr val="FFFF00"/>
            </a:solidFill>
            <a:ln w="9525">
              <a:noFill/>
              <a:miter lim="800000"/>
              <a:headEnd/>
              <a:tailEnd/>
            </a:ln>
          </p:spPr>
          <p:txBody>
            <a:bodyPr>
              <a:spAutoFit/>
            </a:bodyPr>
            <a:lstStyle/>
            <a:p>
              <a:r>
                <a:rPr lang="en-US" sz="1100">
                  <a:solidFill>
                    <a:schemeClr val="tx1"/>
                  </a:solidFill>
                  <a:latin typeface="Arial" charset="0"/>
                  <a:cs typeface="Arial" charset="0"/>
                </a:rPr>
                <a:t>Monographs</a:t>
              </a:r>
            </a:p>
            <a:p>
              <a:r>
                <a:rPr lang="en-US" sz="1100">
                  <a:solidFill>
                    <a:schemeClr val="tx1"/>
                  </a:solidFill>
                  <a:latin typeface="Arial" charset="0"/>
                  <a:cs typeface="Arial" charset="0"/>
                </a:rPr>
                <a:t>Purchased</a:t>
              </a:r>
            </a:p>
            <a:p>
              <a:r>
                <a:rPr lang="en-US" sz="1100">
                  <a:solidFill>
                    <a:schemeClr val="tx1"/>
                  </a:solidFill>
                  <a:latin typeface="Arial" charset="0"/>
                  <a:cs typeface="Arial" charset="0"/>
                </a:rPr>
                <a:t>(-7%)</a:t>
              </a:r>
            </a:p>
          </p:txBody>
        </p:sp>
      </p:grpSp>
      <p:sp>
        <p:nvSpPr>
          <p:cNvPr id="15" name="TextBox 14"/>
          <p:cNvSpPr txBox="1"/>
          <p:nvPr/>
        </p:nvSpPr>
        <p:spPr>
          <a:xfrm>
            <a:off x="152400" y="609600"/>
            <a:ext cx="3124200" cy="1384995"/>
          </a:xfrm>
          <a:prstGeom prst="rect">
            <a:avLst/>
          </a:prstGeom>
          <a:noFill/>
        </p:spPr>
        <p:txBody>
          <a:bodyPr wrap="square" rtlCol="0">
            <a:spAutoFit/>
          </a:bodyPr>
          <a:lstStyle/>
          <a:p>
            <a:pPr algn="ctr"/>
            <a:r>
              <a:rPr lang="en-US" sz="2800" dirty="0" smtClean="0"/>
              <a:t>Resource Allocation</a:t>
            </a:r>
          </a:p>
          <a:p>
            <a:pPr algn="ctr"/>
            <a:r>
              <a:rPr lang="en-US" sz="2800" dirty="0" smtClean="0"/>
              <a:t>&amp; </a:t>
            </a:r>
          </a:p>
          <a:p>
            <a:pPr algn="ctr"/>
            <a:r>
              <a:rPr lang="en-US" sz="2800" dirty="0" smtClean="0"/>
              <a:t>Interlibrary Loan</a:t>
            </a:r>
            <a:endParaRPr lang="en-US" sz="2800" dirty="0"/>
          </a:p>
        </p:txBody>
      </p:sp>
      <p:sp>
        <p:nvSpPr>
          <p:cNvPr id="16" name="TextBox 15"/>
          <p:cNvSpPr txBox="1"/>
          <p:nvPr/>
        </p:nvSpPr>
        <p:spPr>
          <a:xfrm>
            <a:off x="152400" y="2667000"/>
            <a:ext cx="3124200" cy="2954655"/>
          </a:xfrm>
          <a:prstGeom prst="rect">
            <a:avLst/>
          </a:prstGeom>
          <a:noFill/>
        </p:spPr>
        <p:txBody>
          <a:bodyPr wrap="square" rtlCol="0">
            <a:spAutoFit/>
          </a:bodyPr>
          <a:lstStyle/>
          <a:p>
            <a:r>
              <a:rPr lang="en-US" sz="2400" dirty="0" smtClean="0"/>
              <a:t>Why such growth rates for Interlibrary Loan ?</a:t>
            </a:r>
          </a:p>
          <a:p>
            <a:endParaRPr lang="en-US" sz="2000" dirty="0" smtClean="0"/>
          </a:p>
          <a:p>
            <a:pPr>
              <a:buFont typeface="Arial" pitchFamily="34" charset="0"/>
              <a:buChar char="•"/>
            </a:pPr>
            <a:r>
              <a:rPr lang="en-US" sz="2000" b="1" dirty="0" smtClean="0"/>
              <a:t>Declining budgets</a:t>
            </a:r>
          </a:p>
          <a:p>
            <a:pPr>
              <a:buFont typeface="Arial" pitchFamily="34" charset="0"/>
              <a:buChar char="•"/>
            </a:pPr>
            <a:endParaRPr lang="en-US" sz="2000" b="1" dirty="0" smtClean="0"/>
          </a:p>
          <a:p>
            <a:pPr>
              <a:buFont typeface="Arial" pitchFamily="34" charset="0"/>
              <a:buChar char="•"/>
            </a:pPr>
            <a:r>
              <a:rPr lang="en-US" sz="2000" b="1" dirty="0" smtClean="0"/>
              <a:t>Cost inflation</a:t>
            </a:r>
          </a:p>
          <a:p>
            <a:pPr>
              <a:buFont typeface="Arial" pitchFamily="34" charset="0"/>
              <a:buChar char="•"/>
            </a:pPr>
            <a:endParaRPr lang="en-US" sz="2000" b="1" dirty="0" smtClean="0"/>
          </a:p>
          <a:p>
            <a:pPr>
              <a:buFont typeface="Arial" pitchFamily="34" charset="0"/>
              <a:buChar char="•"/>
            </a:pPr>
            <a:r>
              <a:rPr lang="en-US" sz="2000" b="1" dirty="0" smtClean="0"/>
              <a:t>ILL systems mature</a:t>
            </a:r>
          </a:p>
          <a:p>
            <a:endParaRPr lang="en-US" dirty="0"/>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Autofit/>
          </a:bodyPr>
          <a:lstStyle/>
          <a:p>
            <a:r>
              <a:rPr lang="en-US" sz="3600" dirty="0" smtClean="0"/>
              <a:t>From the User’s Perspective</a:t>
            </a:r>
            <a:endParaRPr lang="en-US" sz="3600" dirty="0"/>
          </a:p>
        </p:txBody>
      </p:sp>
      <p:pic>
        <p:nvPicPr>
          <p:cNvPr id="19458" name="Picture 2"/>
          <p:cNvPicPr>
            <a:picLocks noChangeAspect="1" noChangeArrowheads="1"/>
          </p:cNvPicPr>
          <p:nvPr/>
        </p:nvPicPr>
        <p:blipFill>
          <a:blip r:embed="rId3" cstate="print"/>
          <a:srcRect/>
          <a:stretch>
            <a:fillRect/>
          </a:stretch>
        </p:blipFill>
        <p:spPr bwMode="auto">
          <a:xfrm>
            <a:off x="2362200" y="681056"/>
            <a:ext cx="3810000" cy="5414944"/>
          </a:xfrm>
          <a:prstGeom prst="rect">
            <a:avLst/>
          </a:prstGeom>
          <a:noFill/>
          <a:ln w="9525">
            <a:noFill/>
            <a:miter lim="800000"/>
            <a:headEnd/>
            <a:tailEnd/>
          </a:ln>
          <a:effectLst/>
        </p:spPr>
      </p:pic>
      <p:sp>
        <p:nvSpPr>
          <p:cNvPr id="4" name="Rectangle 3"/>
          <p:cNvSpPr/>
          <p:nvPr/>
        </p:nvSpPr>
        <p:spPr>
          <a:xfrm>
            <a:off x="1905000" y="6182380"/>
            <a:ext cx="5181600" cy="523220"/>
          </a:xfrm>
          <a:prstGeom prst="rect">
            <a:avLst/>
          </a:prstGeom>
        </p:spPr>
        <p:txBody>
          <a:bodyPr wrap="square">
            <a:spAutoFit/>
          </a:bodyPr>
          <a:lstStyle/>
          <a:p>
            <a:r>
              <a:rPr lang="en-US" sz="1400" dirty="0" smtClean="0"/>
              <a:t>Dempsey, </a:t>
            </a:r>
            <a:r>
              <a:rPr lang="en-US" sz="1400" dirty="0" err="1" smtClean="0"/>
              <a:t>Lorcan</a:t>
            </a:r>
            <a:r>
              <a:rPr lang="en-US" sz="1400" dirty="0" smtClean="0"/>
              <a:t>, 11 June 2008 </a:t>
            </a:r>
            <a:r>
              <a:rPr lang="en-US" sz="1400" b="1" dirty="0" smtClean="0">
                <a:hlinkClick r:id="rId4" action="ppaction://hlinkpres?slideindex=1&amp;slidetitle="/>
              </a:rPr>
              <a:t>Web 2.0, Library Systems and the Library System</a:t>
            </a:r>
            <a:r>
              <a:rPr lang="en-US" sz="1400" b="1" dirty="0" smtClean="0"/>
              <a:t> </a:t>
            </a:r>
            <a:r>
              <a:rPr lang="en-US" sz="1400" dirty="0" smtClean="0"/>
              <a:t>SCONUL Conference, Edinburgh, Scotland (UK)</a:t>
            </a:r>
            <a:endParaRPr lang="en-US" dirty="0"/>
          </a:p>
        </p:txBody>
      </p:sp>
      <p:sp>
        <p:nvSpPr>
          <p:cNvPr id="5" name="Rounded Rectangle 4"/>
          <p:cNvSpPr/>
          <p:nvPr/>
        </p:nvSpPr>
        <p:spPr>
          <a:xfrm>
            <a:off x="0" y="3352800"/>
            <a:ext cx="29718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Users feel confident in locating information</a:t>
            </a:r>
          </a:p>
          <a:p>
            <a:pPr algn="ctr"/>
            <a:r>
              <a:rPr lang="en-US" dirty="0" smtClean="0"/>
              <a:t> OCLC Perceptions</a:t>
            </a:r>
          </a:p>
          <a:p>
            <a:pPr algn="ctr"/>
            <a:r>
              <a:rPr lang="en-US" sz="1050" i="1" dirty="0" smtClean="0">
                <a:hlinkClick r:id="rId5"/>
              </a:rPr>
              <a:t>www.</a:t>
            </a:r>
            <a:r>
              <a:rPr lang="en-US" sz="1050" b="1" i="1" dirty="0" smtClean="0">
                <a:hlinkClick r:id="rId5"/>
              </a:rPr>
              <a:t>oclc</a:t>
            </a:r>
            <a:r>
              <a:rPr lang="en-US" sz="1050" i="1" dirty="0" smtClean="0">
                <a:hlinkClick r:id="rId5"/>
              </a:rPr>
              <a:t>.org/reports/2005</a:t>
            </a:r>
            <a:r>
              <a:rPr lang="en-US" sz="1050" b="1" i="1" dirty="0" smtClean="0">
                <a:hlinkClick r:id="rId5"/>
              </a:rPr>
              <a:t>perceptions</a:t>
            </a:r>
            <a:r>
              <a:rPr lang="en-US" sz="1050" i="1" dirty="0" smtClean="0">
                <a:hlinkClick r:id="rId5"/>
              </a:rPr>
              <a:t>.htm</a:t>
            </a:r>
            <a:endParaRPr lang="en-US" sz="1050" i="1" dirty="0" smtClean="0"/>
          </a:p>
        </p:txBody>
      </p:sp>
      <p:sp>
        <p:nvSpPr>
          <p:cNvPr id="6" name="Rounded Rectangle 5"/>
          <p:cNvSpPr/>
          <p:nvPr/>
        </p:nvSpPr>
        <p:spPr>
          <a:xfrm>
            <a:off x="5867400" y="1219200"/>
            <a:ext cx="3276600" cy="1981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Undergraduate have a variety of successful strategies – see Univ. of Rochester’s </a:t>
            </a:r>
            <a:r>
              <a:rPr lang="en-US" u="sng" dirty="0" smtClean="0"/>
              <a:t>Studying Students</a:t>
            </a:r>
            <a:r>
              <a:rPr lang="en-US" dirty="0" smtClean="0"/>
              <a:t> report</a:t>
            </a:r>
          </a:p>
          <a:p>
            <a:pPr algn="ctr"/>
            <a:r>
              <a:rPr lang="en-US" sz="900" dirty="0" smtClean="0">
                <a:hlinkClick r:id="rId6"/>
              </a:rPr>
              <a:t>http://www.ala.org/ala/mgrps/divs/acrl/acrlpubs/downloadables/downloads.cfm</a:t>
            </a:r>
            <a:r>
              <a:rPr lang="en-US" sz="900" dirty="0" smtClean="0"/>
              <a:t> </a:t>
            </a:r>
            <a:endParaRPr lang="en-US" sz="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152400"/>
            <a:ext cx="8229600" cy="609600"/>
          </a:xfrm>
        </p:spPr>
        <p:txBody>
          <a:bodyPr>
            <a:normAutofit/>
          </a:bodyPr>
          <a:lstStyle/>
          <a:p>
            <a:r>
              <a:rPr lang="en-US" sz="3200" dirty="0" smtClean="0">
                <a:solidFill>
                  <a:schemeClr val="tx1"/>
                </a:solidFill>
              </a:rPr>
              <a:t>Transforming Service Delivery Matters</a:t>
            </a:r>
            <a:endParaRPr lang="en-US" sz="3200" dirty="0">
              <a:solidFill>
                <a:schemeClr val="tx1"/>
              </a:solidFill>
            </a:endParaRPr>
          </a:p>
        </p:txBody>
      </p:sp>
      <p:sp>
        <p:nvSpPr>
          <p:cNvPr id="46083" name="Text Box 3"/>
          <p:cNvSpPr txBox="1">
            <a:spLocks noChangeArrowheads="1"/>
          </p:cNvSpPr>
          <p:nvPr/>
        </p:nvSpPr>
        <p:spPr bwMode="auto">
          <a:xfrm>
            <a:off x="381000" y="914400"/>
            <a:ext cx="8382000" cy="4939814"/>
          </a:xfrm>
          <a:prstGeom prst="rect">
            <a:avLst/>
          </a:prstGeom>
          <a:noFill/>
          <a:ln w="9525">
            <a:noFill/>
            <a:miter lim="800000"/>
            <a:headEnd/>
            <a:tailEnd/>
          </a:ln>
          <a:effectLst/>
        </p:spPr>
        <p:txBody>
          <a:bodyPr>
            <a:spAutoFit/>
          </a:bodyPr>
          <a:lstStyle/>
          <a:p>
            <a:pPr marL="342900" indent="-342900">
              <a:spcBef>
                <a:spcPct val="50000"/>
              </a:spcBef>
            </a:pPr>
            <a:endParaRPr lang="en-US" sz="500" dirty="0"/>
          </a:p>
          <a:p>
            <a:pPr marL="342900" indent="-342900">
              <a:spcBef>
                <a:spcPct val="50000"/>
              </a:spcBef>
              <a:buFontTx/>
              <a:buChar char="•"/>
            </a:pPr>
            <a:r>
              <a:rPr lang="en-US" sz="2400" dirty="0"/>
              <a:t>“</a:t>
            </a:r>
            <a:r>
              <a:rPr lang="en-US" sz="2400" b="1" dirty="0"/>
              <a:t>main frustration</a:t>
            </a:r>
            <a:r>
              <a:rPr lang="en-US" sz="2400" dirty="0"/>
              <a:t> is not with the research discovery services themselves, but </a:t>
            </a:r>
            <a:r>
              <a:rPr lang="en-US" sz="2400" b="1" dirty="0"/>
              <a:t>with the problem of subsequently accessing</a:t>
            </a:r>
            <a:r>
              <a:rPr lang="en-US" sz="2400" dirty="0"/>
              <a:t> identified sources and materials.”  </a:t>
            </a:r>
            <a:r>
              <a:rPr lang="en-US" sz="1600" dirty="0"/>
              <a:t>Research Information Network (2006) survey of researchers.</a:t>
            </a:r>
          </a:p>
          <a:p>
            <a:pPr marL="342900" indent="-342900">
              <a:spcBef>
                <a:spcPct val="50000"/>
              </a:spcBef>
              <a:buFontTx/>
              <a:buChar char="•"/>
            </a:pPr>
            <a:r>
              <a:rPr lang="en-US" sz="2400" dirty="0" smtClean="0"/>
              <a:t>“</a:t>
            </a:r>
            <a:r>
              <a:rPr lang="en-US" sz="2400" dirty="0"/>
              <a:t>We now have a situation in which </a:t>
            </a:r>
            <a:r>
              <a:rPr lang="en-US" sz="2400" b="1" dirty="0"/>
              <a:t>users may discover items</a:t>
            </a:r>
            <a:r>
              <a:rPr lang="en-US" sz="2400" dirty="0"/>
              <a:t> in online indexes or online library catalogues </a:t>
            </a:r>
            <a:r>
              <a:rPr lang="en-US" sz="2400" b="1" dirty="0"/>
              <a:t>then hit a dead end as far as delivery</a:t>
            </a:r>
            <a:r>
              <a:rPr lang="en-US" sz="2400" dirty="0"/>
              <a:t> is concerned. This is a dangerous situation for the role of libraries in general. </a:t>
            </a:r>
            <a:r>
              <a:rPr lang="en-US" sz="2400" b="1" dirty="0"/>
              <a:t>If libraries collectively do not seek to find ways to get around these dead ends others will</a:t>
            </a:r>
            <a:r>
              <a:rPr lang="en-US" sz="2400" dirty="0"/>
              <a:t>.”</a:t>
            </a:r>
            <a:r>
              <a:rPr lang="en-US" dirty="0"/>
              <a:t> </a:t>
            </a:r>
            <a:r>
              <a:rPr lang="en-US" dirty="0" err="1"/>
              <a:t>Gatenby</a:t>
            </a:r>
            <a:r>
              <a:rPr lang="en-US" dirty="0"/>
              <a:t> &amp; </a:t>
            </a:r>
            <a:r>
              <a:rPr lang="en-US" dirty="0" err="1"/>
              <a:t>Goldner</a:t>
            </a:r>
            <a:r>
              <a:rPr lang="en-US" dirty="0"/>
              <a:t>, </a:t>
            </a:r>
            <a:r>
              <a:rPr lang="en-US" dirty="0" smtClean="0"/>
              <a:t>2005</a:t>
            </a:r>
          </a:p>
          <a:p>
            <a:pPr marL="342900" indent="-342900">
              <a:spcBef>
                <a:spcPct val="50000"/>
              </a:spcBef>
              <a:buFontTx/>
              <a:buChar char="•"/>
            </a:pPr>
            <a:r>
              <a:rPr lang="en-US" sz="2000" dirty="0" smtClean="0"/>
              <a:t>Recommendations: </a:t>
            </a:r>
            <a:r>
              <a:rPr lang="en-US" sz="2400" dirty="0" smtClean="0"/>
              <a:t>“The core value of libraries is the service they provide to their users.” </a:t>
            </a:r>
            <a:r>
              <a:rPr lang="en-US" dirty="0" smtClean="0"/>
              <a:t>Liu, 2008</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7568</Words>
  <Application>Microsoft Office PowerPoint</Application>
  <PresentationFormat>On-screen Show (4:3)</PresentationFormat>
  <Paragraphs>660</Paragraphs>
  <Slides>48</Slides>
  <Notes>48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Office Theme</vt:lpstr>
      <vt:lpstr>Microsoft Word Picture</vt:lpstr>
      <vt:lpstr>Borrowing Everything you always wanted to know in 45 minutes…</vt:lpstr>
      <vt:lpstr>Borrowing Tools</vt:lpstr>
      <vt:lpstr>Basic Borrowing</vt:lpstr>
      <vt:lpstr>Borrowing Strategies &amp; Tips</vt:lpstr>
      <vt:lpstr>Workflow Toolkit Chapter 3 – Custom Holdings &amp; Direct Request</vt:lpstr>
      <vt:lpstr>Borrowing Strategies &amp; Tips</vt:lpstr>
      <vt:lpstr>Slide 7</vt:lpstr>
      <vt:lpstr>From the User’s Perspective</vt:lpstr>
      <vt:lpstr>Transforming Service Delivery Matters</vt:lpstr>
      <vt:lpstr>Sense-making with Options</vt:lpstr>
      <vt:lpstr>Request Service – but what context?</vt:lpstr>
      <vt:lpstr>Readers are doing something about it…</vt:lpstr>
      <vt:lpstr>GoGetter helps users deal with Us?</vt:lpstr>
      <vt:lpstr>Slide 14</vt:lpstr>
      <vt:lpstr>Slide 15</vt:lpstr>
      <vt:lpstr>Sense-making  for us &amp; users</vt:lpstr>
      <vt:lpstr>Tools that show the way… Book Burro</vt:lpstr>
      <vt:lpstr>Verification Strategies = new workflow with Search Engines</vt:lpstr>
      <vt:lpstr>Verification Strategy</vt:lpstr>
      <vt:lpstr>Free Domain – Free Stuff!</vt:lpstr>
      <vt:lpstr>Looking for Moby – Free Online Books</vt:lpstr>
      <vt:lpstr>Renting Domain</vt:lpstr>
      <vt:lpstr>Buying Domain: Article Pay Per View</vt:lpstr>
      <vt:lpstr>Find it – Access it (maybe pay for it)</vt:lpstr>
      <vt:lpstr>Resource Sharing: Purchase on Demand Opportunities</vt:lpstr>
      <vt:lpstr>April 6, 2008 a day in the life of ILL…</vt:lpstr>
      <vt:lpstr>SUNY Geneseo ILL Borrowing – Sorted by Amazon $</vt:lpstr>
      <vt:lpstr>Buy Access &amp;/or Buy then De-select – Univ. of Virginia</vt:lpstr>
      <vt:lpstr>Slide 29</vt:lpstr>
      <vt:lpstr>If we could start this all over…</vt:lpstr>
      <vt:lpstr>Recommended enhancements to transform workflow: Get It System</vt:lpstr>
      <vt:lpstr>Next Step:  More Group Purchase Strategies for Libraries – not just big deals…</vt:lpstr>
      <vt:lpstr>Strategic Benefits within Groups:   Consortia, Networks Work</vt:lpstr>
      <vt:lpstr>Prospective Cooperative Strategy – Approval Plan</vt:lpstr>
      <vt:lpstr>Retrospective Cooperative Collection Strategy</vt:lpstr>
      <vt:lpstr>Symmetrical Convergence within a Library: Digital Library &amp; ILL</vt:lpstr>
      <vt:lpstr>Asymmetrical convergence:  Digitizing and Printing – Borrowing options for medium rare </vt:lpstr>
      <vt:lpstr>Other Partnerships… Reference, ILL, Collection Development Partnerships</vt:lpstr>
      <vt:lpstr>Users as Partners…  Where do we finish a transaction?</vt:lpstr>
      <vt:lpstr>Big Challenges Ahead… Delivering eBooks for ILL and to phones</vt:lpstr>
      <vt:lpstr>Staff Development &amp; Training</vt:lpstr>
      <vt:lpstr>Staff Development &amp; Training</vt:lpstr>
      <vt:lpstr>Alternative Strategies…</vt:lpstr>
      <vt:lpstr>Alternative Strategies…</vt:lpstr>
      <vt:lpstr>Open Library as OCLC competitor?</vt:lpstr>
      <vt:lpstr>The Nature of Resource Sharing has changed…</vt:lpstr>
      <vt:lpstr>Flexible Frameworks Allow for parallel (many to many) and distributed capabilities</vt:lpstr>
      <vt:lpstr>Borrowing</vt:lpstr>
    </vt:vector>
  </TitlesOfParts>
  <Company>University of Oregon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Borrowing Everything you always wanted to know in 45 minutes…</dc:title>
  <dc:creator>mbean</dc:creator>
  <cp:lastModifiedBy>Thomas Bruno</cp:lastModifiedBy>
  <cp:revision>3</cp:revision>
  <dcterms:created xsi:type="dcterms:W3CDTF">2009-05-26T20:14:17Z</dcterms:created>
  <dcterms:modified xsi:type="dcterms:W3CDTF">2009-06-16T18:29:25Z</dcterms:modified>
</cp:coreProperties>
</file>