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415" r:id="rId3"/>
    <p:sldId id="257" r:id="rId4"/>
    <p:sldId id="258" r:id="rId5"/>
    <p:sldId id="418" r:id="rId6"/>
    <p:sldId id="422" r:id="rId7"/>
    <p:sldId id="419" r:id="rId8"/>
    <p:sldId id="435" r:id="rId9"/>
    <p:sldId id="423" r:id="rId10"/>
    <p:sldId id="438" r:id="rId11"/>
    <p:sldId id="332" r:id="rId12"/>
    <p:sldId id="386" r:id="rId13"/>
    <p:sldId id="426" r:id="rId14"/>
    <p:sldId id="425" r:id="rId15"/>
    <p:sldId id="424" r:id="rId16"/>
    <p:sldId id="286" r:id="rId17"/>
    <p:sldId id="393" r:id="rId18"/>
    <p:sldId id="388" r:id="rId19"/>
    <p:sldId id="417" r:id="rId20"/>
    <p:sldId id="348" r:id="rId21"/>
    <p:sldId id="390" r:id="rId22"/>
    <p:sldId id="397" r:id="rId23"/>
    <p:sldId id="428" r:id="rId24"/>
    <p:sldId id="398" r:id="rId25"/>
    <p:sldId id="399" r:id="rId26"/>
    <p:sldId id="360" r:id="rId27"/>
    <p:sldId id="300" r:id="rId28"/>
    <p:sldId id="429" r:id="rId29"/>
    <p:sldId id="301" r:id="rId30"/>
    <p:sldId id="401" r:id="rId31"/>
    <p:sldId id="304" r:id="rId32"/>
    <p:sldId id="363" r:id="rId33"/>
    <p:sldId id="306" r:id="rId34"/>
    <p:sldId id="427" r:id="rId35"/>
    <p:sldId id="436" r:id="rId36"/>
    <p:sldId id="414" r:id="rId37"/>
    <p:sldId id="408" r:id="rId38"/>
    <p:sldId id="373" r:id="rId39"/>
    <p:sldId id="43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978D1-A367-443B-98B2-D2959B179E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373C6-5AD7-4BC1-824B-A962F7EA9A48}">
      <dgm:prSet phldrT="[Text]" phldr="1"/>
      <dgm:spPr/>
      <dgm:t>
        <a:bodyPr/>
        <a:lstStyle/>
        <a:p>
          <a:endParaRPr lang="en-US" dirty="0"/>
        </a:p>
      </dgm:t>
    </dgm:pt>
    <dgm:pt modelId="{2C3943E0-BF8D-42B8-B46D-1868A56485D1}" type="parTrans" cxnId="{D218CF3F-4879-4F89-BFD9-83245569396D}">
      <dgm:prSet/>
      <dgm:spPr/>
      <dgm:t>
        <a:bodyPr/>
        <a:lstStyle/>
        <a:p>
          <a:endParaRPr lang="en-US"/>
        </a:p>
      </dgm:t>
    </dgm:pt>
    <dgm:pt modelId="{2AE0F344-60ED-4342-9794-DBD779511EC1}" type="sibTrans" cxnId="{D218CF3F-4879-4F89-BFD9-83245569396D}">
      <dgm:prSet/>
      <dgm:spPr/>
      <dgm:t>
        <a:bodyPr/>
        <a:lstStyle/>
        <a:p>
          <a:endParaRPr lang="en-US"/>
        </a:p>
      </dgm:t>
    </dgm:pt>
    <dgm:pt modelId="{FD3689C7-B628-4603-B4BB-ED7749236557}">
      <dgm:prSet phldrT="[Text]" custT="1"/>
      <dgm:spPr/>
      <dgm:t>
        <a:bodyPr/>
        <a:lstStyle/>
        <a:p>
          <a:r>
            <a:rPr lang="en-US" sz="3200" dirty="0">
              <a:latin typeface="Corbel" panose="020B0503020204020204" pitchFamily="34" charset="0"/>
            </a:rPr>
            <a:t>What does this info mean for me/my leadership?</a:t>
          </a:r>
        </a:p>
      </dgm:t>
    </dgm:pt>
    <dgm:pt modelId="{CD22C1E1-4217-45D5-B311-050A454391E3}" type="parTrans" cxnId="{62B823CB-84FD-4F43-BB8F-8DD4CCD8DA70}">
      <dgm:prSet/>
      <dgm:spPr/>
      <dgm:t>
        <a:bodyPr/>
        <a:lstStyle/>
        <a:p>
          <a:endParaRPr lang="en-US"/>
        </a:p>
      </dgm:t>
    </dgm:pt>
    <dgm:pt modelId="{18ADD30D-70E5-4901-9046-55D920FECD3E}" type="sibTrans" cxnId="{62B823CB-84FD-4F43-BB8F-8DD4CCD8DA70}">
      <dgm:prSet/>
      <dgm:spPr/>
      <dgm:t>
        <a:bodyPr/>
        <a:lstStyle/>
        <a:p>
          <a:endParaRPr lang="en-US"/>
        </a:p>
      </dgm:t>
    </dgm:pt>
    <dgm:pt modelId="{7B3379DF-09BC-4B36-AC73-C275DFC28A94}">
      <dgm:prSet phldrT="[Text]" phldr="1"/>
      <dgm:spPr/>
      <dgm:t>
        <a:bodyPr/>
        <a:lstStyle/>
        <a:p>
          <a:endParaRPr lang="en-US" dirty="0"/>
        </a:p>
      </dgm:t>
    </dgm:pt>
    <dgm:pt modelId="{4D343021-5AE3-467C-8540-7718D7FF9A6E}" type="parTrans" cxnId="{40824C2E-9856-4302-AF39-AAF5B9FE52EB}">
      <dgm:prSet/>
      <dgm:spPr/>
      <dgm:t>
        <a:bodyPr/>
        <a:lstStyle/>
        <a:p>
          <a:endParaRPr lang="en-US"/>
        </a:p>
      </dgm:t>
    </dgm:pt>
    <dgm:pt modelId="{AD4DC678-4C4D-41A6-A713-942198266900}" type="sibTrans" cxnId="{40824C2E-9856-4302-AF39-AAF5B9FE52EB}">
      <dgm:prSet/>
      <dgm:spPr/>
      <dgm:t>
        <a:bodyPr/>
        <a:lstStyle/>
        <a:p>
          <a:endParaRPr lang="en-US"/>
        </a:p>
      </dgm:t>
    </dgm:pt>
    <dgm:pt modelId="{A1C8AB32-BE94-4E16-B8CC-8D699F5850DB}">
      <dgm:prSet phldrT="[Text]" custT="1"/>
      <dgm:spPr/>
      <dgm:t>
        <a:bodyPr/>
        <a:lstStyle/>
        <a:p>
          <a:r>
            <a:rPr lang="en-US" sz="3200" dirty="0">
              <a:latin typeface="Corbel" panose="020B0503020204020204" pitchFamily="34" charset="0"/>
            </a:rPr>
            <a:t>What does this mean for my field?</a:t>
          </a:r>
        </a:p>
      </dgm:t>
    </dgm:pt>
    <dgm:pt modelId="{6756FD1A-29F4-4C3C-812E-7041BAB02C02}" type="parTrans" cxnId="{06E85A41-D7A3-442D-8C25-484CD596DA84}">
      <dgm:prSet/>
      <dgm:spPr/>
      <dgm:t>
        <a:bodyPr/>
        <a:lstStyle/>
        <a:p>
          <a:endParaRPr lang="en-US"/>
        </a:p>
      </dgm:t>
    </dgm:pt>
    <dgm:pt modelId="{6F5E922A-D8BD-48D5-85E8-EA584D8B0C63}" type="sibTrans" cxnId="{06E85A41-D7A3-442D-8C25-484CD596DA84}">
      <dgm:prSet/>
      <dgm:spPr/>
      <dgm:t>
        <a:bodyPr/>
        <a:lstStyle/>
        <a:p>
          <a:endParaRPr lang="en-US"/>
        </a:p>
      </dgm:t>
    </dgm:pt>
    <dgm:pt modelId="{20F2BF19-3E76-407F-8A32-A0F7C8998CFB}">
      <dgm:prSet phldrT="[Text]" phldr="1"/>
      <dgm:spPr/>
      <dgm:t>
        <a:bodyPr/>
        <a:lstStyle/>
        <a:p>
          <a:endParaRPr lang="en-US" dirty="0"/>
        </a:p>
      </dgm:t>
    </dgm:pt>
    <dgm:pt modelId="{4DB9B48F-0575-4D20-B380-168843721B53}" type="parTrans" cxnId="{1E63C94F-BB82-4969-BF11-4E1C10612357}">
      <dgm:prSet/>
      <dgm:spPr/>
      <dgm:t>
        <a:bodyPr/>
        <a:lstStyle/>
        <a:p>
          <a:endParaRPr lang="en-US"/>
        </a:p>
      </dgm:t>
    </dgm:pt>
    <dgm:pt modelId="{99C4E593-6825-4C65-A07A-A507D25D5157}" type="sibTrans" cxnId="{1E63C94F-BB82-4969-BF11-4E1C10612357}">
      <dgm:prSet/>
      <dgm:spPr/>
      <dgm:t>
        <a:bodyPr/>
        <a:lstStyle/>
        <a:p>
          <a:endParaRPr lang="en-US"/>
        </a:p>
      </dgm:t>
    </dgm:pt>
    <dgm:pt modelId="{790A0A1C-585B-476A-975E-BD0B7EBEDF35}">
      <dgm:prSet custT="1"/>
      <dgm:spPr/>
      <dgm:t>
        <a:bodyPr/>
        <a:lstStyle/>
        <a:p>
          <a:r>
            <a:rPr lang="en-US" sz="3200" dirty="0">
              <a:latin typeface="Corbel" panose="020B0503020204020204" pitchFamily="34" charset="0"/>
            </a:rPr>
            <a:t>What does this mean for those I lead and those I serve?</a:t>
          </a:r>
        </a:p>
      </dgm:t>
    </dgm:pt>
    <dgm:pt modelId="{BF99B451-0C79-4A7C-B17D-81E7B96602F8}" type="parTrans" cxnId="{8F49A3D7-344D-4504-9722-356134B2375B}">
      <dgm:prSet/>
      <dgm:spPr/>
      <dgm:t>
        <a:bodyPr/>
        <a:lstStyle/>
        <a:p>
          <a:endParaRPr lang="en-US"/>
        </a:p>
      </dgm:t>
    </dgm:pt>
    <dgm:pt modelId="{D4F3E473-6AC5-4624-8214-229C03475916}" type="sibTrans" cxnId="{8F49A3D7-344D-4504-9722-356134B2375B}">
      <dgm:prSet/>
      <dgm:spPr/>
      <dgm:t>
        <a:bodyPr/>
        <a:lstStyle/>
        <a:p>
          <a:endParaRPr lang="en-US"/>
        </a:p>
      </dgm:t>
    </dgm:pt>
    <dgm:pt modelId="{1426F9D3-D231-41FE-9EC9-DA88B59E9650}" type="pres">
      <dgm:prSet presAssocID="{F25978D1-A367-443B-98B2-D2959B179EA3}" presName="linearFlow" presStyleCnt="0">
        <dgm:presLayoutVars>
          <dgm:dir/>
          <dgm:animLvl val="lvl"/>
          <dgm:resizeHandles val="exact"/>
        </dgm:presLayoutVars>
      </dgm:prSet>
      <dgm:spPr/>
    </dgm:pt>
    <dgm:pt modelId="{F47EED20-DE54-4DD9-AFBF-5CF4EEA45CB3}" type="pres">
      <dgm:prSet presAssocID="{E93373C6-5AD7-4BC1-824B-A962F7EA9A48}" presName="composite" presStyleCnt="0"/>
      <dgm:spPr/>
    </dgm:pt>
    <dgm:pt modelId="{CE80654B-4B88-4E7D-B9BF-9AD84F4A163A}" type="pres">
      <dgm:prSet presAssocID="{E93373C6-5AD7-4BC1-824B-A962F7EA9A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AAA3AA4-2630-45C9-9519-E47C21423912}" type="pres">
      <dgm:prSet presAssocID="{E93373C6-5AD7-4BC1-824B-A962F7EA9A48}" presName="descendantText" presStyleLbl="alignAcc1" presStyleIdx="0" presStyleCnt="3" custScaleY="139786" custLinFactNeighborX="328" custLinFactNeighborY="-243">
        <dgm:presLayoutVars>
          <dgm:bulletEnabled val="1"/>
        </dgm:presLayoutVars>
      </dgm:prSet>
      <dgm:spPr/>
    </dgm:pt>
    <dgm:pt modelId="{2D418BC5-0ECD-4527-AC68-D3BF6512399C}" type="pres">
      <dgm:prSet presAssocID="{2AE0F344-60ED-4342-9794-DBD779511EC1}" presName="sp" presStyleCnt="0"/>
      <dgm:spPr/>
    </dgm:pt>
    <dgm:pt modelId="{9B2D81D3-2DFB-4578-A7F3-5E82F47F4CB4}" type="pres">
      <dgm:prSet presAssocID="{7B3379DF-09BC-4B36-AC73-C275DFC28A94}" presName="composite" presStyleCnt="0"/>
      <dgm:spPr/>
    </dgm:pt>
    <dgm:pt modelId="{180320CD-D92C-4B54-9169-8731BEA34A68}" type="pres">
      <dgm:prSet presAssocID="{7B3379DF-09BC-4B36-AC73-C275DFC28A9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F972C95-8364-4AA9-A037-43AF85E417E4}" type="pres">
      <dgm:prSet presAssocID="{7B3379DF-09BC-4B36-AC73-C275DFC28A94}" presName="descendantText" presStyleLbl="alignAcc1" presStyleIdx="1" presStyleCnt="3">
        <dgm:presLayoutVars>
          <dgm:bulletEnabled val="1"/>
        </dgm:presLayoutVars>
      </dgm:prSet>
      <dgm:spPr/>
    </dgm:pt>
    <dgm:pt modelId="{20238ABF-B96E-4AE1-96DA-641177D2D267}" type="pres">
      <dgm:prSet presAssocID="{AD4DC678-4C4D-41A6-A713-942198266900}" presName="sp" presStyleCnt="0"/>
      <dgm:spPr/>
    </dgm:pt>
    <dgm:pt modelId="{29235619-6F03-420B-80FD-B20EA6960576}" type="pres">
      <dgm:prSet presAssocID="{20F2BF19-3E76-407F-8A32-A0F7C8998CFB}" presName="composite" presStyleCnt="0"/>
      <dgm:spPr/>
    </dgm:pt>
    <dgm:pt modelId="{6A4071CE-F7F8-47D7-B63C-3B918C9B1C57}" type="pres">
      <dgm:prSet presAssocID="{20F2BF19-3E76-407F-8A32-A0F7C8998CF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596B6D9-0280-4861-9D6E-9BCA0D2E8124}" type="pres">
      <dgm:prSet presAssocID="{20F2BF19-3E76-407F-8A32-A0F7C8998CF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CF4BE18-9570-4818-8765-3BBAAA53686B}" type="presOf" srcId="{20F2BF19-3E76-407F-8A32-A0F7C8998CFB}" destId="{6A4071CE-F7F8-47D7-B63C-3B918C9B1C57}" srcOrd="0" destOrd="0" presId="urn:microsoft.com/office/officeart/2005/8/layout/chevron2"/>
    <dgm:cxn modelId="{40824C2E-9856-4302-AF39-AAF5B9FE52EB}" srcId="{F25978D1-A367-443B-98B2-D2959B179EA3}" destId="{7B3379DF-09BC-4B36-AC73-C275DFC28A94}" srcOrd="1" destOrd="0" parTransId="{4D343021-5AE3-467C-8540-7718D7FF9A6E}" sibTransId="{AD4DC678-4C4D-41A6-A713-942198266900}"/>
    <dgm:cxn modelId="{D218CF3F-4879-4F89-BFD9-83245569396D}" srcId="{F25978D1-A367-443B-98B2-D2959B179EA3}" destId="{E93373C6-5AD7-4BC1-824B-A962F7EA9A48}" srcOrd="0" destOrd="0" parTransId="{2C3943E0-BF8D-42B8-B46D-1868A56485D1}" sibTransId="{2AE0F344-60ED-4342-9794-DBD779511EC1}"/>
    <dgm:cxn modelId="{06E85A41-D7A3-442D-8C25-484CD596DA84}" srcId="{7B3379DF-09BC-4B36-AC73-C275DFC28A94}" destId="{A1C8AB32-BE94-4E16-B8CC-8D699F5850DB}" srcOrd="0" destOrd="0" parTransId="{6756FD1A-29F4-4C3C-812E-7041BAB02C02}" sibTransId="{6F5E922A-D8BD-48D5-85E8-EA584D8B0C63}"/>
    <dgm:cxn modelId="{1E63C94F-BB82-4969-BF11-4E1C10612357}" srcId="{F25978D1-A367-443B-98B2-D2959B179EA3}" destId="{20F2BF19-3E76-407F-8A32-A0F7C8998CFB}" srcOrd="2" destOrd="0" parTransId="{4DB9B48F-0575-4D20-B380-168843721B53}" sibTransId="{99C4E593-6825-4C65-A07A-A507D25D5157}"/>
    <dgm:cxn modelId="{A60A3E55-6683-47EC-BEAE-D84CE372BA13}" type="presOf" srcId="{F25978D1-A367-443B-98B2-D2959B179EA3}" destId="{1426F9D3-D231-41FE-9EC9-DA88B59E9650}" srcOrd="0" destOrd="0" presId="urn:microsoft.com/office/officeart/2005/8/layout/chevron2"/>
    <dgm:cxn modelId="{2C3CB6B2-FC78-4591-A2F4-B146466B277B}" type="presOf" srcId="{A1C8AB32-BE94-4E16-B8CC-8D699F5850DB}" destId="{CF972C95-8364-4AA9-A037-43AF85E417E4}" srcOrd="0" destOrd="0" presId="urn:microsoft.com/office/officeart/2005/8/layout/chevron2"/>
    <dgm:cxn modelId="{8911ACBA-A3CA-4EE6-ACBC-CD368E7F93AE}" type="presOf" srcId="{FD3689C7-B628-4603-B4BB-ED7749236557}" destId="{1AAA3AA4-2630-45C9-9519-E47C21423912}" srcOrd="0" destOrd="0" presId="urn:microsoft.com/office/officeart/2005/8/layout/chevron2"/>
    <dgm:cxn modelId="{39BDB4C2-769B-401D-ABC0-04D71207DDEE}" type="presOf" srcId="{E93373C6-5AD7-4BC1-824B-A962F7EA9A48}" destId="{CE80654B-4B88-4E7D-B9BF-9AD84F4A163A}" srcOrd="0" destOrd="0" presId="urn:microsoft.com/office/officeart/2005/8/layout/chevron2"/>
    <dgm:cxn modelId="{62B823CB-84FD-4F43-BB8F-8DD4CCD8DA70}" srcId="{E93373C6-5AD7-4BC1-824B-A962F7EA9A48}" destId="{FD3689C7-B628-4603-B4BB-ED7749236557}" srcOrd="0" destOrd="0" parTransId="{CD22C1E1-4217-45D5-B311-050A454391E3}" sibTransId="{18ADD30D-70E5-4901-9046-55D920FECD3E}"/>
    <dgm:cxn modelId="{0AF8C7D3-28AF-46DF-93AF-F39BBF23A731}" type="presOf" srcId="{7B3379DF-09BC-4B36-AC73-C275DFC28A94}" destId="{180320CD-D92C-4B54-9169-8731BEA34A68}" srcOrd="0" destOrd="0" presId="urn:microsoft.com/office/officeart/2005/8/layout/chevron2"/>
    <dgm:cxn modelId="{8F49A3D7-344D-4504-9722-356134B2375B}" srcId="{20F2BF19-3E76-407F-8A32-A0F7C8998CFB}" destId="{790A0A1C-585B-476A-975E-BD0B7EBEDF35}" srcOrd="0" destOrd="0" parTransId="{BF99B451-0C79-4A7C-B17D-81E7B96602F8}" sibTransId="{D4F3E473-6AC5-4624-8214-229C03475916}"/>
    <dgm:cxn modelId="{FF3935F1-1068-4D10-BF7C-3A4E9AE99166}" type="presOf" srcId="{790A0A1C-585B-476A-975E-BD0B7EBEDF35}" destId="{4596B6D9-0280-4861-9D6E-9BCA0D2E8124}" srcOrd="0" destOrd="0" presId="urn:microsoft.com/office/officeart/2005/8/layout/chevron2"/>
    <dgm:cxn modelId="{80F6C22A-5C04-4E90-B70B-F9AC4EC95DB7}" type="presParOf" srcId="{1426F9D3-D231-41FE-9EC9-DA88B59E9650}" destId="{F47EED20-DE54-4DD9-AFBF-5CF4EEA45CB3}" srcOrd="0" destOrd="0" presId="urn:microsoft.com/office/officeart/2005/8/layout/chevron2"/>
    <dgm:cxn modelId="{0545D698-4703-402C-A6D6-AC198298A3D2}" type="presParOf" srcId="{F47EED20-DE54-4DD9-AFBF-5CF4EEA45CB3}" destId="{CE80654B-4B88-4E7D-B9BF-9AD84F4A163A}" srcOrd="0" destOrd="0" presId="urn:microsoft.com/office/officeart/2005/8/layout/chevron2"/>
    <dgm:cxn modelId="{8DA17174-79F7-431D-97F1-43744768AB9E}" type="presParOf" srcId="{F47EED20-DE54-4DD9-AFBF-5CF4EEA45CB3}" destId="{1AAA3AA4-2630-45C9-9519-E47C21423912}" srcOrd="1" destOrd="0" presId="urn:microsoft.com/office/officeart/2005/8/layout/chevron2"/>
    <dgm:cxn modelId="{CAE0132F-B100-4DD1-BA4E-93B38351C053}" type="presParOf" srcId="{1426F9D3-D231-41FE-9EC9-DA88B59E9650}" destId="{2D418BC5-0ECD-4527-AC68-D3BF6512399C}" srcOrd="1" destOrd="0" presId="urn:microsoft.com/office/officeart/2005/8/layout/chevron2"/>
    <dgm:cxn modelId="{005F0C22-4FB1-46E5-BC20-35F10BA854D3}" type="presParOf" srcId="{1426F9D3-D231-41FE-9EC9-DA88B59E9650}" destId="{9B2D81D3-2DFB-4578-A7F3-5E82F47F4CB4}" srcOrd="2" destOrd="0" presId="urn:microsoft.com/office/officeart/2005/8/layout/chevron2"/>
    <dgm:cxn modelId="{293CD7A4-622B-411A-932A-B8C4225DFA81}" type="presParOf" srcId="{9B2D81D3-2DFB-4578-A7F3-5E82F47F4CB4}" destId="{180320CD-D92C-4B54-9169-8731BEA34A68}" srcOrd="0" destOrd="0" presId="urn:microsoft.com/office/officeart/2005/8/layout/chevron2"/>
    <dgm:cxn modelId="{121AEAE0-F970-4927-B17A-708FECF8AA59}" type="presParOf" srcId="{9B2D81D3-2DFB-4578-A7F3-5E82F47F4CB4}" destId="{CF972C95-8364-4AA9-A037-43AF85E417E4}" srcOrd="1" destOrd="0" presId="urn:microsoft.com/office/officeart/2005/8/layout/chevron2"/>
    <dgm:cxn modelId="{48E73C02-D18F-495A-B861-2A7152E8D91B}" type="presParOf" srcId="{1426F9D3-D231-41FE-9EC9-DA88B59E9650}" destId="{20238ABF-B96E-4AE1-96DA-641177D2D267}" srcOrd="3" destOrd="0" presId="urn:microsoft.com/office/officeart/2005/8/layout/chevron2"/>
    <dgm:cxn modelId="{722625C3-0E02-4FE5-BC4D-18A5219B6739}" type="presParOf" srcId="{1426F9D3-D231-41FE-9EC9-DA88B59E9650}" destId="{29235619-6F03-420B-80FD-B20EA6960576}" srcOrd="4" destOrd="0" presId="urn:microsoft.com/office/officeart/2005/8/layout/chevron2"/>
    <dgm:cxn modelId="{3A5D7098-AE99-4741-A4EE-9234C9835AF3}" type="presParOf" srcId="{29235619-6F03-420B-80FD-B20EA6960576}" destId="{6A4071CE-F7F8-47D7-B63C-3B918C9B1C57}" srcOrd="0" destOrd="0" presId="urn:microsoft.com/office/officeart/2005/8/layout/chevron2"/>
    <dgm:cxn modelId="{F7599CCB-76C5-4B31-9D66-DA308BCBB961}" type="presParOf" srcId="{29235619-6F03-420B-80FD-B20EA6960576}" destId="{4596B6D9-0280-4861-9D6E-9BCA0D2E8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92094-47E8-4BA4-8695-6ACE653E66B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6EE54EF-D27E-489C-BC32-032CD14B044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do you need to do to get there?</a:t>
          </a:r>
        </a:p>
      </dgm:t>
    </dgm:pt>
    <dgm:pt modelId="{B481EBC0-25F3-40EF-9471-3B991B1708BD}" type="parTrans" cxnId="{583D2268-9B56-459B-BD65-54692F7F1187}">
      <dgm:prSet/>
      <dgm:spPr/>
      <dgm:t>
        <a:bodyPr/>
        <a:lstStyle/>
        <a:p>
          <a:endParaRPr lang="en-US"/>
        </a:p>
      </dgm:t>
    </dgm:pt>
    <dgm:pt modelId="{3E8B4B97-A47F-4601-AC15-F5F2AA06D993}" type="sibTrans" cxnId="{583D2268-9B56-459B-BD65-54692F7F1187}">
      <dgm:prSet/>
      <dgm:spPr/>
      <dgm:t>
        <a:bodyPr/>
        <a:lstStyle/>
        <a:p>
          <a:endParaRPr lang="en-US"/>
        </a:p>
      </dgm:t>
    </dgm:pt>
    <dgm:pt modelId="{87E5F7E8-B8E8-415B-A29A-79F6AE84B90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will get you here?</a:t>
          </a:r>
        </a:p>
      </dgm:t>
    </dgm:pt>
    <dgm:pt modelId="{D2364A9E-DD9D-49A2-BDAB-486F5DF0F608}" type="parTrans" cxnId="{10001A34-75B5-499B-A40F-2219834DBCA5}">
      <dgm:prSet/>
      <dgm:spPr/>
      <dgm:t>
        <a:bodyPr/>
        <a:lstStyle/>
        <a:p>
          <a:endParaRPr lang="en-US"/>
        </a:p>
      </dgm:t>
    </dgm:pt>
    <dgm:pt modelId="{B711E95D-FC99-441A-898A-68F1A1CD9957}" type="sibTrans" cxnId="{10001A34-75B5-499B-A40F-2219834DBCA5}">
      <dgm:prSet/>
      <dgm:spPr/>
      <dgm:t>
        <a:bodyPr/>
        <a:lstStyle/>
        <a:p>
          <a:endParaRPr lang="en-US"/>
        </a:p>
      </dgm:t>
    </dgm:pt>
    <dgm:pt modelId="{0C708321-377B-4B72-9ECF-F8E45566AF2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Your leadership goal</a:t>
          </a:r>
        </a:p>
      </dgm:t>
    </dgm:pt>
    <dgm:pt modelId="{B3F290FF-F763-4841-9760-35D007B1D7D5}" type="parTrans" cxnId="{3706CCEE-62E4-4EB9-BAAC-C5A76416FD22}">
      <dgm:prSet/>
      <dgm:spPr/>
      <dgm:t>
        <a:bodyPr/>
        <a:lstStyle/>
        <a:p>
          <a:endParaRPr lang="en-US"/>
        </a:p>
      </dgm:t>
    </dgm:pt>
    <dgm:pt modelId="{8ACA0CF7-CFB0-4BC4-A181-53F4CFDF1751}" type="sibTrans" cxnId="{3706CCEE-62E4-4EB9-BAAC-C5A76416FD22}">
      <dgm:prSet/>
      <dgm:spPr/>
      <dgm:t>
        <a:bodyPr/>
        <a:lstStyle/>
        <a:p>
          <a:endParaRPr lang="en-US"/>
        </a:p>
      </dgm:t>
    </dgm:pt>
    <dgm:pt modelId="{FAD4FBC2-2886-45F6-83D2-F6039C54B463}" type="pres">
      <dgm:prSet presAssocID="{43E92094-47E8-4BA4-8695-6ACE653E66B0}" presName="Name0" presStyleCnt="0">
        <dgm:presLayoutVars>
          <dgm:dir/>
          <dgm:animLvl val="lvl"/>
          <dgm:resizeHandles val="exact"/>
        </dgm:presLayoutVars>
      </dgm:prSet>
      <dgm:spPr/>
    </dgm:pt>
    <dgm:pt modelId="{99D9FF7D-0EF2-402D-8576-D01DB5408490}" type="pres">
      <dgm:prSet presAssocID="{43E92094-47E8-4BA4-8695-6ACE653E66B0}" presName="dummy" presStyleCnt="0"/>
      <dgm:spPr/>
    </dgm:pt>
    <dgm:pt modelId="{4708913C-64F0-4421-A25A-5DE69E53B19A}" type="pres">
      <dgm:prSet presAssocID="{43E92094-47E8-4BA4-8695-6ACE653E66B0}" presName="linH" presStyleCnt="0"/>
      <dgm:spPr/>
    </dgm:pt>
    <dgm:pt modelId="{4BCD540D-36D1-4171-B78E-BAE57AC19830}" type="pres">
      <dgm:prSet presAssocID="{43E92094-47E8-4BA4-8695-6ACE653E66B0}" presName="padding1" presStyleCnt="0"/>
      <dgm:spPr/>
    </dgm:pt>
    <dgm:pt modelId="{87502898-7AAE-4702-BB4F-FE6403A92686}" type="pres">
      <dgm:prSet presAssocID="{66EE54EF-D27E-489C-BC32-032CD14B0448}" presName="linV" presStyleCnt="0"/>
      <dgm:spPr/>
    </dgm:pt>
    <dgm:pt modelId="{898446EF-1758-47A9-A373-7FE619A308A1}" type="pres">
      <dgm:prSet presAssocID="{66EE54EF-D27E-489C-BC32-032CD14B0448}" presName="spVertical1" presStyleCnt="0"/>
      <dgm:spPr/>
    </dgm:pt>
    <dgm:pt modelId="{76CE12DC-1E5B-4C92-9242-907A847D5829}" type="pres">
      <dgm:prSet presAssocID="{66EE54EF-D27E-489C-BC32-032CD14B0448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0FC178E-BC42-4CA4-96B8-5F545318E819}" type="pres">
      <dgm:prSet presAssocID="{66EE54EF-D27E-489C-BC32-032CD14B0448}" presName="spVertical2" presStyleCnt="0"/>
      <dgm:spPr/>
    </dgm:pt>
    <dgm:pt modelId="{7748D65D-A1D9-4D8E-BE19-C23662D0A6D3}" type="pres">
      <dgm:prSet presAssocID="{66EE54EF-D27E-489C-BC32-032CD14B0448}" presName="spVertical3" presStyleCnt="0"/>
      <dgm:spPr/>
    </dgm:pt>
    <dgm:pt modelId="{B5E240D9-8E4C-46D3-8FCA-D636EA1DF4C9}" type="pres">
      <dgm:prSet presAssocID="{3E8B4B97-A47F-4601-AC15-F5F2AA06D993}" presName="space" presStyleCnt="0"/>
      <dgm:spPr/>
    </dgm:pt>
    <dgm:pt modelId="{9FD5161B-19AD-4B26-A00C-B23A4275328B}" type="pres">
      <dgm:prSet presAssocID="{87E5F7E8-B8E8-415B-A29A-79F6AE84B90A}" presName="linV" presStyleCnt="0"/>
      <dgm:spPr/>
    </dgm:pt>
    <dgm:pt modelId="{C8942605-7084-40DD-9C98-DA4FCB9C10FE}" type="pres">
      <dgm:prSet presAssocID="{87E5F7E8-B8E8-415B-A29A-79F6AE84B90A}" presName="spVertical1" presStyleCnt="0"/>
      <dgm:spPr/>
    </dgm:pt>
    <dgm:pt modelId="{EB1D5D04-B7B1-4EBB-A6A7-F1569FD1097B}" type="pres">
      <dgm:prSet presAssocID="{87E5F7E8-B8E8-415B-A29A-79F6AE84B90A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656C149-DA60-4065-9F64-EF3D11604127}" type="pres">
      <dgm:prSet presAssocID="{87E5F7E8-B8E8-415B-A29A-79F6AE84B90A}" presName="spVertical2" presStyleCnt="0"/>
      <dgm:spPr/>
    </dgm:pt>
    <dgm:pt modelId="{E6EAF09F-D9E6-40D6-82BE-A5C949FF3E0F}" type="pres">
      <dgm:prSet presAssocID="{87E5F7E8-B8E8-415B-A29A-79F6AE84B90A}" presName="spVertical3" presStyleCnt="0"/>
      <dgm:spPr/>
    </dgm:pt>
    <dgm:pt modelId="{C1223E95-B7F5-4085-A1FB-7DC65CCFA6CC}" type="pres">
      <dgm:prSet presAssocID="{B711E95D-FC99-441A-898A-68F1A1CD9957}" presName="space" presStyleCnt="0"/>
      <dgm:spPr/>
    </dgm:pt>
    <dgm:pt modelId="{C0FB6040-98FE-4191-A7B5-62BDB09089AD}" type="pres">
      <dgm:prSet presAssocID="{0C708321-377B-4B72-9ECF-F8E45566AF2A}" presName="linV" presStyleCnt="0"/>
      <dgm:spPr/>
    </dgm:pt>
    <dgm:pt modelId="{6784AAD5-BB83-48C0-B19F-8789894FB450}" type="pres">
      <dgm:prSet presAssocID="{0C708321-377B-4B72-9ECF-F8E45566AF2A}" presName="spVertical1" presStyleCnt="0"/>
      <dgm:spPr/>
    </dgm:pt>
    <dgm:pt modelId="{6BB32D5A-C811-4B15-9CFE-C0B4A7D54915}" type="pres">
      <dgm:prSet presAssocID="{0C708321-377B-4B72-9ECF-F8E45566AF2A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C5D77A2-9782-4B7C-B0E8-FAD440470802}" type="pres">
      <dgm:prSet presAssocID="{0C708321-377B-4B72-9ECF-F8E45566AF2A}" presName="spVertical2" presStyleCnt="0"/>
      <dgm:spPr/>
    </dgm:pt>
    <dgm:pt modelId="{8372F521-9AAB-44C5-AC07-E471ACB1D574}" type="pres">
      <dgm:prSet presAssocID="{0C708321-377B-4B72-9ECF-F8E45566AF2A}" presName="spVertical3" presStyleCnt="0"/>
      <dgm:spPr/>
    </dgm:pt>
    <dgm:pt modelId="{3D8966B1-A61C-4F7E-9AC5-9CC75BD9395B}" type="pres">
      <dgm:prSet presAssocID="{43E92094-47E8-4BA4-8695-6ACE653E66B0}" presName="padding2" presStyleCnt="0"/>
      <dgm:spPr/>
    </dgm:pt>
    <dgm:pt modelId="{66D4B3CB-FA55-4DFC-BA52-53409458A8EB}" type="pres">
      <dgm:prSet presAssocID="{43E92094-47E8-4BA4-8695-6ACE653E66B0}" presName="negArrow" presStyleCnt="0"/>
      <dgm:spPr/>
    </dgm:pt>
    <dgm:pt modelId="{0344CAC3-46DB-4ED3-8BCD-2EAB8CCF6358}" type="pres">
      <dgm:prSet presAssocID="{43E92094-47E8-4BA4-8695-6ACE653E66B0}" presName="backgroundArrow" presStyleLbl="node1" presStyleIdx="0" presStyleCnt="1" custLinFactNeighborY="1893"/>
      <dgm:spPr/>
    </dgm:pt>
  </dgm:ptLst>
  <dgm:cxnLst>
    <dgm:cxn modelId="{59DBD82B-A399-45FE-855A-AE3873B20C03}" type="presOf" srcId="{43E92094-47E8-4BA4-8695-6ACE653E66B0}" destId="{FAD4FBC2-2886-45F6-83D2-F6039C54B463}" srcOrd="0" destOrd="0" presId="urn:microsoft.com/office/officeart/2005/8/layout/hProcess3"/>
    <dgm:cxn modelId="{10001A34-75B5-499B-A40F-2219834DBCA5}" srcId="{43E92094-47E8-4BA4-8695-6ACE653E66B0}" destId="{87E5F7E8-B8E8-415B-A29A-79F6AE84B90A}" srcOrd="1" destOrd="0" parTransId="{D2364A9E-DD9D-49A2-BDAB-486F5DF0F608}" sibTransId="{B711E95D-FC99-441A-898A-68F1A1CD9957}"/>
    <dgm:cxn modelId="{4EE49242-3FFD-4D24-8BB5-1FCDD3904B55}" type="presOf" srcId="{87E5F7E8-B8E8-415B-A29A-79F6AE84B90A}" destId="{EB1D5D04-B7B1-4EBB-A6A7-F1569FD1097B}" srcOrd="0" destOrd="0" presId="urn:microsoft.com/office/officeart/2005/8/layout/hProcess3"/>
    <dgm:cxn modelId="{583D2268-9B56-459B-BD65-54692F7F1187}" srcId="{43E92094-47E8-4BA4-8695-6ACE653E66B0}" destId="{66EE54EF-D27E-489C-BC32-032CD14B0448}" srcOrd="0" destOrd="0" parTransId="{B481EBC0-25F3-40EF-9471-3B991B1708BD}" sibTransId="{3E8B4B97-A47F-4601-AC15-F5F2AA06D993}"/>
    <dgm:cxn modelId="{E60F2BC9-FC48-4BCA-800B-EFF65C6A26A2}" type="presOf" srcId="{66EE54EF-D27E-489C-BC32-032CD14B0448}" destId="{76CE12DC-1E5B-4C92-9242-907A847D5829}" srcOrd="0" destOrd="0" presId="urn:microsoft.com/office/officeart/2005/8/layout/hProcess3"/>
    <dgm:cxn modelId="{3706CCEE-62E4-4EB9-BAAC-C5A76416FD22}" srcId="{43E92094-47E8-4BA4-8695-6ACE653E66B0}" destId="{0C708321-377B-4B72-9ECF-F8E45566AF2A}" srcOrd="2" destOrd="0" parTransId="{B3F290FF-F763-4841-9760-35D007B1D7D5}" sibTransId="{8ACA0CF7-CFB0-4BC4-A181-53F4CFDF1751}"/>
    <dgm:cxn modelId="{126DC3EF-4727-4930-8592-C24A46EC75BF}" type="presOf" srcId="{0C708321-377B-4B72-9ECF-F8E45566AF2A}" destId="{6BB32D5A-C811-4B15-9CFE-C0B4A7D54915}" srcOrd="0" destOrd="0" presId="urn:microsoft.com/office/officeart/2005/8/layout/hProcess3"/>
    <dgm:cxn modelId="{6C7A41AE-F862-4391-B107-119A2AD93400}" type="presParOf" srcId="{FAD4FBC2-2886-45F6-83D2-F6039C54B463}" destId="{99D9FF7D-0EF2-402D-8576-D01DB5408490}" srcOrd="0" destOrd="0" presId="urn:microsoft.com/office/officeart/2005/8/layout/hProcess3"/>
    <dgm:cxn modelId="{6172E189-2887-4A92-844D-7B005A9FEFB9}" type="presParOf" srcId="{FAD4FBC2-2886-45F6-83D2-F6039C54B463}" destId="{4708913C-64F0-4421-A25A-5DE69E53B19A}" srcOrd="1" destOrd="0" presId="urn:microsoft.com/office/officeart/2005/8/layout/hProcess3"/>
    <dgm:cxn modelId="{66DD0CA4-4D0E-4311-9F50-97E175133331}" type="presParOf" srcId="{4708913C-64F0-4421-A25A-5DE69E53B19A}" destId="{4BCD540D-36D1-4171-B78E-BAE57AC19830}" srcOrd="0" destOrd="0" presId="urn:microsoft.com/office/officeart/2005/8/layout/hProcess3"/>
    <dgm:cxn modelId="{21FA6579-3FBA-4D10-9C31-3AC9A5B4B19F}" type="presParOf" srcId="{4708913C-64F0-4421-A25A-5DE69E53B19A}" destId="{87502898-7AAE-4702-BB4F-FE6403A92686}" srcOrd="1" destOrd="0" presId="urn:microsoft.com/office/officeart/2005/8/layout/hProcess3"/>
    <dgm:cxn modelId="{35C29376-9E39-4031-AB91-FAD026C5F221}" type="presParOf" srcId="{87502898-7AAE-4702-BB4F-FE6403A92686}" destId="{898446EF-1758-47A9-A373-7FE619A308A1}" srcOrd="0" destOrd="0" presId="urn:microsoft.com/office/officeart/2005/8/layout/hProcess3"/>
    <dgm:cxn modelId="{3ABA196A-3539-4340-957D-80BE30020C03}" type="presParOf" srcId="{87502898-7AAE-4702-BB4F-FE6403A92686}" destId="{76CE12DC-1E5B-4C92-9242-907A847D5829}" srcOrd="1" destOrd="0" presId="urn:microsoft.com/office/officeart/2005/8/layout/hProcess3"/>
    <dgm:cxn modelId="{1FFFBF2F-EB51-4521-9613-6E8EB1BB6347}" type="presParOf" srcId="{87502898-7AAE-4702-BB4F-FE6403A92686}" destId="{30FC178E-BC42-4CA4-96B8-5F545318E819}" srcOrd="2" destOrd="0" presId="urn:microsoft.com/office/officeart/2005/8/layout/hProcess3"/>
    <dgm:cxn modelId="{0B73A55E-CA4A-4550-B1DF-0D77D5C3283B}" type="presParOf" srcId="{87502898-7AAE-4702-BB4F-FE6403A92686}" destId="{7748D65D-A1D9-4D8E-BE19-C23662D0A6D3}" srcOrd="3" destOrd="0" presId="urn:microsoft.com/office/officeart/2005/8/layout/hProcess3"/>
    <dgm:cxn modelId="{98C127C9-32BE-426E-B840-457169AFF3CF}" type="presParOf" srcId="{4708913C-64F0-4421-A25A-5DE69E53B19A}" destId="{B5E240D9-8E4C-46D3-8FCA-D636EA1DF4C9}" srcOrd="2" destOrd="0" presId="urn:microsoft.com/office/officeart/2005/8/layout/hProcess3"/>
    <dgm:cxn modelId="{C4E719B9-26E4-43CA-8709-9D5792613AA9}" type="presParOf" srcId="{4708913C-64F0-4421-A25A-5DE69E53B19A}" destId="{9FD5161B-19AD-4B26-A00C-B23A4275328B}" srcOrd="3" destOrd="0" presId="urn:microsoft.com/office/officeart/2005/8/layout/hProcess3"/>
    <dgm:cxn modelId="{38E2B757-2B89-4B70-8492-B911565FA655}" type="presParOf" srcId="{9FD5161B-19AD-4B26-A00C-B23A4275328B}" destId="{C8942605-7084-40DD-9C98-DA4FCB9C10FE}" srcOrd="0" destOrd="0" presId="urn:microsoft.com/office/officeart/2005/8/layout/hProcess3"/>
    <dgm:cxn modelId="{6D4D5613-B6AD-42FF-B0C9-789A6AA39FD1}" type="presParOf" srcId="{9FD5161B-19AD-4B26-A00C-B23A4275328B}" destId="{EB1D5D04-B7B1-4EBB-A6A7-F1569FD1097B}" srcOrd="1" destOrd="0" presId="urn:microsoft.com/office/officeart/2005/8/layout/hProcess3"/>
    <dgm:cxn modelId="{0F8119C7-DD9B-4409-91B9-1437A6A83B2A}" type="presParOf" srcId="{9FD5161B-19AD-4B26-A00C-B23A4275328B}" destId="{C656C149-DA60-4065-9F64-EF3D11604127}" srcOrd="2" destOrd="0" presId="urn:microsoft.com/office/officeart/2005/8/layout/hProcess3"/>
    <dgm:cxn modelId="{28AAFAF6-51AD-484D-91E9-838F698E84D5}" type="presParOf" srcId="{9FD5161B-19AD-4B26-A00C-B23A4275328B}" destId="{E6EAF09F-D9E6-40D6-82BE-A5C949FF3E0F}" srcOrd="3" destOrd="0" presId="urn:microsoft.com/office/officeart/2005/8/layout/hProcess3"/>
    <dgm:cxn modelId="{5E9EFA2B-F471-4803-99E5-C0346C6B15CA}" type="presParOf" srcId="{4708913C-64F0-4421-A25A-5DE69E53B19A}" destId="{C1223E95-B7F5-4085-A1FB-7DC65CCFA6CC}" srcOrd="4" destOrd="0" presId="urn:microsoft.com/office/officeart/2005/8/layout/hProcess3"/>
    <dgm:cxn modelId="{9068F25E-09CA-47DE-998F-ABE7D0765395}" type="presParOf" srcId="{4708913C-64F0-4421-A25A-5DE69E53B19A}" destId="{C0FB6040-98FE-4191-A7B5-62BDB09089AD}" srcOrd="5" destOrd="0" presId="urn:microsoft.com/office/officeart/2005/8/layout/hProcess3"/>
    <dgm:cxn modelId="{BE204C50-29C9-4D6A-B8FA-D08BDDFCDFF7}" type="presParOf" srcId="{C0FB6040-98FE-4191-A7B5-62BDB09089AD}" destId="{6784AAD5-BB83-48C0-B19F-8789894FB450}" srcOrd="0" destOrd="0" presId="urn:microsoft.com/office/officeart/2005/8/layout/hProcess3"/>
    <dgm:cxn modelId="{7CC30297-6E43-463F-BEC7-5227D48E9FFD}" type="presParOf" srcId="{C0FB6040-98FE-4191-A7B5-62BDB09089AD}" destId="{6BB32D5A-C811-4B15-9CFE-C0B4A7D54915}" srcOrd="1" destOrd="0" presId="urn:microsoft.com/office/officeart/2005/8/layout/hProcess3"/>
    <dgm:cxn modelId="{58F87F7F-1B09-402F-8C52-00E0B97F5896}" type="presParOf" srcId="{C0FB6040-98FE-4191-A7B5-62BDB09089AD}" destId="{DC5D77A2-9782-4B7C-B0E8-FAD440470802}" srcOrd="2" destOrd="0" presId="urn:microsoft.com/office/officeart/2005/8/layout/hProcess3"/>
    <dgm:cxn modelId="{AAB1F2F9-639B-494C-BFBC-F983A323371F}" type="presParOf" srcId="{C0FB6040-98FE-4191-A7B5-62BDB09089AD}" destId="{8372F521-9AAB-44C5-AC07-E471ACB1D574}" srcOrd="3" destOrd="0" presId="urn:microsoft.com/office/officeart/2005/8/layout/hProcess3"/>
    <dgm:cxn modelId="{50BABF4F-531B-4095-9107-C7872F7D5ED4}" type="presParOf" srcId="{4708913C-64F0-4421-A25A-5DE69E53B19A}" destId="{3D8966B1-A61C-4F7E-9AC5-9CC75BD9395B}" srcOrd="6" destOrd="0" presId="urn:microsoft.com/office/officeart/2005/8/layout/hProcess3"/>
    <dgm:cxn modelId="{E3AE4408-1235-4F44-BA15-67B8F8064BBB}" type="presParOf" srcId="{4708913C-64F0-4421-A25A-5DE69E53B19A}" destId="{66D4B3CB-FA55-4DFC-BA52-53409458A8EB}" srcOrd="7" destOrd="0" presId="urn:microsoft.com/office/officeart/2005/8/layout/hProcess3"/>
    <dgm:cxn modelId="{0A3601D1-65D9-4D35-B213-1731F0EC32CF}" type="presParOf" srcId="{4708913C-64F0-4421-A25A-5DE69E53B19A}" destId="{0344CAC3-46DB-4ED3-8BCD-2EAB8CCF635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672B7E-0471-4B4F-B798-C7CBEAE35F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D25EDD-DD92-4F1C-AF31-B54DD0B263BF}">
      <dgm:prSet phldrT="[Text]"/>
      <dgm:spPr>
        <a:xfrm>
          <a:off x="0" y="485774"/>
          <a:ext cx="1714499" cy="1028700"/>
        </a:xfrm>
        <a:prstGeom prst="rect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_____</a:t>
          </a:r>
        </a:p>
      </dgm:t>
    </dgm:pt>
    <dgm:pt modelId="{4FAF6E1A-60CD-4AB7-926F-ACEB2F89EDB8}" type="parTrans" cxnId="{877CB076-5ABC-4C3F-BCA2-AB36C936AA19}">
      <dgm:prSet/>
      <dgm:spPr/>
      <dgm:t>
        <a:bodyPr/>
        <a:lstStyle/>
        <a:p>
          <a:endParaRPr lang="en-US"/>
        </a:p>
      </dgm:t>
    </dgm:pt>
    <dgm:pt modelId="{B931ED53-49E2-437F-9095-7511D53F52E9}" type="sibTrans" cxnId="{877CB076-5ABC-4C3F-BCA2-AB36C936AA19}">
      <dgm:prSet/>
      <dgm:spPr/>
      <dgm:t>
        <a:bodyPr/>
        <a:lstStyle/>
        <a:p>
          <a:endParaRPr lang="en-US"/>
        </a:p>
      </dgm:t>
    </dgm:pt>
    <dgm:pt modelId="{8464C423-0488-4AF8-BA38-5132AA78581C}">
      <dgm:prSet phldrT="[Text]"/>
      <dgm:spPr>
        <a:xfrm>
          <a:off x="1885950" y="485774"/>
          <a:ext cx="1714499" cy="1028700"/>
        </a:xfrm>
        <a:prstGeom prst="rect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_____</a:t>
          </a:r>
        </a:p>
      </dgm:t>
    </dgm:pt>
    <dgm:pt modelId="{ED890AEB-20F9-47E2-95C8-8C47193D7EDD}" type="parTrans" cxnId="{89AC3F9A-A494-4E70-A33C-13056DC73C10}">
      <dgm:prSet/>
      <dgm:spPr/>
      <dgm:t>
        <a:bodyPr/>
        <a:lstStyle/>
        <a:p>
          <a:endParaRPr lang="en-US"/>
        </a:p>
      </dgm:t>
    </dgm:pt>
    <dgm:pt modelId="{C9F2404C-B2F5-45CC-82CD-1B9062554B6F}" type="sibTrans" cxnId="{89AC3F9A-A494-4E70-A33C-13056DC73C10}">
      <dgm:prSet/>
      <dgm:spPr/>
      <dgm:t>
        <a:bodyPr/>
        <a:lstStyle/>
        <a:p>
          <a:endParaRPr lang="en-US"/>
        </a:p>
      </dgm:t>
    </dgm:pt>
    <dgm:pt modelId="{858B3549-8C5A-4219-B137-BC0419675E90}">
      <dgm:prSet phldrT="[Text]"/>
      <dgm:spPr>
        <a:xfrm>
          <a:off x="3771900" y="485774"/>
          <a:ext cx="1714499" cy="1028700"/>
        </a:xfrm>
        <a:prstGeom prst="rect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_____</a:t>
          </a:r>
        </a:p>
      </dgm:t>
    </dgm:pt>
    <dgm:pt modelId="{9B9EC626-49D2-46C6-A044-C7B62175B456}" type="parTrans" cxnId="{0ADE8726-8B65-4D1C-A919-BE25B8EBFD28}">
      <dgm:prSet/>
      <dgm:spPr/>
      <dgm:t>
        <a:bodyPr/>
        <a:lstStyle/>
        <a:p>
          <a:endParaRPr lang="en-US"/>
        </a:p>
      </dgm:t>
    </dgm:pt>
    <dgm:pt modelId="{EC232749-8F6A-4245-B164-AB7DCA26E611}" type="sibTrans" cxnId="{0ADE8726-8B65-4D1C-A919-BE25B8EBFD28}">
      <dgm:prSet/>
      <dgm:spPr/>
      <dgm:t>
        <a:bodyPr/>
        <a:lstStyle/>
        <a:p>
          <a:endParaRPr lang="en-US"/>
        </a:p>
      </dgm:t>
    </dgm:pt>
    <dgm:pt modelId="{3683C896-2945-4712-8132-57184D4F36D2}" type="pres">
      <dgm:prSet presAssocID="{ED672B7E-0471-4B4F-B798-C7CBEAE35FCC}" presName="diagram" presStyleCnt="0">
        <dgm:presLayoutVars>
          <dgm:dir/>
          <dgm:resizeHandles val="exact"/>
        </dgm:presLayoutVars>
      </dgm:prSet>
      <dgm:spPr/>
    </dgm:pt>
    <dgm:pt modelId="{1CDC736E-BF20-47A4-A217-B0F35FE20B59}" type="pres">
      <dgm:prSet presAssocID="{1DD25EDD-DD92-4F1C-AF31-B54DD0B263BF}" presName="node" presStyleLbl="node1" presStyleIdx="0" presStyleCnt="3">
        <dgm:presLayoutVars>
          <dgm:bulletEnabled val="1"/>
        </dgm:presLayoutVars>
      </dgm:prSet>
      <dgm:spPr/>
    </dgm:pt>
    <dgm:pt modelId="{FEE82675-450F-43BD-BD61-12465B0DF74D}" type="pres">
      <dgm:prSet presAssocID="{B931ED53-49E2-437F-9095-7511D53F52E9}" presName="sibTrans" presStyleCnt="0"/>
      <dgm:spPr/>
    </dgm:pt>
    <dgm:pt modelId="{5A96D4EB-FB82-426F-BDC6-13F9943EF92F}" type="pres">
      <dgm:prSet presAssocID="{8464C423-0488-4AF8-BA38-5132AA78581C}" presName="node" presStyleLbl="node1" presStyleIdx="1" presStyleCnt="3">
        <dgm:presLayoutVars>
          <dgm:bulletEnabled val="1"/>
        </dgm:presLayoutVars>
      </dgm:prSet>
      <dgm:spPr/>
    </dgm:pt>
    <dgm:pt modelId="{3AC62216-353C-463C-8A98-8FA21A3D5E0B}" type="pres">
      <dgm:prSet presAssocID="{C9F2404C-B2F5-45CC-82CD-1B9062554B6F}" presName="sibTrans" presStyleCnt="0"/>
      <dgm:spPr/>
    </dgm:pt>
    <dgm:pt modelId="{A1AD98AB-4239-4F7C-9ABA-4572C7C9913E}" type="pres">
      <dgm:prSet presAssocID="{858B3549-8C5A-4219-B137-BC0419675E90}" presName="node" presStyleLbl="node1" presStyleIdx="2" presStyleCnt="3">
        <dgm:presLayoutVars>
          <dgm:bulletEnabled val="1"/>
        </dgm:presLayoutVars>
      </dgm:prSet>
      <dgm:spPr/>
    </dgm:pt>
  </dgm:ptLst>
  <dgm:cxnLst>
    <dgm:cxn modelId="{1966320B-A7CA-4051-B78A-F24EC90F1685}" type="presOf" srcId="{8464C423-0488-4AF8-BA38-5132AA78581C}" destId="{5A96D4EB-FB82-426F-BDC6-13F9943EF92F}" srcOrd="0" destOrd="0" presId="urn:microsoft.com/office/officeart/2005/8/layout/default"/>
    <dgm:cxn modelId="{0ADE8726-8B65-4D1C-A919-BE25B8EBFD28}" srcId="{ED672B7E-0471-4B4F-B798-C7CBEAE35FCC}" destId="{858B3549-8C5A-4219-B137-BC0419675E90}" srcOrd="2" destOrd="0" parTransId="{9B9EC626-49D2-46C6-A044-C7B62175B456}" sibTransId="{EC232749-8F6A-4245-B164-AB7DCA26E611}"/>
    <dgm:cxn modelId="{877CB076-5ABC-4C3F-BCA2-AB36C936AA19}" srcId="{ED672B7E-0471-4B4F-B798-C7CBEAE35FCC}" destId="{1DD25EDD-DD92-4F1C-AF31-B54DD0B263BF}" srcOrd="0" destOrd="0" parTransId="{4FAF6E1A-60CD-4AB7-926F-ACEB2F89EDB8}" sibTransId="{B931ED53-49E2-437F-9095-7511D53F52E9}"/>
    <dgm:cxn modelId="{E9C91283-9D11-4A7D-84DB-1467A5765156}" type="presOf" srcId="{1DD25EDD-DD92-4F1C-AF31-B54DD0B263BF}" destId="{1CDC736E-BF20-47A4-A217-B0F35FE20B59}" srcOrd="0" destOrd="0" presId="urn:microsoft.com/office/officeart/2005/8/layout/default"/>
    <dgm:cxn modelId="{89AC3F9A-A494-4E70-A33C-13056DC73C10}" srcId="{ED672B7E-0471-4B4F-B798-C7CBEAE35FCC}" destId="{8464C423-0488-4AF8-BA38-5132AA78581C}" srcOrd="1" destOrd="0" parTransId="{ED890AEB-20F9-47E2-95C8-8C47193D7EDD}" sibTransId="{C9F2404C-B2F5-45CC-82CD-1B9062554B6F}"/>
    <dgm:cxn modelId="{A3F348B5-549A-4FA1-8966-FCC56A1C1B9E}" type="presOf" srcId="{ED672B7E-0471-4B4F-B798-C7CBEAE35FCC}" destId="{3683C896-2945-4712-8132-57184D4F36D2}" srcOrd="0" destOrd="0" presId="urn:microsoft.com/office/officeart/2005/8/layout/default"/>
    <dgm:cxn modelId="{983FECFC-1A22-4533-AC30-58D86F7658FA}" type="presOf" srcId="{858B3549-8C5A-4219-B137-BC0419675E90}" destId="{A1AD98AB-4239-4F7C-9ABA-4572C7C9913E}" srcOrd="0" destOrd="0" presId="urn:microsoft.com/office/officeart/2005/8/layout/default"/>
    <dgm:cxn modelId="{10279D67-BB54-40C4-8294-F2352EB1C6F2}" type="presParOf" srcId="{3683C896-2945-4712-8132-57184D4F36D2}" destId="{1CDC736E-BF20-47A4-A217-B0F35FE20B59}" srcOrd="0" destOrd="0" presId="urn:microsoft.com/office/officeart/2005/8/layout/default"/>
    <dgm:cxn modelId="{C6696658-D950-475D-BB29-F021308D7B08}" type="presParOf" srcId="{3683C896-2945-4712-8132-57184D4F36D2}" destId="{FEE82675-450F-43BD-BD61-12465B0DF74D}" srcOrd="1" destOrd="0" presId="urn:microsoft.com/office/officeart/2005/8/layout/default"/>
    <dgm:cxn modelId="{E6C06550-E748-4B75-B9E6-6C69DBB9F289}" type="presParOf" srcId="{3683C896-2945-4712-8132-57184D4F36D2}" destId="{5A96D4EB-FB82-426F-BDC6-13F9943EF92F}" srcOrd="2" destOrd="0" presId="urn:microsoft.com/office/officeart/2005/8/layout/default"/>
    <dgm:cxn modelId="{BF05E519-382F-4957-937B-F5B49B394F32}" type="presParOf" srcId="{3683C896-2945-4712-8132-57184D4F36D2}" destId="{3AC62216-353C-463C-8A98-8FA21A3D5E0B}" srcOrd="3" destOrd="0" presId="urn:microsoft.com/office/officeart/2005/8/layout/default"/>
    <dgm:cxn modelId="{1CF4F4EA-4E44-493D-B016-C7834ED89A68}" type="presParOf" srcId="{3683C896-2945-4712-8132-57184D4F36D2}" destId="{A1AD98AB-4239-4F7C-9ABA-4572C7C9913E}" srcOrd="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0654B-4B88-4E7D-B9BF-9AD84F4A163A}">
      <dsp:nvSpPr>
        <dsp:cNvPr id="0" name=""/>
        <dsp:cNvSpPr/>
      </dsp:nvSpPr>
      <dsp:spPr>
        <a:xfrm rot="5400000">
          <a:off x="-167986" y="313030"/>
          <a:ext cx="1119908" cy="783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-5400000">
        <a:off x="0" y="537012"/>
        <a:ext cx="783936" cy="335972"/>
      </dsp:txXfrm>
    </dsp:sp>
    <dsp:sp modelId="{1AAA3AA4-2630-45C9-9519-E47C21423912}">
      <dsp:nvSpPr>
        <dsp:cNvPr id="0" name=""/>
        <dsp:cNvSpPr/>
      </dsp:nvSpPr>
      <dsp:spPr>
        <a:xfrm rot="5400000">
          <a:off x="5140988" y="-4357052"/>
          <a:ext cx="1017559" cy="9731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orbel" panose="020B0503020204020204" pitchFamily="34" charset="0"/>
            </a:rPr>
            <a:t>What does this info mean for me/my leadership?</a:t>
          </a:r>
        </a:p>
      </dsp:txBody>
      <dsp:txXfrm rot="-5400000">
        <a:off x="783937" y="49672"/>
        <a:ext cx="9681990" cy="918213"/>
      </dsp:txXfrm>
    </dsp:sp>
    <dsp:sp modelId="{180320CD-D92C-4B54-9169-8731BEA34A68}">
      <dsp:nvSpPr>
        <dsp:cNvPr id="0" name=""/>
        <dsp:cNvSpPr/>
      </dsp:nvSpPr>
      <dsp:spPr>
        <a:xfrm rot="5400000">
          <a:off x="-167986" y="1240690"/>
          <a:ext cx="1119908" cy="783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-5400000">
        <a:off x="0" y="1464672"/>
        <a:ext cx="783936" cy="335972"/>
      </dsp:txXfrm>
    </dsp:sp>
    <dsp:sp modelId="{CF972C95-8364-4AA9-A037-43AF85E417E4}">
      <dsp:nvSpPr>
        <dsp:cNvPr id="0" name=""/>
        <dsp:cNvSpPr/>
      </dsp:nvSpPr>
      <dsp:spPr>
        <a:xfrm rot="5400000">
          <a:off x="5285797" y="-3429157"/>
          <a:ext cx="727940" cy="9731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orbel" panose="020B0503020204020204" pitchFamily="34" charset="0"/>
            </a:rPr>
            <a:t>What does this mean for my field?</a:t>
          </a:r>
        </a:p>
      </dsp:txBody>
      <dsp:txXfrm rot="-5400000">
        <a:off x="783936" y="1108239"/>
        <a:ext cx="9696128" cy="656870"/>
      </dsp:txXfrm>
    </dsp:sp>
    <dsp:sp modelId="{6A4071CE-F7F8-47D7-B63C-3B918C9B1C57}">
      <dsp:nvSpPr>
        <dsp:cNvPr id="0" name=""/>
        <dsp:cNvSpPr/>
      </dsp:nvSpPr>
      <dsp:spPr>
        <a:xfrm rot="5400000">
          <a:off x="-167986" y="2168350"/>
          <a:ext cx="1119908" cy="783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-5400000">
        <a:off x="0" y="2392332"/>
        <a:ext cx="783936" cy="335972"/>
      </dsp:txXfrm>
    </dsp:sp>
    <dsp:sp modelId="{4596B6D9-0280-4861-9D6E-9BCA0D2E8124}">
      <dsp:nvSpPr>
        <dsp:cNvPr id="0" name=""/>
        <dsp:cNvSpPr/>
      </dsp:nvSpPr>
      <dsp:spPr>
        <a:xfrm rot="5400000">
          <a:off x="5285797" y="-2501496"/>
          <a:ext cx="727940" cy="9731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orbel" panose="020B0503020204020204" pitchFamily="34" charset="0"/>
            </a:rPr>
            <a:t>What does this mean for those I lead and those I serve?</a:t>
          </a:r>
        </a:p>
      </dsp:txBody>
      <dsp:txXfrm rot="-5400000">
        <a:off x="783936" y="2035900"/>
        <a:ext cx="9696128" cy="656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4CAC3-46DB-4ED3-8BCD-2EAB8CCF6358}">
      <dsp:nvSpPr>
        <dsp:cNvPr id="0" name=""/>
        <dsp:cNvSpPr/>
      </dsp:nvSpPr>
      <dsp:spPr>
        <a:xfrm>
          <a:off x="0" y="528507"/>
          <a:ext cx="7910946" cy="288155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32D5A-C811-4B15-9CFE-C0B4A7D54915}">
      <dsp:nvSpPr>
        <dsp:cNvPr id="0" name=""/>
        <dsp:cNvSpPr/>
      </dsp:nvSpPr>
      <dsp:spPr>
        <a:xfrm>
          <a:off x="5213576" y="1194349"/>
          <a:ext cx="1906275" cy="144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Your leadership goal</a:t>
          </a:r>
        </a:p>
      </dsp:txBody>
      <dsp:txXfrm>
        <a:off x="5213576" y="1194349"/>
        <a:ext cx="1906275" cy="1440778"/>
      </dsp:txXfrm>
    </dsp:sp>
    <dsp:sp modelId="{EB1D5D04-B7B1-4EBB-A6A7-F1569FD1097B}">
      <dsp:nvSpPr>
        <dsp:cNvPr id="0" name=""/>
        <dsp:cNvSpPr/>
      </dsp:nvSpPr>
      <dsp:spPr>
        <a:xfrm>
          <a:off x="2926045" y="1194349"/>
          <a:ext cx="1906275" cy="144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What will get you here?</a:t>
          </a:r>
        </a:p>
      </dsp:txBody>
      <dsp:txXfrm>
        <a:off x="2926045" y="1194349"/>
        <a:ext cx="1906275" cy="1440778"/>
      </dsp:txXfrm>
    </dsp:sp>
    <dsp:sp modelId="{76CE12DC-1E5B-4C92-9242-907A847D5829}">
      <dsp:nvSpPr>
        <dsp:cNvPr id="0" name=""/>
        <dsp:cNvSpPr/>
      </dsp:nvSpPr>
      <dsp:spPr>
        <a:xfrm>
          <a:off x="638515" y="1194349"/>
          <a:ext cx="1906275" cy="144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What do you need to do to get there?</a:t>
          </a:r>
        </a:p>
      </dsp:txBody>
      <dsp:txXfrm>
        <a:off x="638515" y="1194349"/>
        <a:ext cx="1906275" cy="1440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C736E-BF20-47A4-A217-B0F35FE20B59}">
      <dsp:nvSpPr>
        <dsp:cNvPr id="0" name=""/>
        <dsp:cNvSpPr/>
      </dsp:nvSpPr>
      <dsp:spPr>
        <a:xfrm>
          <a:off x="0" y="1136380"/>
          <a:ext cx="3548062" cy="2128837"/>
        </a:xfrm>
        <a:prstGeom prst="rect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_____</a:t>
          </a:r>
        </a:p>
      </dsp:txBody>
      <dsp:txXfrm>
        <a:off x="0" y="1136380"/>
        <a:ext cx="3548062" cy="2128837"/>
      </dsp:txXfrm>
    </dsp:sp>
    <dsp:sp modelId="{5A96D4EB-FB82-426F-BDC6-13F9943EF92F}">
      <dsp:nvSpPr>
        <dsp:cNvPr id="0" name=""/>
        <dsp:cNvSpPr/>
      </dsp:nvSpPr>
      <dsp:spPr>
        <a:xfrm>
          <a:off x="3902868" y="1136380"/>
          <a:ext cx="3548062" cy="2128837"/>
        </a:xfrm>
        <a:prstGeom prst="rect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_____</a:t>
          </a:r>
        </a:p>
      </dsp:txBody>
      <dsp:txXfrm>
        <a:off x="3902868" y="1136380"/>
        <a:ext cx="3548062" cy="2128837"/>
      </dsp:txXfrm>
    </dsp:sp>
    <dsp:sp modelId="{A1AD98AB-4239-4F7C-9ABA-4572C7C9913E}">
      <dsp:nvSpPr>
        <dsp:cNvPr id="0" name=""/>
        <dsp:cNvSpPr/>
      </dsp:nvSpPr>
      <dsp:spPr>
        <a:xfrm>
          <a:off x="7805736" y="1136380"/>
          <a:ext cx="3548062" cy="2128837"/>
        </a:xfrm>
        <a:prstGeom prst="rect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_____</a:t>
          </a:r>
        </a:p>
      </dsp:txBody>
      <dsp:txXfrm>
        <a:off x="7805736" y="1136380"/>
        <a:ext cx="3548062" cy="2128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5B41-65B3-42AE-9AC2-035316212C8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0BF4C-23DD-49C2-9E69-FE0932DF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7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8CE9-412B-48A5-BB06-85FC098318F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8933B5C-5D2B-485A-9B8C-451EB8675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9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0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0313" y="295275"/>
            <a:ext cx="3867150" cy="21764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EA25-E1BE-4689-9C60-31E3A71D2EA3}" type="slidenum">
              <a:rPr lang="en-US" smtClean="0"/>
              <a:t>29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B2E710D-59B6-4441-AD51-8F53DD8C1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37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EA25-E1BE-4689-9C60-31E3A71D2E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14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98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EA25-E1BE-4689-9C60-31E3A71D2EA3}" type="slidenum">
              <a:rPr lang="en-US" smtClean="0"/>
              <a:t>33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D382B67-8D4E-4D83-8EAB-07D9F8E63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7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7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8CE9-412B-48A5-BB06-85FC098318F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CABF200-FE50-4A24-AD30-77F317103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1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1B3D-B7B4-43F4-8F91-49EC589C6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2187" y="2052911"/>
            <a:ext cx="9135485" cy="2262781"/>
          </a:xfrm>
        </p:spPr>
        <p:txBody>
          <a:bodyPr>
            <a:norm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The Best Way to Move Toward Leadership in Your Career: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4F2F0-6AF8-4D3C-888F-EBF6779F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2187" y="4569561"/>
            <a:ext cx="8915399" cy="1942076"/>
          </a:xfrm>
        </p:spPr>
        <p:txBody>
          <a:bodyPr>
            <a:normAutofit fontScale="85000" lnSpcReduction="20000"/>
          </a:bodyPr>
          <a:lstStyle/>
          <a:p>
            <a:endParaRPr lang="en-US" sz="2100" dirty="0"/>
          </a:p>
          <a:p>
            <a:r>
              <a:rPr lang="en-US" sz="4200" b="1" dirty="0"/>
              <a:t>BE OPPORTUNITY MINDED!</a:t>
            </a:r>
          </a:p>
          <a:p>
            <a:endParaRPr lang="en-US" sz="3600" b="1" dirty="0"/>
          </a:p>
          <a:p>
            <a:r>
              <a:rPr lang="en-US" sz="2800" dirty="0"/>
              <a:t>Presented by Caitlin Williams, Ph.D.   March 27,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07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66F01E-678D-4E71-93ED-060FF846F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388341"/>
            <a:ext cx="5737370" cy="5802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02E8DF-1DF7-4A38-962A-1AF9D42C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18" y="512619"/>
            <a:ext cx="5737369" cy="5514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95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How do </a:t>
            </a:r>
            <a:r>
              <a:rPr lang="en-US" sz="4800" b="1" i="1" u="sng" dirty="0"/>
              <a:t>you</a:t>
            </a:r>
            <a:r>
              <a:rPr lang="en-US" sz="4400" b="1" dirty="0"/>
              <a:t> define an opportunity?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 Opportunity Minded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9" b="27639"/>
          <a:stretch>
            <a:fillRect/>
          </a:stretch>
        </p:blipFill>
        <p:spPr>
          <a:xfrm>
            <a:off x="1589" y="0"/>
            <a:ext cx="12188825" cy="6942406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7B3DCD-BCB9-4718-9E17-586F437B9EF3}"/>
              </a:ext>
            </a:extLst>
          </p:cNvPr>
          <p:cNvSpPr/>
          <p:nvPr/>
        </p:nvSpPr>
        <p:spPr>
          <a:xfrm>
            <a:off x="412712" y="4940675"/>
            <a:ext cx="11366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Your turn:  How do </a:t>
            </a:r>
            <a:r>
              <a:rPr lang="en-US" sz="4400" b="1" i="1" u="sng" dirty="0">
                <a:solidFill>
                  <a:schemeClr val="bg1"/>
                </a:solidFill>
                <a:latin typeface="Corbel" panose="020B0503020204020204" pitchFamily="34" charset="0"/>
              </a:rPr>
              <a:t>you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 define an opportunity?</a:t>
            </a:r>
            <a:endParaRPr lang="en-U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8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EB5285-BDDE-4CC3-A43A-6D72166F7830}"/>
              </a:ext>
            </a:extLst>
          </p:cNvPr>
          <p:cNvSpPr txBox="1"/>
          <p:nvPr/>
        </p:nvSpPr>
        <p:spPr>
          <a:xfrm>
            <a:off x="5777346" y="5245903"/>
            <a:ext cx="427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rbel" panose="020B0503020204020204" pitchFamily="34" charset="0"/>
              </a:rPr>
              <a:t>     … a chance to     				</a:t>
            </a:r>
            <a:r>
              <a:rPr lang="en-US" sz="4800" b="1" spc="600" dirty="0">
                <a:latin typeface="Corbel" panose="020B0503020204020204" pitchFamily="34" charset="0"/>
              </a:rPr>
              <a:t>GRO</a:t>
            </a:r>
            <a:r>
              <a:rPr lang="en-US" sz="4800" b="1" spc="600" dirty="0"/>
              <a:t>W	</a:t>
            </a:r>
            <a:r>
              <a:rPr lang="en-US" sz="4400" b="1" dirty="0"/>
              <a:t>	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E6481-7C9A-4702-86B1-EFE2D5B734A0}"/>
              </a:ext>
            </a:extLst>
          </p:cNvPr>
          <p:cNvSpPr/>
          <p:nvPr/>
        </p:nvSpPr>
        <p:spPr>
          <a:xfrm>
            <a:off x="4212844" y="216291"/>
            <a:ext cx="621997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latin typeface="Corbel" panose="020B0503020204020204" pitchFamily="34" charset="0"/>
              </a:rPr>
              <a:t>Consider this definition:  </a:t>
            </a:r>
          </a:p>
          <a:p>
            <a:pPr algn="r"/>
            <a:r>
              <a:rPr lang="en-US" sz="4400" b="1" dirty="0">
                <a:latin typeface="Corbel" panose="020B0503020204020204" pitchFamily="34" charset="0"/>
              </a:rPr>
              <a:t>     An </a:t>
            </a:r>
            <a:r>
              <a:rPr lang="en-US" sz="4800" b="1" dirty="0">
                <a:latin typeface="Corbel" panose="020B0503020204020204" pitchFamily="34" charset="0"/>
              </a:rPr>
              <a:t>Opportunity</a:t>
            </a:r>
            <a:r>
              <a:rPr lang="en-US" sz="4400" b="1" dirty="0">
                <a:latin typeface="Corbel" panose="020B0503020204020204" pitchFamily="34" charset="0"/>
              </a:rPr>
              <a:t> is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A70BF-5B58-46E5-A531-175C2DC68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23" y="1839644"/>
            <a:ext cx="5105400" cy="34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3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E029E3-A20C-43D6-A1CA-5C78D13E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77358A-EAF4-458F-A2A2-1F936A573BB3}"/>
              </a:ext>
            </a:extLst>
          </p:cNvPr>
          <p:cNvSpPr txBox="1"/>
          <p:nvPr/>
        </p:nvSpPr>
        <p:spPr>
          <a:xfrm flipH="1">
            <a:off x="780010" y="5126182"/>
            <a:ext cx="2919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Why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D6147-3F97-4A84-81D7-C04FB33762FF}"/>
              </a:ext>
            </a:extLst>
          </p:cNvPr>
          <p:cNvSpPr txBox="1"/>
          <p:nvPr/>
        </p:nvSpPr>
        <p:spPr>
          <a:xfrm>
            <a:off x="9005454" y="5126182"/>
            <a:ext cx="2770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Now?</a:t>
            </a:r>
          </a:p>
        </p:txBody>
      </p:sp>
    </p:spTree>
    <p:extLst>
      <p:ext uri="{BB962C8B-B14F-4D97-AF65-F5344CB8AC3E}">
        <p14:creationId xmlns:p14="http://schemas.microsoft.com/office/powerpoint/2010/main" val="189147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D6045-86F4-49BD-B765-EC8613EAB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158" y="193964"/>
            <a:ext cx="693932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AE7AF-9CBF-434E-895E-B14DC05A16AE}"/>
              </a:ext>
            </a:extLst>
          </p:cNvPr>
          <p:cNvSpPr txBox="1"/>
          <p:nvPr/>
        </p:nvSpPr>
        <p:spPr>
          <a:xfrm>
            <a:off x="3699164" y="2191803"/>
            <a:ext cx="52785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 JULIAN" panose="02000000000000000000" pitchFamily="2" charset="0"/>
              </a:rPr>
              <a:t>OLD WORKPLACE RULES</a:t>
            </a:r>
          </a:p>
        </p:txBody>
      </p:sp>
    </p:spTree>
    <p:extLst>
      <p:ext uri="{BB962C8B-B14F-4D97-AF65-F5344CB8AC3E}">
        <p14:creationId xmlns:p14="http://schemas.microsoft.com/office/powerpoint/2010/main" val="200105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B82A-EED2-498E-B85A-011A23AE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1" y="156895"/>
            <a:ext cx="12102009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orbel" panose="020B0503020204020204" pitchFamily="34" charset="0"/>
              </a:rPr>
              <a:t>At a time when: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571AA2-65A4-4FCD-9BD2-58F6425CD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91" y="1539875"/>
            <a:ext cx="2747102" cy="37782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DDD2E-47A4-4F27-9FA5-149EC607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370" y="1698525"/>
            <a:ext cx="3896013" cy="3896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ED3EA-0137-461F-AD2E-A5AA16B1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0000">
            <a:off x="3374150" y="2224438"/>
            <a:ext cx="4506163" cy="30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3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98992"/>
            <a:ext cx="7038108" cy="663008"/>
          </a:xfrm>
        </p:spPr>
        <p:txBody>
          <a:bodyPr>
            <a:noAutofit/>
          </a:bodyPr>
          <a:lstStyle/>
          <a:p>
            <a:r>
              <a:rPr lang="en-US" dirty="0"/>
              <a:t>	</a:t>
            </a:r>
            <a:r>
              <a:rPr lang="en-US" sz="4800" b="1" dirty="0">
                <a:latin typeface="Corbel" panose="020B0503020204020204" pitchFamily="34" charset="0"/>
              </a:rPr>
              <a:t>Where we’ve gone…</a:t>
            </a:r>
            <a:endParaRPr lang="en-US" b="1" dirty="0">
              <a:latin typeface="Corbel" panose="020B0503020204020204" pitchFamily="34" charset="0"/>
            </a:endParaRPr>
          </a:p>
        </p:txBody>
      </p:sp>
      <p:pic>
        <p:nvPicPr>
          <p:cNvPr id="2050" name="Picture 2" descr="C:\Users\Caitlin\AppData\Local\Microsoft\Windows\Temporary Internet Files\Content.IE5\4EY9CFKH\MP900401005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052945"/>
            <a:ext cx="3732213" cy="56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96" y="1044719"/>
            <a:ext cx="5825609" cy="5714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243" y="1044719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orbel" panose="020B0503020204020204" pitchFamily="34" charset="0"/>
              </a:rPr>
              <a:t>from this…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23765" y="5558859"/>
            <a:ext cx="243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orbel" panose="020B0503020204020204" pitchFamily="34" charset="0"/>
              </a:rPr>
              <a:t>to this…</a:t>
            </a:r>
          </a:p>
        </p:txBody>
      </p:sp>
    </p:spTree>
    <p:extLst>
      <p:ext uri="{BB962C8B-B14F-4D97-AF65-F5344CB8AC3E}">
        <p14:creationId xmlns:p14="http://schemas.microsoft.com/office/powerpoint/2010/main" val="11998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2AEE30-D02B-4F04-825A-ECA7FEAB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 Opportunity Minded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5DD35-446C-4AA0-B78D-37ADACC1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F7D09-2A30-4998-B857-0746E1F75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4213" cy="6934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083C68-0946-43EA-A6D2-F60A60BE9240}"/>
              </a:ext>
            </a:extLst>
          </p:cNvPr>
          <p:cNvSpPr txBox="1"/>
          <p:nvPr/>
        </p:nvSpPr>
        <p:spPr>
          <a:xfrm>
            <a:off x="2650968" y="4558850"/>
            <a:ext cx="76657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Corbel" panose="020B0503020204020204" pitchFamily="34" charset="0"/>
              </a:rPr>
              <a:t>So What?!</a:t>
            </a:r>
            <a:endParaRPr lang="en-US" sz="11500" b="1" dirty="0"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36DD8-E7EF-49C8-A9D8-7D3E2E4171EC}"/>
              </a:ext>
            </a:extLst>
          </p:cNvPr>
          <p:cNvSpPr txBox="1"/>
          <p:nvPr/>
        </p:nvSpPr>
        <p:spPr>
          <a:xfrm>
            <a:off x="1859282" y="2743200"/>
            <a:ext cx="9342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You may be saying to yourself….</a:t>
            </a:r>
          </a:p>
        </p:txBody>
      </p:sp>
    </p:spTree>
    <p:extLst>
      <p:ext uri="{BB962C8B-B14F-4D97-AF65-F5344CB8AC3E}">
        <p14:creationId xmlns:p14="http://schemas.microsoft.com/office/powerpoint/2010/main" val="4288415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403179-4FC3-49CB-A835-3FD6A89CE6A8}"/>
              </a:ext>
            </a:extLst>
          </p:cNvPr>
          <p:cNvSpPr/>
          <p:nvPr/>
        </p:nvSpPr>
        <p:spPr>
          <a:xfrm>
            <a:off x="3020291" y="1150085"/>
            <a:ext cx="7980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latin typeface="Corbel" panose="020B0503020204020204" pitchFamily="34" charset="0"/>
              </a:rPr>
              <a:t>Capitalizing on Leadership Opportunities 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  <a:latin typeface="Corbel" panose="020B0503020204020204" pitchFamily="34" charset="0"/>
              </a:rPr>
              <a:t>represents 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03C42-AE8F-47EA-B9EA-D7EFAF48736E}"/>
              </a:ext>
            </a:extLst>
          </p:cNvPr>
          <p:cNvSpPr txBox="1"/>
          <p:nvPr/>
        </p:nvSpPr>
        <p:spPr>
          <a:xfrm flipH="1">
            <a:off x="3610804" y="5707915"/>
            <a:ext cx="97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rbel" panose="020B0503020204020204" pitchFamily="34" charset="0"/>
              </a:rPr>
              <a:t>… the new Career Smarts!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1BFBC-7008-47C0-94B9-0C4D933FB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41" y="2618508"/>
            <a:ext cx="3810000" cy="30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5E5F-0085-4236-85D8-67FB9316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0" y="71963"/>
            <a:ext cx="8911687" cy="10570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orbel" panose="020B0503020204020204" pitchFamily="34" charset="0"/>
              </a:rPr>
              <a:t>Challenges &amp; Possibilities for Leaders </a:t>
            </a:r>
            <a:br>
              <a:rPr lang="en-US" sz="4000" b="1" dirty="0">
                <a:latin typeface="Corbel" panose="020B0503020204020204" pitchFamily="34" charset="0"/>
              </a:rPr>
            </a:br>
            <a:r>
              <a:rPr lang="en-US" sz="4000" b="1" dirty="0">
                <a:latin typeface="Corbel" panose="020B0503020204020204" pitchFamily="34" charset="0"/>
              </a:rPr>
              <a:t>(and Potential Leaders)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9C46E-49A7-460C-9139-E83CA49F6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3085" y="1195574"/>
            <a:ext cx="3992732" cy="576262"/>
          </a:xfrm>
        </p:spPr>
        <p:txBody>
          <a:bodyPr/>
          <a:lstStyle/>
          <a:p>
            <a:r>
              <a:rPr lang="en-US" b="1" u="sng" dirty="0"/>
              <a:t>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18F6-1565-47DA-A260-FA438D041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1905000"/>
            <a:ext cx="4954617" cy="481445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Reduced budgets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Non-stop changes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Need to stay current/ ahead of technologies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Engagement &amp; commitment of employees</a:t>
            </a:r>
          </a:p>
          <a:p>
            <a:endParaRPr lang="en-US" sz="2600" dirty="0"/>
          </a:p>
          <a:p>
            <a:r>
              <a:rPr lang="en-US" sz="2600" dirty="0"/>
              <a:t>Newer demands of customers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3D891-6B72-4D92-A796-220ED46BE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5978" y="1195574"/>
            <a:ext cx="3999001" cy="576262"/>
          </a:xfrm>
        </p:spPr>
        <p:txBody>
          <a:bodyPr/>
          <a:lstStyle/>
          <a:p>
            <a:r>
              <a:rPr lang="en-US" b="1" u="sng" dirty="0"/>
              <a:t>Possibilities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28E81-EC9E-492C-BD6A-F4E95A8F7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6" y="1905000"/>
            <a:ext cx="4954616" cy="481445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Creativity &amp; Innovations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New programs &amp; services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Awareness of and making use of  trend information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Newer recruitment strategies &amp; focus on developing talent</a:t>
            </a:r>
          </a:p>
          <a:p>
            <a:endParaRPr lang="en-US" sz="2600" dirty="0"/>
          </a:p>
          <a:p>
            <a:r>
              <a:rPr lang="en-US" sz="2600" dirty="0"/>
              <a:t>Focus on customer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2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C700C-99C9-4E73-812F-C2AF0F5CEDA9}"/>
              </a:ext>
            </a:extLst>
          </p:cNvPr>
          <p:cNvSpPr/>
          <p:nvPr/>
        </p:nvSpPr>
        <p:spPr>
          <a:xfrm>
            <a:off x="2057400" y="782891"/>
            <a:ext cx="7773986" cy="529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i="1" dirty="0">
                <a:latin typeface="Corbel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000" b="1" i="1" dirty="0">
                <a:solidFill>
                  <a:srgbClr val="22222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only missed career opportunities </a:t>
            </a:r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i="1" dirty="0">
                <a:solidFill>
                  <a:srgbClr val="22222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those not prepared for. </a:t>
            </a:r>
            <a:endParaRPr lang="en-US" dirty="0"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i="1" dirty="0">
                <a:solidFill>
                  <a:srgbClr val="22222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Never stop learning.”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	    L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orelle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Swader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	   Associate Executive Director,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	Offices &amp; Member Relations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	              American Library Association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34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4558539"/>
            <a:ext cx="8160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endParaRPr lang="en-US" sz="3200" b="1" dirty="0"/>
          </a:p>
          <a:p>
            <a:pPr algn="r"/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2CF0B-0E17-4844-868E-794D412B110E}"/>
              </a:ext>
            </a:extLst>
          </p:cNvPr>
          <p:cNvSpPr txBox="1"/>
          <p:nvPr/>
        </p:nvSpPr>
        <p:spPr>
          <a:xfrm>
            <a:off x="706582" y="249152"/>
            <a:ext cx="651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So, you may be wondering…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311180-35BD-4A33-9B67-B4104EE33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651"/>
            <a:ext cx="12191999" cy="68323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61B941-822F-422E-A446-A474D087B501}"/>
              </a:ext>
            </a:extLst>
          </p:cNvPr>
          <p:cNvSpPr/>
          <p:nvPr/>
        </p:nvSpPr>
        <p:spPr>
          <a:xfrm>
            <a:off x="7966336" y="3241963"/>
            <a:ext cx="40662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atin typeface="Corbel" panose="020B0503020204020204" pitchFamily="34" charset="0"/>
              </a:rPr>
              <a:t>…what are the best ways to find, pursue and  grow your leadership possibilities?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2C45E-3D7B-4634-A7E1-0D4114134069}"/>
              </a:ext>
            </a:extLst>
          </p:cNvPr>
          <p:cNvSpPr txBox="1"/>
          <p:nvPr/>
        </p:nvSpPr>
        <p:spPr>
          <a:xfrm flipH="1">
            <a:off x="68634" y="71542"/>
            <a:ext cx="3895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Corbel" panose="020B0503020204020204" pitchFamily="34" charset="0"/>
              </a:rPr>
              <a:t>So, you may be wondering…</a:t>
            </a:r>
          </a:p>
        </p:txBody>
      </p:sp>
    </p:spTree>
    <p:extLst>
      <p:ext uri="{BB962C8B-B14F-4D97-AF65-F5344CB8AC3E}">
        <p14:creationId xmlns:p14="http://schemas.microsoft.com/office/powerpoint/2010/main" val="407980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7CE747-3144-4F97-9275-BD5F359337B4}"/>
              </a:ext>
            </a:extLst>
          </p:cNvPr>
          <p:cNvSpPr txBox="1"/>
          <p:nvPr/>
        </p:nvSpPr>
        <p:spPr>
          <a:xfrm flipH="1">
            <a:off x="1842655" y="1388226"/>
            <a:ext cx="10529454" cy="557075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	</a:t>
            </a:r>
            <a:r>
              <a:rPr lang="en-US" sz="4400" b="1" dirty="0">
                <a:latin typeface="Corbel" panose="020B0503020204020204" pitchFamily="34" charset="0"/>
              </a:rPr>
              <a:t>#1  Get to know yourself really, </a:t>
            </a:r>
          </a:p>
          <a:p>
            <a:r>
              <a:rPr lang="en-US" sz="4400" b="1" dirty="0">
                <a:latin typeface="Corbel" panose="020B0503020204020204" pitchFamily="34" charset="0"/>
              </a:rPr>
              <a:t>			really well (</a:t>
            </a:r>
            <a:r>
              <a:rPr lang="en-US" sz="4400" b="1" i="1" u="sng" dirty="0">
                <a:latin typeface="Corbel" panose="020B0503020204020204" pitchFamily="34" charset="0"/>
              </a:rPr>
              <a:t>and</a:t>
            </a:r>
            <a:r>
              <a:rPr lang="en-US" sz="4400" b="1" dirty="0">
                <a:latin typeface="Corbel" panose="020B0503020204020204" pitchFamily="34" charset="0"/>
              </a:rPr>
              <a:t> how others </a:t>
            </a:r>
          </a:p>
          <a:p>
            <a:r>
              <a:rPr lang="en-US" sz="4400" b="1" dirty="0">
                <a:latin typeface="Corbel" panose="020B0503020204020204" pitchFamily="34" charset="0"/>
              </a:rPr>
              <a:t>			perceive you, too).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4400" b="1" dirty="0">
                <a:latin typeface="Corbel" panose="020B0503020204020204" pitchFamily="34" charset="0"/>
              </a:rPr>
              <a:t>	#2  Focus on the work that needs 							doing now &amp; in the future.</a:t>
            </a:r>
          </a:p>
          <a:p>
            <a:pPr algn="ctr"/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4400" b="1" dirty="0">
                <a:latin typeface="Corbel" panose="020B0503020204020204" pitchFamily="34" charset="0"/>
              </a:rPr>
              <a:t>	#3   Become more opportunity-  					  			minded.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4F718-2385-4CE1-A370-5DDFB64E1AD6}"/>
              </a:ext>
            </a:extLst>
          </p:cNvPr>
          <p:cNvSpPr txBox="1"/>
          <p:nvPr/>
        </p:nvSpPr>
        <p:spPr>
          <a:xfrm>
            <a:off x="2438400" y="252155"/>
            <a:ext cx="76061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3 HINTS for you…</a:t>
            </a:r>
          </a:p>
          <a:p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5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CAD11-AA3A-4017-BAA5-DD6A6CDC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 Opportunity Minded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3F36D-E7A9-4441-85CD-96B6DDE15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4026" y="610220"/>
            <a:ext cx="9144000" cy="816859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>
                <a:latin typeface="Corbel" panose="020B0503020204020204" pitchFamily="34" charset="0"/>
              </a:rPr>
              <a:t>Know YOURSELF really, really well.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14B66A-4DC6-49E4-8EDD-139B83A228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1600200"/>
            <a:ext cx="12188825" cy="52578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B0CFE-452B-4577-AC62-7DB9C4FA7127}"/>
              </a:ext>
            </a:extLst>
          </p:cNvPr>
          <p:cNvSpPr txBox="1"/>
          <p:nvPr/>
        </p:nvSpPr>
        <p:spPr>
          <a:xfrm flipH="1">
            <a:off x="7924800" y="2667000"/>
            <a:ext cx="539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Your MOTIVATED SKILLS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16F28-A2D0-41A4-9324-EA30B8C9E0F5}"/>
              </a:ext>
            </a:extLst>
          </p:cNvPr>
          <p:cNvSpPr txBox="1"/>
          <p:nvPr/>
        </p:nvSpPr>
        <p:spPr>
          <a:xfrm flipH="1">
            <a:off x="7924800" y="3394501"/>
            <a:ext cx="339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Your 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F9F0B-ACE6-41AF-877E-ABEFB728135E}"/>
              </a:ext>
            </a:extLst>
          </p:cNvPr>
          <p:cNvSpPr txBox="1"/>
          <p:nvPr/>
        </p:nvSpPr>
        <p:spPr>
          <a:xfrm>
            <a:off x="7924801" y="4122002"/>
            <a:ext cx="408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Your  STRENGTHS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78242-594F-4ED9-BFD6-8445AF0EC12E}"/>
              </a:ext>
            </a:extLst>
          </p:cNvPr>
          <p:cNvSpPr txBox="1"/>
          <p:nvPr/>
        </p:nvSpPr>
        <p:spPr>
          <a:xfrm>
            <a:off x="7924801" y="4907700"/>
            <a:ext cx="426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Your ASPIRATIONS</a:t>
            </a:r>
          </a:p>
        </p:txBody>
      </p:sp>
    </p:spTree>
    <p:extLst>
      <p:ext uri="{BB962C8B-B14F-4D97-AF65-F5344CB8AC3E}">
        <p14:creationId xmlns:p14="http://schemas.microsoft.com/office/powerpoint/2010/main" val="3986525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E82CC1-46F8-4AAC-AB15-C46D6D6FBAD9}"/>
              </a:ext>
            </a:extLst>
          </p:cNvPr>
          <p:cNvSpPr txBox="1"/>
          <p:nvPr/>
        </p:nvSpPr>
        <p:spPr>
          <a:xfrm>
            <a:off x="4253346" y="1062197"/>
            <a:ext cx="860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82725" algn="l"/>
              </a:tabLst>
            </a:pPr>
            <a:r>
              <a:rPr lang="en-US" sz="3600" b="1" dirty="0"/>
              <a:t>And don’t forget your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CCF7CA-A226-47D1-8A48-7C8F39BDA836}"/>
              </a:ext>
            </a:extLst>
          </p:cNvPr>
          <p:cNvSpPr/>
          <p:nvPr/>
        </p:nvSpPr>
        <p:spPr>
          <a:xfrm>
            <a:off x="5373687" y="1786279"/>
            <a:ext cx="14446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E 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BF25B-514F-46B2-B293-21585CAFBAF4}"/>
              </a:ext>
            </a:extLst>
          </p:cNvPr>
          <p:cNvSpPr txBox="1"/>
          <p:nvPr/>
        </p:nvSpPr>
        <p:spPr>
          <a:xfrm flipH="1">
            <a:off x="7097816" y="2063279"/>
            <a:ext cx="165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score!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49AA7-7924-40BD-BF16-EFDF84C3D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353" y="3156693"/>
            <a:ext cx="4693920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9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66279-D542-47BE-AFE6-38A369E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 Opportunity Minded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696FF1-1E0A-4F78-84A2-14548142E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0"/>
            <a:ext cx="914241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73630-D332-4F6B-868C-423AC3BA8C32}"/>
              </a:ext>
            </a:extLst>
          </p:cNvPr>
          <p:cNvSpPr txBox="1"/>
          <p:nvPr/>
        </p:nvSpPr>
        <p:spPr>
          <a:xfrm>
            <a:off x="471056" y="1371600"/>
            <a:ext cx="1967346" cy="4154984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Corbel" panose="020B0503020204020204" pitchFamily="34" charset="0"/>
              </a:rPr>
              <a:t>Know What’s</a:t>
            </a:r>
          </a:p>
          <a:p>
            <a:r>
              <a:rPr lang="en-US" sz="4400" b="1" dirty="0">
                <a:latin typeface="Corbel" panose="020B0503020204020204" pitchFamily="34" charset="0"/>
              </a:rPr>
              <a:t>New </a:t>
            </a:r>
          </a:p>
          <a:p>
            <a:r>
              <a:rPr lang="en-US" sz="4400" b="1" dirty="0">
                <a:latin typeface="Corbel" panose="020B0503020204020204" pitchFamily="34" charset="0"/>
              </a:rPr>
              <a:t>    &amp; </a:t>
            </a:r>
          </a:p>
          <a:p>
            <a:r>
              <a:rPr lang="en-US" sz="4400" b="1" dirty="0">
                <a:latin typeface="Corbel" panose="020B0503020204020204" pitchFamily="34" charset="0"/>
              </a:rPr>
              <a:t>What’s</a:t>
            </a:r>
          </a:p>
          <a:p>
            <a:r>
              <a:rPr lang="en-US" sz="4400" b="1" dirty="0">
                <a:latin typeface="Corbel" panose="020B0503020204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09117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5D0E3F-DB4A-4C6D-9534-62CC7CF8FD17}"/>
              </a:ext>
            </a:extLst>
          </p:cNvPr>
          <p:cNvSpPr txBox="1"/>
          <p:nvPr/>
        </p:nvSpPr>
        <p:spPr>
          <a:xfrm flipH="1">
            <a:off x="3276600" y="83937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rbel" panose="020B0503020204020204" pitchFamily="34" charset="0"/>
              </a:rPr>
              <a:t>TRENDS in Your Field</a:t>
            </a:r>
          </a:p>
        </p:txBody>
      </p:sp>
      <p:pic>
        <p:nvPicPr>
          <p:cNvPr id="5" name="Picture 2" descr="C:\Users\Caitlin\AppData\Local\Microsoft\Windows\Temporary Internet Files\Content.IE5\P2X9XT2K\MC900441458[1].png">
            <a:extLst>
              <a:ext uri="{FF2B5EF4-FFF2-40B4-BE49-F238E27FC236}">
                <a16:creationId xmlns:a16="http://schemas.microsoft.com/office/drawing/2014/main" id="{872AEDB5-7EE9-4EF0-87D9-1304DE9C0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b="39101"/>
          <a:stretch/>
        </p:blipFill>
        <p:spPr bwMode="auto">
          <a:xfrm>
            <a:off x="8570982" y="211012"/>
            <a:ext cx="3581401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6791E4-1784-4B8A-8CAC-71AF42AC9CCB}"/>
              </a:ext>
            </a:extLst>
          </p:cNvPr>
          <p:cNvSpPr txBox="1"/>
          <p:nvPr/>
        </p:nvSpPr>
        <p:spPr>
          <a:xfrm>
            <a:off x="300702" y="978549"/>
            <a:ext cx="3093719" cy="107721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Aging Advances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4E5E5-8694-4083-8972-701625B005A3}"/>
              </a:ext>
            </a:extLst>
          </p:cNvPr>
          <p:cNvSpPr txBox="1"/>
          <p:nvPr/>
        </p:nvSpPr>
        <p:spPr>
          <a:xfrm flipH="1">
            <a:off x="7079673" y="3319947"/>
            <a:ext cx="48456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Creative Placemaking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350B5-B08F-4D0F-A189-950696952DD9}"/>
              </a:ext>
            </a:extLst>
          </p:cNvPr>
          <p:cNvSpPr txBox="1"/>
          <p:nvPr/>
        </p:nvSpPr>
        <p:spPr>
          <a:xfrm flipH="1">
            <a:off x="300702" y="5777830"/>
            <a:ext cx="3619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Data Everywhere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A47AB-5F1E-44D6-89D2-75EAA166ABB5}"/>
              </a:ext>
            </a:extLst>
          </p:cNvPr>
          <p:cNvSpPr txBox="1"/>
          <p:nvPr/>
        </p:nvSpPr>
        <p:spPr>
          <a:xfrm flipH="1">
            <a:off x="4485134" y="5184080"/>
            <a:ext cx="2775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Basic Income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0EFE8-45B3-47A6-AAF8-94C2D1E12F69}"/>
              </a:ext>
            </a:extLst>
          </p:cNvPr>
          <p:cNvSpPr txBox="1"/>
          <p:nvPr/>
        </p:nvSpPr>
        <p:spPr>
          <a:xfrm flipH="1">
            <a:off x="6780282" y="2395488"/>
            <a:ext cx="3581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Connected Toys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A26FA-64DF-460A-A235-1DCC1918C6B7}"/>
              </a:ext>
            </a:extLst>
          </p:cNvPr>
          <p:cNvSpPr txBox="1"/>
          <p:nvPr/>
        </p:nvSpPr>
        <p:spPr>
          <a:xfrm>
            <a:off x="9410701" y="5251349"/>
            <a:ext cx="25146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Fast Casual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576F2-C007-479B-84E4-52FE5964CDF3}"/>
              </a:ext>
            </a:extLst>
          </p:cNvPr>
          <p:cNvSpPr txBox="1"/>
          <p:nvPr/>
        </p:nvSpPr>
        <p:spPr>
          <a:xfrm flipH="1">
            <a:off x="2983942" y="2329264"/>
            <a:ext cx="34414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Digital Narrative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CB852-5598-40F7-AEAA-E0210E60B882}"/>
              </a:ext>
            </a:extLst>
          </p:cNvPr>
          <p:cNvSpPr txBox="1"/>
          <p:nvPr/>
        </p:nvSpPr>
        <p:spPr>
          <a:xfrm flipH="1">
            <a:off x="427151" y="4228770"/>
            <a:ext cx="34590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Haptic Technology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D10A1-0C36-4445-A5E9-177F684F086A}"/>
              </a:ext>
            </a:extLst>
          </p:cNvPr>
          <p:cNvSpPr txBox="1"/>
          <p:nvPr/>
        </p:nvSpPr>
        <p:spPr>
          <a:xfrm>
            <a:off x="6644642" y="5954138"/>
            <a:ext cx="27660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Gamification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09B70-4547-4133-91D9-86431BF5A088}"/>
              </a:ext>
            </a:extLst>
          </p:cNvPr>
          <p:cNvSpPr txBox="1"/>
          <p:nvPr/>
        </p:nvSpPr>
        <p:spPr>
          <a:xfrm>
            <a:off x="4876802" y="4389924"/>
            <a:ext cx="4038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Internet of Things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4DEC9-A6E1-4131-AB26-46643B0991E7}"/>
              </a:ext>
            </a:extLst>
          </p:cNvPr>
          <p:cNvSpPr txBox="1"/>
          <p:nvPr/>
        </p:nvSpPr>
        <p:spPr>
          <a:xfrm>
            <a:off x="4755301" y="1012400"/>
            <a:ext cx="24548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Unplugged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4FA83-2013-4DFD-BA8E-4054A1BF8E70}"/>
              </a:ext>
            </a:extLst>
          </p:cNvPr>
          <p:cNvSpPr txBox="1"/>
          <p:nvPr/>
        </p:nvSpPr>
        <p:spPr>
          <a:xfrm>
            <a:off x="1952146" y="3463697"/>
            <a:ext cx="32710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Short Reading</a:t>
            </a:r>
          </a:p>
        </p:txBody>
      </p:sp>
    </p:spTree>
    <p:extLst>
      <p:ext uri="{BB962C8B-B14F-4D97-AF65-F5344CB8AC3E}">
        <p14:creationId xmlns:p14="http://schemas.microsoft.com/office/powerpoint/2010/main" val="3931881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 Opportunity Minded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9" y="201072"/>
            <a:ext cx="12188825" cy="17039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anose="020B0503020204020204" pitchFamily="34" charset="0"/>
              </a:rPr>
              <a:t>AGING ADVANCES </a:t>
            </a:r>
            <a:r>
              <a:rPr lang="en-US" sz="3200" dirty="0">
                <a:latin typeface="Corbel" panose="020B0503020204020204" pitchFamily="34" charset="0"/>
              </a:rPr>
              <a:t>= An aging workforce and population will change the United States and other developed nations, impacting the workplace, government budgets, policy, family life, and more</a:t>
            </a:r>
            <a:endParaRPr lang="en-US" sz="2800" b="1" dirty="0">
              <a:latin typeface="Corbel" panose="020B0503020204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63603079"/>
              </p:ext>
            </p:extLst>
          </p:nvPr>
        </p:nvGraphicFramePr>
        <p:xfrm>
          <a:off x="838199" y="3721080"/>
          <a:ext cx="10515600" cy="312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4CD166-3B41-4751-8DEC-30C29B1940E0}"/>
              </a:ext>
            </a:extLst>
          </p:cNvPr>
          <p:cNvSpPr txBox="1"/>
          <p:nvPr/>
        </p:nvSpPr>
        <p:spPr>
          <a:xfrm>
            <a:off x="-93785" y="2429035"/>
            <a:ext cx="1228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rPr>
              <a:t>“So What?” </a:t>
            </a:r>
            <a:r>
              <a:rPr lang="en-US" sz="4000" b="1" dirty="0">
                <a:solidFill>
                  <a:prstClr val="black"/>
                </a:solidFill>
                <a:latin typeface="Corbel" panose="020B0503020204020204" pitchFamily="34" charset="0"/>
                <a:ea typeface="+mj-ea"/>
                <a:cs typeface="+mj-cs"/>
              </a:rPr>
              <a:t>is important to ask when looking at trends: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93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F497D">
                    <a:lumMod val="75000"/>
                  </a:srgbClr>
                </a:solidFill>
              </a:rPr>
              <a:t>Be Opportunity Minded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27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73148" y="232725"/>
            <a:ext cx="33512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Corbel" panose="020B0503020204020204" pitchFamily="34" charset="0"/>
              </a:rPr>
              <a:t>Be Opportunity Minded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Corbel" panose="020B0503020204020204" pitchFamily="34" charset="0"/>
              </a:rPr>
              <a:t>∞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orbel" panose="020B0503020204020204" pitchFamily="34" charset="0"/>
              </a:rPr>
              <a:t>Know what Opportunities for leadership are out there.</a:t>
            </a:r>
            <a:endParaRPr lang="en-US" sz="28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8C271-2666-400F-AE8C-8A753D086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85328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EF5453-52D5-46EF-9CDE-37F0107D8F5C}"/>
              </a:ext>
            </a:extLst>
          </p:cNvPr>
          <p:cNvSpPr txBox="1"/>
          <p:nvPr/>
        </p:nvSpPr>
        <p:spPr>
          <a:xfrm flipH="1">
            <a:off x="8705972" y="4503556"/>
            <a:ext cx="3486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i="1" dirty="0">
              <a:latin typeface="Corbel" panose="020B0503020204020204" pitchFamily="34" charset="0"/>
            </a:endParaRPr>
          </a:p>
          <a:p>
            <a:r>
              <a:rPr lang="en-US" sz="3200" b="1" i="1" dirty="0">
                <a:latin typeface="Corbel" panose="020B0503020204020204" pitchFamily="34" charset="0"/>
              </a:rPr>
              <a:t>“You can’t be what you can’t see.”</a:t>
            </a:r>
          </a:p>
          <a:p>
            <a:endParaRPr lang="en-US" sz="1600" b="1" i="1" dirty="0">
              <a:latin typeface="Corbel" panose="020B0503020204020204" pitchFamily="34" charset="0"/>
            </a:endParaRPr>
          </a:p>
          <a:p>
            <a:pPr algn="r"/>
            <a:r>
              <a:rPr lang="en-US" sz="2800" b="1" dirty="0">
                <a:latin typeface="Corbel" panose="020B0503020204020204" pitchFamily="34" charset="0"/>
              </a:rPr>
              <a:t>Sally Ride</a:t>
            </a:r>
          </a:p>
        </p:txBody>
      </p:sp>
    </p:spTree>
    <p:extLst>
      <p:ext uri="{BB962C8B-B14F-4D97-AF65-F5344CB8AC3E}">
        <p14:creationId xmlns:p14="http://schemas.microsoft.com/office/powerpoint/2010/main" val="685694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AA4DE-A66C-4177-A932-EAA56133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93" y="374072"/>
            <a:ext cx="6758774" cy="5805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38CA3-A67E-4D6C-90F8-B479D986A02C}"/>
              </a:ext>
            </a:extLst>
          </p:cNvPr>
          <p:cNvSpPr txBox="1"/>
          <p:nvPr/>
        </p:nvSpPr>
        <p:spPr>
          <a:xfrm flipH="1">
            <a:off x="8968046" y="900560"/>
            <a:ext cx="2614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That means looking 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in multiple directions</a:t>
            </a:r>
          </a:p>
        </p:txBody>
      </p:sp>
    </p:spTree>
    <p:extLst>
      <p:ext uri="{BB962C8B-B14F-4D97-AF65-F5344CB8AC3E}">
        <p14:creationId xmlns:p14="http://schemas.microsoft.com/office/powerpoint/2010/main" val="1737423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653027" y="2473519"/>
            <a:ext cx="2900298" cy="2362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prstClr val="white"/>
                </a:solidFill>
                <a:latin typeface="Corbel" panose="020B0503020204020204" pitchFamily="34" charset="0"/>
                <a:ea typeface="Calibri"/>
                <a:cs typeface="Times New Roman"/>
              </a:rPr>
              <a:t>Where you’ll find opportunities  </a:t>
            </a:r>
            <a:endParaRPr lang="en-US" sz="3600" dirty="0">
              <a:solidFill>
                <a:prstClr val="white"/>
              </a:solidFill>
              <a:latin typeface="Corbel" panose="020B0503020204020204" pitchFamily="34" charset="0"/>
              <a:ea typeface="Calibri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91400" y="3580539"/>
            <a:ext cx="3429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081651" y="0"/>
            <a:ext cx="14350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6096000" y="4343400"/>
            <a:ext cx="0" cy="2012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24000" y="3429000"/>
            <a:ext cx="3352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0" y="3335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Organization initiated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48600" y="132845"/>
            <a:ext cx="352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Employee initiated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19201" y="3649482"/>
            <a:ext cx="341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Inside work setting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96201" y="3649482"/>
            <a:ext cx="404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Outside work setting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799" y="394455"/>
            <a:ext cx="46699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Mentoring/Coaching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Leadership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Internships/</a:t>
            </a:r>
            <a:r>
              <a:rPr lang="en-US" sz="2400" dirty="0" err="1">
                <a:latin typeface="Corbel" panose="020B0503020204020204" pitchFamily="34" charset="0"/>
              </a:rPr>
              <a:t>Returnships</a:t>
            </a:r>
            <a:endParaRPr lang="en-US" sz="2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Job rotation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International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Apprenticeships/Fellowships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Tuition reimbursement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Online classes </a:t>
            </a: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17229" y="838201"/>
            <a:ext cx="4973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Learn another language (or two)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Be a connector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Enroll in continuing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Develop a personalized learning   program (joint w/ org.)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Create a leadership portfolio</a:t>
            </a:r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1000" y="4407725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Stretch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Lateral moves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Opportunities that enhance current skills, build new ones, offer visibility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7229" y="4388699"/>
            <a:ext cx="4669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Volunteer for community,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Join associations &amp; take on leadership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Stay current through reading, presenting, conferences, etc.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836FB-68CD-4018-8276-5173CC38896C}"/>
              </a:ext>
            </a:extLst>
          </p:cNvPr>
          <p:cNvSpPr/>
          <p:nvPr/>
        </p:nvSpPr>
        <p:spPr>
          <a:xfrm>
            <a:off x="3171964" y="2967335"/>
            <a:ext cx="58480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-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[</a:t>
            </a:r>
            <a:r>
              <a:rPr lang="en-US" sz="7200" b="1" cap="none" spc="-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LIMITATIONS</a:t>
            </a:r>
            <a:r>
              <a:rPr lang="en-US" sz="9600" b="1" cap="none" spc="-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]</a:t>
            </a:r>
            <a:endParaRPr lang="en-US" sz="7200" b="1" cap="none" spc="-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150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315B06-921D-482E-A942-B440781C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 Opportunity Minded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A473B-8006-4215-B8FB-9B69B2C0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28ED5-F586-4BF1-B336-A788B12FC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883761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40A10-E799-4794-BB82-56C47FE83939}"/>
              </a:ext>
            </a:extLst>
          </p:cNvPr>
          <p:cNvSpPr txBox="1"/>
          <p:nvPr/>
        </p:nvSpPr>
        <p:spPr>
          <a:xfrm flipH="1">
            <a:off x="9296401" y="304801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rbel" panose="020B0503020204020204" pitchFamily="34" charset="0"/>
              </a:rPr>
              <a:t>Choose the right</a:t>
            </a:r>
          </a:p>
          <a:p>
            <a:pPr algn="r"/>
            <a:r>
              <a:rPr lang="en-US" sz="3200" b="1" dirty="0">
                <a:latin typeface="Corbel" panose="020B0503020204020204" pitchFamily="34" charset="0"/>
              </a:rPr>
              <a:t>Opportunities</a:t>
            </a:r>
          </a:p>
          <a:p>
            <a:pPr algn="r"/>
            <a:r>
              <a:rPr lang="en-US" sz="3200" b="1" dirty="0">
                <a:latin typeface="Corbel" panose="020B0503020204020204" pitchFamily="34" charset="0"/>
              </a:rPr>
              <a:t>for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C3EA7-93A9-4431-B63B-9CBF539210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2886" r="19073" b="9794"/>
          <a:stretch/>
        </p:blipFill>
        <p:spPr>
          <a:xfrm rot="600000">
            <a:off x="9978953" y="2961509"/>
            <a:ext cx="182876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19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-29029"/>
            <a:ext cx="12188825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1768" y="-29030"/>
            <a:ext cx="641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Corbel" panose="020B0503020204020204" pitchFamily="34" charset="0"/>
              </a:rPr>
              <a:t>Positively Challenging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 Opportunity Minded</a:t>
            </a:r>
          </a:p>
        </p:txBody>
      </p:sp>
    </p:spTree>
    <p:extLst>
      <p:ext uri="{BB962C8B-B14F-4D97-AF65-F5344CB8AC3E}">
        <p14:creationId xmlns:p14="http://schemas.microsoft.com/office/powerpoint/2010/main" val="74203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2"/>
            <a:ext cx="12188825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81001"/>
            <a:ext cx="1424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Personally Meaningful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 Opportunity Minded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92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t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770" y="2"/>
            <a:ext cx="12188824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5638800" y="609601"/>
            <a:ext cx="6414655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Professionally on-target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 Opportunity Minded</a:t>
            </a:r>
          </a:p>
        </p:txBody>
      </p:sp>
    </p:spTree>
    <p:extLst>
      <p:ext uri="{BB962C8B-B14F-4D97-AF65-F5344CB8AC3E}">
        <p14:creationId xmlns:p14="http://schemas.microsoft.com/office/powerpoint/2010/main" val="1627905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1CDBB-A04C-488E-9121-37C0CF51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60" y="1149927"/>
            <a:ext cx="6497772" cy="4384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CA2B43-3A6F-44FD-9679-F61022EC036E}"/>
              </a:ext>
            </a:extLst>
          </p:cNvPr>
          <p:cNvSpPr txBox="1"/>
          <p:nvPr/>
        </p:nvSpPr>
        <p:spPr>
          <a:xfrm>
            <a:off x="3048040" y="5880925"/>
            <a:ext cx="58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Play in a new sandbox!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7D2DF5-6AD8-4E89-9B25-ABE3EB3AF804}"/>
              </a:ext>
            </a:extLst>
          </p:cNvPr>
          <p:cNvCxnSpPr/>
          <p:nvPr/>
        </p:nvCxnSpPr>
        <p:spPr>
          <a:xfrm>
            <a:off x="9961418" y="2549236"/>
            <a:ext cx="0" cy="9975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A9F9D6-9A0B-4BD2-A9E5-F428435356FC}"/>
              </a:ext>
            </a:extLst>
          </p:cNvPr>
          <p:cNvSpPr txBox="1"/>
          <p:nvPr/>
        </p:nvSpPr>
        <p:spPr>
          <a:xfrm>
            <a:off x="166255" y="59791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And give these a try</a:t>
            </a:r>
            <a:r>
              <a:rPr lang="en-US" sz="4000" dirty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8710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E4EC22-1B36-4F0D-BF5E-A6D37623D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054374"/>
              </p:ext>
            </p:extLst>
          </p:nvPr>
        </p:nvGraphicFramePr>
        <p:xfrm>
          <a:off x="2507672" y="1149927"/>
          <a:ext cx="7910946" cy="382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643E5E-B98B-41E0-8732-8CF16A6DF673}"/>
              </a:ext>
            </a:extLst>
          </p:cNvPr>
          <p:cNvCxnSpPr/>
          <p:nvPr/>
        </p:nvCxnSpPr>
        <p:spPr>
          <a:xfrm>
            <a:off x="5237018" y="2438400"/>
            <a:ext cx="0" cy="13854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D07817-7B8A-47BD-AF48-C8A246C56334}"/>
              </a:ext>
            </a:extLst>
          </p:cNvPr>
          <p:cNvCxnSpPr/>
          <p:nvPr/>
        </p:nvCxnSpPr>
        <p:spPr>
          <a:xfrm>
            <a:off x="7730836" y="2438400"/>
            <a:ext cx="0" cy="13854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53026B-B866-45B8-B2A8-AAE3F8252BB3}"/>
              </a:ext>
            </a:extLst>
          </p:cNvPr>
          <p:cNvSpPr txBox="1"/>
          <p:nvPr/>
        </p:nvSpPr>
        <p:spPr>
          <a:xfrm>
            <a:off x="1122218" y="5372512"/>
            <a:ext cx="1022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Backcast</a:t>
            </a:r>
            <a:r>
              <a:rPr lang="en-US" sz="3200" b="1" dirty="0">
                <a:latin typeface="Comic Sans MS" panose="030F0702030302020204" pitchFamily="66" charset="0"/>
              </a:rPr>
              <a:t> your way to your future!</a:t>
            </a:r>
          </a:p>
        </p:txBody>
      </p:sp>
    </p:spTree>
    <p:extLst>
      <p:ext uri="{BB962C8B-B14F-4D97-AF65-F5344CB8AC3E}">
        <p14:creationId xmlns:p14="http://schemas.microsoft.com/office/powerpoint/2010/main" val="1802432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051E1AB1-9405-409D-861B-3366F5148AE4}"/>
              </a:ext>
            </a:extLst>
          </p:cNvPr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629617982"/>
              </p:ext>
            </p:extLst>
          </p:nvPr>
        </p:nvGraphicFramePr>
        <p:xfrm>
          <a:off x="381001" y="1905000"/>
          <a:ext cx="11353799" cy="4401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85C3904-2E6B-49E5-A20F-5FF0F3A936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45" y="140099"/>
            <a:ext cx="12188825" cy="152016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    List                Leadership Opportunities you could explore	 right now  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9F91D8-A4AA-45B6-8B03-449C7CF443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499" r="11290"/>
          <a:stretch/>
        </p:blipFill>
        <p:spPr>
          <a:xfrm>
            <a:off x="2223654" y="202621"/>
            <a:ext cx="1752601" cy="6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92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F84E9-0B79-42C7-9FAB-97356FFD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715C6-6916-44D3-BC4F-414636587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8" y="190500"/>
            <a:ext cx="12188825" cy="8763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SET  YOURSELF UP FOR SUCCESS!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A45422-E65D-4134-9B2C-C8A8D0E2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114950"/>
            <a:ext cx="1552051" cy="15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C6128D-8A96-4292-B199-F7A6AE202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090273"/>
            <a:ext cx="1100728" cy="1100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2F110-01C8-45F6-8B58-BE21899F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30" y="4473569"/>
            <a:ext cx="809625" cy="638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CC269-6D79-4D79-9800-534E3D540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79703"/>
            <a:ext cx="1689967" cy="1689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19A8D6-9122-4D3A-95A9-ECB369B7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45" y="3669670"/>
            <a:ext cx="1997526" cy="19975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EA19BD-C0BC-44AB-9659-1AE892ACF3C8}"/>
              </a:ext>
            </a:extLst>
          </p:cNvPr>
          <p:cNvSpPr txBox="1"/>
          <p:nvPr/>
        </p:nvSpPr>
        <p:spPr>
          <a:xfrm>
            <a:off x="2085451" y="1593285"/>
            <a:ext cx="4025938" cy="83099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1. Know You &amp; the World    	Around You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1C76EE-57F1-41EA-9120-FF5768F3E70D}"/>
              </a:ext>
            </a:extLst>
          </p:cNvPr>
          <p:cNvSpPr txBox="1"/>
          <p:nvPr/>
        </p:nvSpPr>
        <p:spPr>
          <a:xfrm>
            <a:off x="2806038" y="3178977"/>
            <a:ext cx="3733800" cy="83099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2. Go Leadership Opportunity Seeking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B44D90-9BD1-4734-BF3F-24226FA6F501}"/>
              </a:ext>
            </a:extLst>
          </p:cNvPr>
          <p:cNvSpPr txBox="1"/>
          <p:nvPr/>
        </p:nvSpPr>
        <p:spPr>
          <a:xfrm>
            <a:off x="3438021" y="4668435"/>
            <a:ext cx="2971800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3. Choose &amp; then Narrow Your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8A72EB-C2EE-424A-B45B-82FF2818E829}"/>
              </a:ext>
            </a:extLst>
          </p:cNvPr>
          <p:cNvSpPr txBox="1"/>
          <p:nvPr/>
        </p:nvSpPr>
        <p:spPr>
          <a:xfrm flipH="1">
            <a:off x="8325908" y="2375956"/>
            <a:ext cx="3004852" cy="83099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4. Go for Your Top   Opportunities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67395-100F-41ED-9AA3-8C586D8B4A54}"/>
              </a:ext>
            </a:extLst>
          </p:cNvPr>
          <p:cNvSpPr txBox="1"/>
          <p:nvPr/>
        </p:nvSpPr>
        <p:spPr>
          <a:xfrm flipH="1">
            <a:off x="9235129" y="4068268"/>
            <a:ext cx="2865742" cy="156966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5. Make Your  Opportunities a Reality &amp; Celebrate</a:t>
            </a:r>
          </a:p>
        </p:txBody>
      </p:sp>
    </p:spTree>
    <p:extLst>
      <p:ext uri="{BB962C8B-B14F-4D97-AF65-F5344CB8AC3E}">
        <p14:creationId xmlns:p14="http://schemas.microsoft.com/office/powerpoint/2010/main" val="2191338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332" y="3354473"/>
            <a:ext cx="9142999" cy="1416816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74" y="4646059"/>
            <a:ext cx="8686852" cy="177269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/>
              <a:t> Thanks for joining us today</a:t>
            </a:r>
            <a:r>
              <a:rPr lang="en-US" sz="3600" dirty="0"/>
              <a:t>!</a:t>
            </a:r>
            <a:r>
              <a:rPr lang="en-US" dirty="0"/>
              <a:t>  </a:t>
            </a:r>
          </a:p>
          <a:p>
            <a:pPr algn="ctr"/>
            <a:r>
              <a:rPr lang="en-US" dirty="0"/>
              <a:t>        Caitlin P. Williams, Ph.D.     ◊     Drcaitlinwilliams@gmail.com</a:t>
            </a:r>
          </a:p>
          <a:p>
            <a:pPr algn="ctr"/>
            <a:r>
              <a:rPr lang="en-US" dirty="0"/>
              <a:t>Author of the new book: </a:t>
            </a:r>
            <a:r>
              <a:rPr lang="en-US" b="1" i="1" dirty="0"/>
              <a:t>Be Opportunity Minded: </a:t>
            </a:r>
          </a:p>
          <a:p>
            <a:pPr algn="ctr"/>
            <a:r>
              <a:rPr lang="en-US" b="1" i="1" dirty="0"/>
              <a:t>Start Growing Your Career Now </a:t>
            </a:r>
            <a:r>
              <a:rPr lang="en-US" dirty="0"/>
              <a:t>(</a:t>
            </a:r>
            <a:r>
              <a:rPr lang="en-US"/>
              <a:t>ALA Editions </a:t>
            </a:r>
            <a:r>
              <a:rPr lang="en-US" dirty="0"/>
              <a:t>2019)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06708F-D3D2-42FF-B113-D84EBBB5DEAE}"/>
              </a:ext>
            </a:extLst>
          </p:cNvPr>
          <p:cNvSpPr/>
          <p:nvPr/>
        </p:nvSpPr>
        <p:spPr>
          <a:xfrm>
            <a:off x="1591835" y="56103"/>
            <a:ext cx="1034129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Here’s to</a:t>
            </a:r>
            <a:r>
              <a:rPr lang="en-US" sz="4800" b="1" dirty="0"/>
              <a:t> </a:t>
            </a:r>
            <a:r>
              <a:rPr lang="en-US" sz="4000" b="1" i="1" u="sng" dirty="0"/>
              <a:t>you</a:t>
            </a:r>
            <a:r>
              <a:rPr lang="en-US" sz="4800" b="1" dirty="0"/>
              <a:t> </a:t>
            </a:r>
            <a:r>
              <a:rPr lang="en-US" sz="4000" b="1" dirty="0"/>
              <a:t>being Opportunity Minded </a:t>
            </a:r>
          </a:p>
          <a:p>
            <a:pPr algn="ctr"/>
            <a:r>
              <a:rPr lang="en-US" sz="4000" b="1" dirty="0"/>
              <a:t>and delighting in your </a:t>
            </a:r>
          </a:p>
          <a:p>
            <a:pPr algn="ctr"/>
            <a:r>
              <a:rPr lang="en-US" sz="4000" b="1" dirty="0"/>
              <a:t>Leadership possibilities </a:t>
            </a:r>
            <a:r>
              <a:rPr lang="en-US" sz="4400" b="1" dirty="0"/>
              <a:t>!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26395-730C-4154-B9B6-3D998BA5A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2292653"/>
            <a:ext cx="5043054" cy="21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98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185C-715A-4C29-9E3E-296BFACA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06F4A-ABD7-4BB5-9E7D-AA6F62F31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B51D5-76D5-417E-932C-600AC51D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0327"/>
            <a:ext cx="12192000" cy="7398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FA425-62C8-450F-BF15-AD38F30D8C88}"/>
              </a:ext>
            </a:extLst>
          </p:cNvPr>
          <p:cNvSpPr txBox="1"/>
          <p:nvPr/>
        </p:nvSpPr>
        <p:spPr>
          <a:xfrm>
            <a:off x="11333017" y="0"/>
            <a:ext cx="4987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 I T I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2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37C7D6-0B9D-43CD-B534-119BDC0F5A01}"/>
              </a:ext>
            </a:extLst>
          </p:cNvPr>
          <p:cNvSpPr txBox="1"/>
          <p:nvPr/>
        </p:nvSpPr>
        <p:spPr>
          <a:xfrm>
            <a:off x="5015346" y="817417"/>
            <a:ext cx="59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rbel" panose="020B0503020204020204" pitchFamily="34" charset="0"/>
              </a:rPr>
              <a:t>Big Questions for you: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E84A3-D5BB-4032-BFC1-301042C8E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0836"/>
            <a:ext cx="2337268" cy="2337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3C3405-CA1A-4B16-A72D-00F19623E299}"/>
              </a:ext>
            </a:extLst>
          </p:cNvPr>
          <p:cNvSpPr txBox="1"/>
          <p:nvPr/>
        </p:nvSpPr>
        <p:spPr>
          <a:xfrm>
            <a:off x="1884218" y="2826328"/>
            <a:ext cx="87955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Corbel" panose="020B0503020204020204" pitchFamily="34" charset="0"/>
              </a:rPr>
              <a:t>Question #1 How do </a:t>
            </a:r>
            <a:r>
              <a:rPr lang="en-US" sz="3600" b="1" i="1" dirty="0">
                <a:latin typeface="Corbel" panose="020B0503020204020204" pitchFamily="34" charset="0"/>
              </a:rPr>
              <a:t>you</a:t>
            </a:r>
            <a:r>
              <a:rPr lang="en-US" sz="3600" b="1" dirty="0">
                <a:latin typeface="Corbel" panose="020B0503020204020204" pitchFamily="34" charset="0"/>
              </a:rPr>
              <a:t> define </a:t>
            </a:r>
            <a:r>
              <a:rPr lang="en-US" sz="36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leadership?</a:t>
            </a:r>
          </a:p>
          <a:p>
            <a:pPr algn="r"/>
            <a:endParaRPr lang="en-US" sz="3200" b="1" dirty="0"/>
          </a:p>
          <a:p>
            <a:pPr algn="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707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CA093C-D4A0-4BF7-8E64-91D98EDA8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2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B7D3-901E-4333-BDFA-0E802A97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19310"/>
            <a:ext cx="8911687" cy="128089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orbel" panose="020B0503020204020204" pitchFamily="34" charset="0"/>
              </a:rPr>
              <a:t>Some further </a:t>
            </a:r>
            <a:r>
              <a:rPr lang="en-US" sz="4400" b="1" i="1" dirty="0">
                <a:latin typeface="Corbel" panose="020B0503020204020204" pitchFamily="34" charset="0"/>
              </a:rPr>
              <a:t>Leadership</a:t>
            </a:r>
            <a:r>
              <a:rPr lang="en-US" sz="4400" b="1" dirty="0">
                <a:latin typeface="Corbel" panose="020B0503020204020204" pitchFamily="34" charset="0"/>
              </a:rPr>
              <a:t> questions to consider…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6E188-C54D-4D72-8F37-7D7680A90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2" y="1828801"/>
            <a:ext cx="10113817" cy="4890654"/>
          </a:xfrm>
        </p:spPr>
        <p:txBody>
          <a:bodyPr>
            <a:normAutofit/>
          </a:bodyPr>
          <a:lstStyle/>
          <a:p>
            <a:r>
              <a:rPr lang="en-US" sz="3900" dirty="0">
                <a:latin typeface="Corbel" panose="020B0503020204020204" pitchFamily="34" charset="0"/>
              </a:rPr>
              <a:t>	What draws you to pursue leadership?</a:t>
            </a:r>
          </a:p>
          <a:p>
            <a:pPr marL="0" indent="0">
              <a:buNone/>
            </a:pPr>
            <a:r>
              <a:rPr lang="en-US" sz="2100" dirty="0">
                <a:latin typeface="Corbel" panose="020B0503020204020204" pitchFamily="34" charset="0"/>
              </a:rPr>
              <a:t>							</a:t>
            </a:r>
            <a:r>
              <a:rPr lang="en-US" sz="8800" b="1" dirty="0">
                <a:latin typeface="Corbel" panose="020B0503020204020204" pitchFamily="34" charset="0"/>
              </a:rPr>
              <a:t>AND</a:t>
            </a:r>
          </a:p>
          <a:p>
            <a:pPr marL="0" indent="0">
              <a:buNone/>
            </a:pPr>
            <a:endParaRPr lang="en-US" sz="1200" b="1" dirty="0">
              <a:latin typeface="Corbel" panose="020B0503020204020204" pitchFamily="34" charset="0"/>
            </a:endParaRPr>
          </a:p>
          <a:p>
            <a:r>
              <a:rPr lang="en-US" sz="3900" b="1" i="1" dirty="0">
                <a:latin typeface="Corbel" panose="020B0503020204020204" pitchFamily="34" charset="0"/>
              </a:rPr>
              <a:t>	How </a:t>
            </a:r>
            <a:r>
              <a:rPr lang="en-US" sz="3900" dirty="0">
                <a:latin typeface="Corbel" panose="020B0503020204020204" pitchFamily="34" charset="0"/>
              </a:rPr>
              <a:t>do you want to…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0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1CE9EC-CEAD-457F-BA09-60FE0E91D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7078"/>
            <a:ext cx="12192000" cy="18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4331-E9DC-4BD6-8D92-6BC40EFA0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4" y="2133600"/>
            <a:ext cx="8442757" cy="377762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Corbel" panose="020B0503020204020204" pitchFamily="34" charset="0"/>
              </a:rPr>
              <a:t>Question #2  How do</a:t>
            </a:r>
            <a:r>
              <a:rPr lang="en-US" sz="3600" b="1" i="1" dirty="0">
                <a:latin typeface="Corbel" panose="020B0503020204020204" pitchFamily="34" charset="0"/>
              </a:rPr>
              <a:t> you </a:t>
            </a:r>
            <a:r>
              <a:rPr lang="en-US" sz="3600" b="1" dirty="0">
                <a:latin typeface="Corbel" panose="020B0503020204020204" pitchFamily="34" charset="0"/>
              </a:rPr>
              <a:t>define </a:t>
            </a:r>
            <a:r>
              <a:rPr lang="en-US" sz="3600" b="1" i="1" dirty="0">
                <a:solidFill>
                  <a:schemeClr val="accent1"/>
                </a:solidFill>
                <a:latin typeface="Corbel" panose="020B0503020204020204" pitchFamily="34" charset="0"/>
              </a:rPr>
              <a:t>opportunity?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262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743</TotalTime>
  <Words>729</Words>
  <Application>Microsoft Office PowerPoint</Application>
  <PresentationFormat>Widescreen</PresentationFormat>
  <Paragraphs>212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 JULIAN</vt:lpstr>
      <vt:lpstr>Arial</vt:lpstr>
      <vt:lpstr>Calibri</vt:lpstr>
      <vt:lpstr>Century Gothic</vt:lpstr>
      <vt:lpstr>Comic Sans MS</vt:lpstr>
      <vt:lpstr>Corbel</vt:lpstr>
      <vt:lpstr>Wingdings 3</vt:lpstr>
      <vt:lpstr>Wisp</vt:lpstr>
      <vt:lpstr>The Best Way to Move Toward Leadership in Your Career: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further Leadership questions to consider…</vt:lpstr>
      <vt:lpstr>PowerPoint Presentation</vt:lpstr>
      <vt:lpstr>PowerPoint Presentation</vt:lpstr>
      <vt:lpstr>PowerPoint Presentation</vt:lpstr>
      <vt:lpstr>How do you define an opportunity?</vt:lpstr>
      <vt:lpstr>PowerPoint Presentation</vt:lpstr>
      <vt:lpstr>PowerPoint Presentation</vt:lpstr>
      <vt:lpstr>PowerPoint Presentation</vt:lpstr>
      <vt:lpstr>At a time when:</vt:lpstr>
      <vt:lpstr> Where we’ve gone…</vt:lpstr>
      <vt:lpstr>PowerPoint Presentation</vt:lpstr>
      <vt:lpstr>PowerPoint Presentation</vt:lpstr>
      <vt:lpstr>Challenges &amp; Possibilities for Leaders  (and Potential Leaders)</vt:lpstr>
      <vt:lpstr>PowerPoint Presentation</vt:lpstr>
      <vt:lpstr>PowerPoint Presentation</vt:lpstr>
      <vt:lpstr>Know YOURSELF really, really well.</vt:lpstr>
      <vt:lpstr>PowerPoint Presentation</vt:lpstr>
      <vt:lpstr>PowerPoint Presentation</vt:lpstr>
      <vt:lpstr>PowerPoint Presentation</vt:lpstr>
      <vt:lpstr>AGING ADVANCES = An aging workforce and population will change the United States and other developed nations, impacting the workplace, government budgets, policy, family life, and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List                Leadership Opportunities you could explore  right now  </vt:lpstr>
      <vt:lpstr>SET  YOURSELF UP FOR SUCCESS!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Way to Move Toward Leadership in Your Career:</dc:title>
  <dc:creator>Caitlin Williams</dc:creator>
  <cp:lastModifiedBy>Caitlin Williams</cp:lastModifiedBy>
  <cp:revision>50</cp:revision>
  <dcterms:created xsi:type="dcterms:W3CDTF">2019-03-13T14:34:13Z</dcterms:created>
  <dcterms:modified xsi:type="dcterms:W3CDTF">2019-03-18T12:59:07Z</dcterms:modified>
</cp:coreProperties>
</file>