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19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68" d="100"/>
          <a:sy n="68" d="100"/>
        </p:scale>
        <p:origin x="-608" y="-104"/>
      </p:cViewPr>
      <p:guideLst>
        <p:guide orient="horz" pos="3599"/>
        <p:guide pos="59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CF321-2E84-9749-B3D7-B5A3F54134F9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0AC52-021E-D54F-BA5D-B9B330C1BA6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020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2778EDF1-EAED-BB49-A024-7206606215E3}" type="datetimeFigureOut">
              <a:rPr lang="en-US" smtClean="0"/>
              <a:t>6/28/17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3E6BB84F-5476-C94A-88A4-54543E2A10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Standard </a:t>
            </a:r>
            <a:r>
              <a:rPr lang="en-US" dirty="0"/>
              <a:t>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Administration, Finances, and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879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028" y="4836546"/>
            <a:ext cx="8015492" cy="1410349"/>
          </a:xfrm>
        </p:spPr>
        <p:txBody>
          <a:bodyPr>
            <a:normAutofit/>
          </a:bodyPr>
          <a:lstStyle/>
          <a:p>
            <a:r>
              <a:rPr lang="en-US" sz="4000" dirty="0"/>
              <a:t>V</a:t>
            </a:r>
            <a:r>
              <a:rPr lang="en-US" sz="4000" dirty="0" smtClean="0"/>
              <a:t>.</a:t>
            </a:r>
            <a:r>
              <a:rPr lang="en-US" sz="4000" dirty="0" smtClean="0"/>
              <a:t>9 Physical and technological resources for program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only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581978"/>
          </a:xfrm>
        </p:spPr>
        <p:txBody>
          <a:bodyPr>
            <a:normAutofit/>
          </a:bodyPr>
          <a:lstStyle/>
          <a:p>
            <a:r>
              <a:rPr lang="en-US" dirty="0" smtClean="0"/>
              <a:t>Inventory of equipment and software for teaching and learning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4132340" cy="639762"/>
          </a:xfrm>
        </p:spPr>
        <p:txBody>
          <a:bodyPr/>
          <a:lstStyle/>
          <a:p>
            <a:r>
              <a:rPr lang="en-US" dirty="0" smtClean="0"/>
              <a:t>But also this, for example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1" y="1329264"/>
            <a:ext cx="4132341" cy="358197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Schedule for replacement of digital equipment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89390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377264"/>
            <a:ext cx="8018540" cy="1944328"/>
          </a:xfrm>
        </p:spPr>
        <p:txBody>
          <a:bodyPr>
            <a:noAutofit/>
          </a:bodyPr>
          <a:lstStyle/>
          <a:p>
            <a:r>
              <a:rPr lang="en-US" sz="4000" dirty="0"/>
              <a:t>V</a:t>
            </a:r>
            <a:r>
              <a:rPr lang="en-US" sz="4000" dirty="0" smtClean="0"/>
              <a:t>.</a:t>
            </a:r>
            <a:r>
              <a:rPr lang="en-US" sz="4000" dirty="0" smtClean="0"/>
              <a:t>10 Physical facilities provide functional learning, research, service, &amp; program administration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only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2498891"/>
          </a:xfrm>
        </p:spPr>
        <p:txBody>
          <a:bodyPr>
            <a:normAutofit/>
          </a:bodyPr>
          <a:lstStyle/>
          <a:p>
            <a:r>
              <a:rPr lang="en-US" dirty="0" smtClean="0"/>
              <a:t>“The program occupies XXX square feet in YYY library and has three classrooms, ten offices, and a lab.”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4132340" cy="639762"/>
          </a:xfrm>
        </p:spPr>
        <p:txBody>
          <a:bodyPr/>
          <a:lstStyle/>
          <a:p>
            <a:r>
              <a:rPr lang="en-US" dirty="0" smtClean="0"/>
              <a:t>But also this, for example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1" y="1329264"/>
            <a:ext cx="4132341" cy="3048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Add maps, floor plans, photographs, along with descriptions of on-campus and off-campus facilities.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96593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164286"/>
            <a:ext cx="8015492" cy="2157306"/>
          </a:xfrm>
        </p:spPr>
        <p:txBody>
          <a:bodyPr>
            <a:noAutofit/>
          </a:bodyPr>
          <a:lstStyle/>
          <a:p>
            <a:r>
              <a:rPr lang="en-US" sz="4000" dirty="0"/>
              <a:t>V</a:t>
            </a:r>
            <a:r>
              <a:rPr lang="en-US" sz="4000" dirty="0" smtClean="0"/>
              <a:t>.</a:t>
            </a:r>
            <a:r>
              <a:rPr lang="en-US" sz="4000" dirty="0" smtClean="0"/>
              <a:t>11 Access to information resources and services, and information technologies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only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2498891"/>
          </a:xfrm>
        </p:spPr>
        <p:txBody>
          <a:bodyPr>
            <a:normAutofit/>
          </a:bodyPr>
          <a:lstStyle/>
          <a:p>
            <a:r>
              <a:rPr lang="en-US" dirty="0" smtClean="0"/>
              <a:t>“Our facilities and services are ADA compliant.”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4132340" cy="639762"/>
          </a:xfrm>
        </p:spPr>
        <p:txBody>
          <a:bodyPr/>
          <a:lstStyle/>
          <a:p>
            <a:r>
              <a:rPr lang="en-US" dirty="0" smtClean="0"/>
              <a:t>But also this, for example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1" y="1329264"/>
            <a:ext cx="4132341" cy="30480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Add descriptions of the compliance or accommodations  for all facilities where face-to-face classes or activities (orientation,  social, etc.) are held. </a:t>
            </a:r>
          </a:p>
          <a:p>
            <a:r>
              <a:rPr lang="en-US" dirty="0" smtClean="0"/>
              <a:t>Provide evidence that all on-line programs are accessible to students with hearing, visual, or other disabilities.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08137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164286"/>
            <a:ext cx="8015492" cy="2157306"/>
          </a:xfrm>
        </p:spPr>
        <p:txBody>
          <a:bodyPr>
            <a:noAutofit/>
          </a:bodyPr>
          <a:lstStyle/>
          <a:p>
            <a:r>
              <a:rPr lang="en-US" sz="4000" dirty="0"/>
              <a:t>V</a:t>
            </a:r>
            <a:r>
              <a:rPr lang="en-US" sz="4000" dirty="0" smtClean="0"/>
              <a:t>.</a:t>
            </a:r>
            <a:r>
              <a:rPr lang="en-US" sz="4000" dirty="0" smtClean="0"/>
              <a:t>12 Support resources meet program needs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only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2498891"/>
          </a:xfrm>
        </p:spPr>
        <p:txBody>
          <a:bodyPr>
            <a:normAutofit/>
          </a:bodyPr>
          <a:lstStyle/>
          <a:p>
            <a:r>
              <a:rPr lang="en-US" dirty="0" smtClean="0"/>
              <a:t>“Library and technology services support students both on campus and online.”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4132340" cy="639762"/>
          </a:xfrm>
        </p:spPr>
        <p:txBody>
          <a:bodyPr/>
          <a:lstStyle/>
          <a:p>
            <a:r>
              <a:rPr lang="en-US" dirty="0" smtClean="0"/>
              <a:t>But also this, for example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1" y="1198545"/>
            <a:ext cx="4132341" cy="4590371"/>
          </a:xfrm>
        </p:spPr>
        <p:txBody>
          <a:bodyPr>
            <a:noAutofit/>
          </a:bodyPr>
          <a:lstStyle/>
          <a:p>
            <a:r>
              <a:rPr lang="en-US" sz="2200" dirty="0" smtClean="0"/>
              <a:t>Provide budgets, assessments, usage data, collection and services for libraries, labs, commons, etc.</a:t>
            </a:r>
          </a:p>
          <a:p>
            <a:r>
              <a:rPr lang="en-US" sz="2200" dirty="0" smtClean="0"/>
              <a:t>Provide particulars on support for technology, staff assigned, equipment budgets, etc. </a:t>
            </a:r>
          </a:p>
          <a:p>
            <a:r>
              <a:rPr lang="en-US" sz="2200" dirty="0" smtClean="0"/>
              <a:t>Describe institutional facilities used by program regardless of location or mode of instructional delivery. </a:t>
            </a:r>
          </a:p>
        </p:txBody>
      </p:sp>
    </p:spTree>
    <p:extLst>
      <p:ext uri="{BB962C8B-B14F-4D97-AF65-F5344CB8AC3E}">
        <p14:creationId xmlns:p14="http://schemas.microsoft.com/office/powerpoint/2010/main" val="2892090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537" y="4164286"/>
            <a:ext cx="8714463" cy="2157306"/>
          </a:xfrm>
        </p:spPr>
        <p:txBody>
          <a:bodyPr>
            <a:noAutofit/>
          </a:bodyPr>
          <a:lstStyle/>
          <a:p>
            <a:r>
              <a:rPr lang="en-US" sz="4000" dirty="0"/>
              <a:t>V</a:t>
            </a:r>
            <a:r>
              <a:rPr lang="en-US" sz="4000" dirty="0" smtClean="0"/>
              <a:t>.</a:t>
            </a:r>
            <a:r>
              <a:rPr lang="en-US" sz="4000" dirty="0" smtClean="0"/>
              <a:t>13 Administrative, fiscal, and support policies systematically reviewed with constituent involvement 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only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2498891"/>
          </a:xfrm>
        </p:spPr>
        <p:txBody>
          <a:bodyPr>
            <a:normAutofit/>
          </a:bodyPr>
          <a:lstStyle/>
          <a:p>
            <a:r>
              <a:rPr lang="en-US" dirty="0" smtClean="0"/>
              <a:t>Description of surveys or other methods for constituent input on administrative policies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4132340" cy="639762"/>
          </a:xfrm>
        </p:spPr>
        <p:txBody>
          <a:bodyPr/>
          <a:lstStyle/>
          <a:p>
            <a:r>
              <a:rPr lang="en-US" dirty="0" smtClean="0"/>
              <a:t>But also this, for example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1" y="1329264"/>
            <a:ext cx="4132341" cy="3048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Examples of policy or fiscal decisions resulting from systematic policy and budget review</a:t>
            </a:r>
          </a:p>
          <a:p>
            <a:r>
              <a:rPr lang="en-US" dirty="0" smtClean="0"/>
              <a:t>Examples of changes to facilities or other physical resources to improve program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721658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164286"/>
            <a:ext cx="8015492" cy="2157306"/>
          </a:xfrm>
        </p:spPr>
        <p:txBody>
          <a:bodyPr>
            <a:noAutofit/>
          </a:bodyPr>
          <a:lstStyle/>
          <a:p>
            <a:r>
              <a:rPr lang="en-US" sz="4000" dirty="0"/>
              <a:t>V</a:t>
            </a:r>
            <a:r>
              <a:rPr lang="en-US" sz="4000" dirty="0" smtClean="0"/>
              <a:t>.</a:t>
            </a:r>
            <a:r>
              <a:rPr lang="en-US" sz="4000" dirty="0" smtClean="0"/>
              <a:t>14 Data substantiate evaluation of administration, finances, &amp; resources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only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2498891"/>
          </a:xfrm>
        </p:spPr>
        <p:txBody>
          <a:bodyPr>
            <a:normAutofit/>
          </a:bodyPr>
          <a:lstStyle/>
          <a:p>
            <a:r>
              <a:rPr lang="en-US" dirty="0" smtClean="0"/>
              <a:t>Description of the process for evaluation of resources.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4132340" cy="639762"/>
          </a:xfrm>
        </p:spPr>
        <p:txBody>
          <a:bodyPr/>
          <a:lstStyle/>
          <a:p>
            <a:r>
              <a:rPr lang="en-US" dirty="0" smtClean="0"/>
              <a:t>But also this, for example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1" y="1329264"/>
            <a:ext cx="4132341" cy="3048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Minutes, forms and data collection instruments, and other evidence of evaluation.</a:t>
            </a:r>
          </a:p>
          <a:p>
            <a:r>
              <a:rPr lang="en-US" dirty="0" smtClean="0"/>
              <a:t>Performance evaluation data. </a:t>
            </a:r>
          </a:p>
          <a:p>
            <a:r>
              <a:rPr lang="en-US" sz="2400" dirty="0" smtClean="0"/>
              <a:t>Usage data for library and lab resources by program constituents.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631029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537" y="4799198"/>
            <a:ext cx="8347955" cy="1522393"/>
          </a:xfrm>
        </p:spPr>
        <p:txBody>
          <a:bodyPr>
            <a:noAutofit/>
          </a:bodyPr>
          <a:lstStyle/>
          <a:p>
            <a:r>
              <a:rPr lang="en-US" sz="4000" dirty="0"/>
              <a:t>V</a:t>
            </a:r>
            <a:r>
              <a:rPr lang="en-US" sz="4000" smtClean="0"/>
              <a:t>.</a:t>
            </a:r>
            <a:r>
              <a:rPr lang="en-US" sz="4000" dirty="0" smtClean="0"/>
              <a:t>15 Administrative evaluation results used to improve program and plan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only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469934"/>
          </a:xfrm>
        </p:spPr>
        <p:txBody>
          <a:bodyPr>
            <a:normAutofit/>
          </a:bodyPr>
          <a:lstStyle/>
          <a:p>
            <a:r>
              <a:rPr lang="en-US" dirty="0" smtClean="0"/>
              <a:t>“Data is used to improve the program.”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4132340" cy="639762"/>
          </a:xfrm>
        </p:spPr>
        <p:txBody>
          <a:bodyPr/>
          <a:lstStyle/>
          <a:p>
            <a:r>
              <a:rPr lang="en-US" dirty="0" smtClean="0"/>
              <a:t>But also this, for example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1" y="1329264"/>
            <a:ext cx="4132341" cy="3469934"/>
          </a:xfrm>
        </p:spPr>
        <p:txBody>
          <a:bodyPr>
            <a:normAutofit/>
          </a:bodyPr>
          <a:lstStyle/>
          <a:p>
            <a:r>
              <a:rPr lang="en-US" dirty="0"/>
              <a:t>Examples of how data is used in specific decision making </a:t>
            </a:r>
            <a:r>
              <a:rPr lang="en-US" dirty="0" smtClean="0"/>
              <a:t>situations – substantiate with minutes, communication of decision, and results of the decision.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891290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266" y="4572000"/>
            <a:ext cx="8273254" cy="1600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Suggestions for Standard </a:t>
            </a:r>
            <a:r>
              <a:rPr lang="en-US" sz="4000" dirty="0"/>
              <a:t>5</a:t>
            </a:r>
            <a:r>
              <a:rPr lang="en-US" sz="4000" dirty="0" smtClean="0"/>
              <a:t> documentation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b="1" dirty="0" smtClean="0"/>
              <a:t>graphics</a:t>
            </a:r>
            <a:r>
              <a:rPr lang="en-US" dirty="0" smtClean="0"/>
              <a:t> to represent process</a:t>
            </a:r>
          </a:p>
          <a:p>
            <a:r>
              <a:rPr lang="en-US" dirty="0" smtClean="0"/>
              <a:t>Give concrete </a:t>
            </a:r>
            <a:r>
              <a:rPr lang="en-US" b="1" dirty="0" smtClean="0"/>
              <a:t>examples</a:t>
            </a:r>
          </a:p>
          <a:p>
            <a:r>
              <a:rPr lang="en-US" dirty="0" smtClean="0"/>
              <a:t>Use </a:t>
            </a:r>
            <a:r>
              <a:rPr lang="en-US" b="1" dirty="0" smtClean="0"/>
              <a:t>tables</a:t>
            </a:r>
            <a:r>
              <a:rPr lang="en-US" dirty="0" smtClean="0"/>
              <a:t> to organize information</a:t>
            </a:r>
          </a:p>
          <a:p>
            <a:r>
              <a:rPr lang="en-US" dirty="0" smtClean="0"/>
              <a:t>Use </a:t>
            </a:r>
            <a:r>
              <a:rPr lang="en-US" b="1" dirty="0" smtClean="0"/>
              <a:t>timelines</a:t>
            </a:r>
            <a:r>
              <a:rPr lang="en-US" dirty="0" smtClean="0"/>
              <a:t> to illustrate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33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399689"/>
            <a:ext cx="8034168" cy="2909277"/>
          </a:xfrm>
        </p:spPr>
        <p:txBody>
          <a:bodyPr>
            <a:noAutofit/>
          </a:bodyPr>
          <a:lstStyle/>
          <a:p>
            <a:r>
              <a:rPr lang="en-US" sz="4000" dirty="0"/>
              <a:t>V</a:t>
            </a:r>
            <a:r>
              <a:rPr lang="en-US" sz="4000" dirty="0" smtClean="0"/>
              <a:t>.</a:t>
            </a:r>
            <a:r>
              <a:rPr lang="en-US" sz="4000" dirty="0" smtClean="0"/>
              <a:t>1 Adequate program autonomy and institutional support 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only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238684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“The program resides in XXX College and is administered by the director.”</a:t>
            </a:r>
          </a:p>
          <a:p>
            <a:r>
              <a:rPr lang="en-US" dirty="0" smtClean="0"/>
              <a:t>“The University provides XX% of the program’s budget.”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4151016" cy="639762"/>
          </a:xfrm>
        </p:spPr>
        <p:txBody>
          <a:bodyPr/>
          <a:lstStyle/>
          <a:p>
            <a:r>
              <a:rPr lang="en-US" dirty="0" smtClean="0"/>
              <a:t>But also this, for example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1" y="1329264"/>
            <a:ext cx="3889559" cy="3048000"/>
          </a:xfrm>
        </p:spPr>
        <p:txBody>
          <a:bodyPr>
            <a:noAutofit/>
          </a:bodyPr>
          <a:lstStyle/>
          <a:p>
            <a:r>
              <a:rPr lang="en-US" sz="2200" dirty="0" smtClean="0"/>
              <a:t>Include an organization chart that shows both the programs and others and where they reside.</a:t>
            </a:r>
          </a:p>
          <a:p>
            <a:r>
              <a:rPr lang="en-US" sz="2200" dirty="0" smtClean="0"/>
              <a:t>Show some budget rationale: based on tuition income or enrollment, for instance. Provide several years’ data to illustrate the program’s financial trajectory</a:t>
            </a:r>
            <a:r>
              <a:rPr lang="en-US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650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3" y="4108264"/>
            <a:ext cx="7740278" cy="2145544"/>
          </a:xfrm>
        </p:spPr>
        <p:txBody>
          <a:bodyPr>
            <a:normAutofit/>
          </a:bodyPr>
          <a:lstStyle/>
          <a:p>
            <a:r>
              <a:rPr lang="en-US" sz="4000" dirty="0"/>
              <a:t>V</a:t>
            </a:r>
            <a:r>
              <a:rPr lang="en-US" sz="4000" dirty="0" smtClean="0"/>
              <a:t>.</a:t>
            </a:r>
            <a:r>
              <a:rPr lang="en-US" sz="4000" dirty="0" smtClean="0"/>
              <a:t>2 Program represented at institutional level and has equitable resources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only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2498891"/>
          </a:xfrm>
        </p:spPr>
        <p:txBody>
          <a:bodyPr/>
          <a:lstStyle/>
          <a:p>
            <a:r>
              <a:rPr lang="en-US" dirty="0" smtClean="0"/>
              <a:t>“The program has members on university-wide committees.”	</a:t>
            </a:r>
          </a:p>
          <a:p>
            <a:r>
              <a:rPr lang="en-US" dirty="0" smtClean="0"/>
              <a:t>“The program offers a total of $50,000 in financial aid each year.”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4132340" cy="639762"/>
          </a:xfrm>
        </p:spPr>
        <p:txBody>
          <a:bodyPr/>
          <a:lstStyle/>
          <a:p>
            <a:r>
              <a:rPr lang="en-US" dirty="0" smtClean="0"/>
              <a:t>But also this, for example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1" y="1329264"/>
            <a:ext cx="4132341" cy="3048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Provide a list of faculty, staff, and students and the committees on which they serve.</a:t>
            </a:r>
          </a:p>
          <a:p>
            <a:r>
              <a:rPr lang="en-US" sz="2400" dirty="0" smtClean="0"/>
              <a:t>Select a program or two of similar size within the university and show the number and amounts of assistance given, with comparison to the $50,000. </a:t>
            </a:r>
          </a:p>
        </p:txBody>
      </p:sp>
    </p:spTree>
    <p:extLst>
      <p:ext uri="{BB962C8B-B14F-4D97-AF65-F5344CB8AC3E}">
        <p14:creationId xmlns:p14="http://schemas.microsoft.com/office/powerpoint/2010/main" val="1431224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669690"/>
            <a:ext cx="8015492" cy="1600200"/>
          </a:xfrm>
        </p:spPr>
        <p:txBody>
          <a:bodyPr>
            <a:noAutofit/>
          </a:bodyPr>
          <a:lstStyle/>
          <a:p>
            <a:r>
              <a:rPr lang="en-US" sz="4000" dirty="0"/>
              <a:t>V</a:t>
            </a:r>
            <a:r>
              <a:rPr lang="en-US" sz="4000" dirty="0" smtClean="0"/>
              <a:t>.</a:t>
            </a:r>
            <a:r>
              <a:rPr lang="en-US" sz="4000" dirty="0" smtClean="0"/>
              <a:t>3 Program head is comparable to heads of other units; program head has necessary skills and knowledge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only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2835022"/>
          </a:xfrm>
        </p:spPr>
        <p:txBody>
          <a:bodyPr>
            <a:normAutofit fontScale="85000" lnSpcReduction="20000"/>
          </a:bodyPr>
          <a:lstStyle/>
          <a:p>
            <a:r>
              <a:rPr lang="en-US" sz="2600" dirty="0" smtClean="0"/>
              <a:t>“Program head compensation is set by our bargaining unit.”</a:t>
            </a:r>
          </a:p>
          <a:p>
            <a:r>
              <a:rPr lang="en-US" sz="2600" dirty="0" smtClean="0"/>
              <a:t>“The program head has xxx years’ experience as a manager.”</a:t>
            </a:r>
          </a:p>
          <a:p>
            <a:r>
              <a:rPr lang="en-US" sz="2600" dirty="0" smtClean="0"/>
              <a:t>Include CV of program head.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4132340" cy="639762"/>
          </a:xfrm>
        </p:spPr>
        <p:txBody>
          <a:bodyPr/>
          <a:lstStyle/>
          <a:p>
            <a:r>
              <a:rPr lang="en-US" dirty="0" smtClean="0"/>
              <a:t>But also this, for example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1" y="1329264"/>
            <a:ext cx="4132341" cy="30480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Indicate other similar programs in the same bargaining unit and show salaries and years of service (if public information).</a:t>
            </a:r>
          </a:p>
          <a:p>
            <a:r>
              <a:rPr lang="en-US" dirty="0" smtClean="0"/>
              <a:t>Show the program head’s annual evaluations that might show strengths and weaknesses in leadership and management.</a:t>
            </a:r>
          </a:p>
          <a:p>
            <a:r>
              <a:rPr lang="en-US" sz="2400" dirty="0" smtClean="0"/>
              <a:t>Provide analysis/highlights on program head’s CV.</a:t>
            </a:r>
          </a:p>
        </p:txBody>
      </p:sp>
    </p:spTree>
    <p:extLst>
      <p:ext uri="{BB962C8B-B14F-4D97-AF65-F5344CB8AC3E}">
        <p14:creationId xmlns:p14="http://schemas.microsoft.com/office/powerpoint/2010/main" val="4236174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794167"/>
            <a:ext cx="8015492" cy="2485874"/>
          </a:xfrm>
        </p:spPr>
        <p:txBody>
          <a:bodyPr>
            <a:noAutofit/>
          </a:bodyPr>
          <a:lstStyle/>
          <a:p>
            <a:r>
              <a:rPr lang="en-US" sz="3600" dirty="0"/>
              <a:t>V</a:t>
            </a:r>
            <a:r>
              <a:rPr lang="en-US" sz="3600" dirty="0" smtClean="0"/>
              <a:t>.</a:t>
            </a:r>
            <a:r>
              <a:rPr lang="en-US" sz="3600" dirty="0" smtClean="0"/>
              <a:t>4 Program head nurtures environment to enhance accomplishment of program goals and socialization of students into the field.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only 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2498891"/>
          </a:xfrm>
        </p:spPr>
        <p:txBody>
          <a:bodyPr>
            <a:normAutofit/>
          </a:bodyPr>
          <a:lstStyle/>
          <a:p>
            <a:r>
              <a:rPr lang="en-US" dirty="0" smtClean="0"/>
              <a:t>“Students are socialized through professional associations and events sponsored by the program.”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4132340" cy="639762"/>
          </a:xfrm>
        </p:spPr>
        <p:txBody>
          <a:bodyPr/>
          <a:lstStyle/>
          <a:p>
            <a:r>
              <a:rPr lang="en-US" dirty="0" smtClean="0"/>
              <a:t>But also this , for example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1" y="1329264"/>
            <a:ext cx="4263071" cy="30480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Provide programs from the events, statistics as to attendance, names of faculty sponsors.</a:t>
            </a:r>
          </a:p>
          <a:p>
            <a:r>
              <a:rPr lang="en-US" sz="2200" dirty="0" smtClean="0"/>
              <a:t>Orientation, professional organization, and awards program agendas, reviews, or media coverage.</a:t>
            </a:r>
          </a:p>
        </p:txBody>
      </p:sp>
    </p:spTree>
    <p:extLst>
      <p:ext uri="{BB962C8B-B14F-4D97-AF65-F5344CB8AC3E}">
        <p14:creationId xmlns:p14="http://schemas.microsoft.com/office/powerpoint/2010/main" val="2703106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28155"/>
            <a:ext cx="7795846" cy="2344045"/>
          </a:xfrm>
        </p:spPr>
        <p:txBody>
          <a:bodyPr>
            <a:normAutofit/>
          </a:bodyPr>
          <a:lstStyle/>
          <a:p>
            <a:r>
              <a:rPr lang="en-US" sz="4000" dirty="0"/>
              <a:t>V</a:t>
            </a:r>
            <a:r>
              <a:rPr lang="en-US" sz="4000" dirty="0" smtClean="0"/>
              <a:t>.</a:t>
            </a:r>
            <a:r>
              <a:rPr lang="en-US" sz="4000" dirty="0" smtClean="0"/>
              <a:t>5 Staff contribute to fulfillment of program mission, goals, and objectives.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only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2498891"/>
          </a:xfrm>
        </p:spPr>
        <p:txBody>
          <a:bodyPr>
            <a:normAutofit/>
          </a:bodyPr>
          <a:lstStyle/>
          <a:p>
            <a:r>
              <a:rPr lang="en-US" dirty="0" smtClean="0"/>
              <a:t>Lists of staff positions, job descriptions, and statements of their contributions.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4132340" cy="639762"/>
          </a:xfrm>
        </p:spPr>
        <p:txBody>
          <a:bodyPr/>
          <a:lstStyle/>
          <a:p>
            <a:r>
              <a:rPr lang="en-US" dirty="0" smtClean="0"/>
              <a:t>But also this, for example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1" y="1329264"/>
            <a:ext cx="4132341" cy="3048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Specific examples of staff interaction with students mapped to mission, goals, objectives.</a:t>
            </a:r>
          </a:p>
          <a:p>
            <a:r>
              <a:rPr lang="en-US" dirty="0" smtClean="0"/>
              <a:t>Minutes of staff meetings and other evidence that staff, both professional and hourly, are informed by and contribute to development of program goals and objectives.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38777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0752" cy="1600200"/>
          </a:xfrm>
        </p:spPr>
        <p:txBody>
          <a:bodyPr>
            <a:noAutofit/>
          </a:bodyPr>
          <a:lstStyle/>
          <a:p>
            <a:r>
              <a:rPr lang="en-US" sz="4000" dirty="0"/>
              <a:t>V</a:t>
            </a:r>
            <a:r>
              <a:rPr lang="en-US" sz="4000" dirty="0" smtClean="0"/>
              <a:t>.</a:t>
            </a:r>
            <a:r>
              <a:rPr lang="en-US" sz="4000" dirty="0" smtClean="0"/>
              <a:t>6 Institutional support adequate to carry out program’s teaching, research and service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only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2498891"/>
          </a:xfrm>
        </p:spPr>
        <p:txBody>
          <a:bodyPr>
            <a:normAutofit/>
          </a:bodyPr>
          <a:lstStyle/>
          <a:p>
            <a:r>
              <a:rPr lang="en-US" dirty="0" smtClean="0"/>
              <a:t>Statements of support and budget figures.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4132340" cy="639762"/>
          </a:xfrm>
        </p:spPr>
        <p:txBody>
          <a:bodyPr/>
          <a:lstStyle/>
          <a:p>
            <a:r>
              <a:rPr lang="en-US" dirty="0" smtClean="0"/>
              <a:t>But also this, for example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1" y="1329264"/>
            <a:ext cx="4132341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Information on the availability of funds for travel, research, professional development, and leaves or sabbaticals. </a:t>
            </a:r>
          </a:p>
          <a:p>
            <a:r>
              <a:rPr lang="en-US" sz="2400" dirty="0" smtClean="0"/>
              <a:t>Lists of recipients of support and their accomplishments.</a:t>
            </a:r>
          </a:p>
        </p:txBody>
      </p:sp>
    </p:spTree>
    <p:extLst>
      <p:ext uri="{BB962C8B-B14F-4D97-AF65-F5344CB8AC3E}">
        <p14:creationId xmlns:p14="http://schemas.microsoft.com/office/powerpoint/2010/main" val="1668033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3568"/>
            <a:ext cx="8015492" cy="2157306"/>
          </a:xfrm>
        </p:spPr>
        <p:txBody>
          <a:bodyPr>
            <a:noAutofit/>
          </a:bodyPr>
          <a:lstStyle/>
          <a:p>
            <a:r>
              <a:rPr lang="en-US" sz="4000" dirty="0"/>
              <a:t>V</a:t>
            </a:r>
            <a:r>
              <a:rPr lang="en-US" sz="4000" dirty="0" smtClean="0"/>
              <a:t>.</a:t>
            </a:r>
            <a:r>
              <a:rPr lang="en-US" sz="4000" dirty="0" smtClean="0"/>
              <a:t>7 Equitable faculty and staff compensation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only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2498891"/>
          </a:xfrm>
        </p:spPr>
        <p:txBody>
          <a:bodyPr>
            <a:normAutofit/>
          </a:bodyPr>
          <a:lstStyle/>
          <a:p>
            <a:r>
              <a:rPr lang="en-US" dirty="0" smtClean="0"/>
              <a:t>Statements of equitable compensation within the institution and/or among peer institutions.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But also this, for example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1329264"/>
            <a:ext cx="4360940" cy="2712130"/>
          </a:xfrm>
        </p:spPr>
        <p:txBody>
          <a:bodyPr>
            <a:normAutofit/>
          </a:bodyPr>
          <a:lstStyle/>
          <a:p>
            <a:r>
              <a:rPr lang="en-US" dirty="0"/>
              <a:t> Comparative data on program salaries and benefits with peer institutions and with similar programs within the university.  </a:t>
            </a:r>
          </a:p>
          <a:p>
            <a:r>
              <a:rPr lang="en-US" sz="2400" dirty="0" smtClean="0"/>
              <a:t>If not equitable, discussion of efforts to improve.  </a:t>
            </a:r>
          </a:p>
          <a:p>
            <a:endParaRPr lang="en-US" dirty="0"/>
          </a:p>
          <a:p>
            <a:endParaRPr lang="en-US" sz="2400" dirty="0" smtClean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48861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004612"/>
            <a:ext cx="8018540" cy="1316979"/>
          </a:xfrm>
        </p:spPr>
        <p:txBody>
          <a:bodyPr>
            <a:normAutofit/>
          </a:bodyPr>
          <a:lstStyle/>
          <a:p>
            <a:r>
              <a:rPr lang="en-US" sz="4000" dirty="0"/>
              <a:t>V</a:t>
            </a:r>
            <a:r>
              <a:rPr lang="en-US" sz="4000" dirty="0" smtClean="0"/>
              <a:t>.</a:t>
            </a:r>
            <a:r>
              <a:rPr lang="en-US" sz="4000" dirty="0" smtClean="0"/>
              <a:t>8 Institutional funds equitable with other units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only this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675348"/>
          </a:xfrm>
        </p:spPr>
        <p:txBody>
          <a:bodyPr>
            <a:normAutofit/>
          </a:bodyPr>
          <a:lstStyle/>
          <a:p>
            <a:r>
              <a:rPr lang="en-US" dirty="0" smtClean="0"/>
              <a:t>Statements that program is “on par” with others within the institution.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4132340" cy="639762"/>
          </a:xfrm>
        </p:spPr>
        <p:txBody>
          <a:bodyPr/>
          <a:lstStyle/>
          <a:p>
            <a:r>
              <a:rPr lang="en-US" dirty="0" smtClean="0"/>
              <a:t>But also this, for example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1" y="1329264"/>
            <a:ext cx="4132341" cy="3675348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Budgets, budget analyses, and data, along with institutional policies regarding allocation of resources to units.  </a:t>
            </a:r>
          </a:p>
          <a:p>
            <a:r>
              <a:rPr lang="en-US" dirty="0" smtClean="0"/>
              <a:t>Information on administrative personnel including demographics, salaries, and skills as compared to similar units.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8278258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2724</TotalTime>
  <Words>1127</Words>
  <Application>Microsoft Macintosh PowerPoint</Application>
  <PresentationFormat>On-screen Show (4:3)</PresentationFormat>
  <Paragraphs>104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NewsPrint</vt:lpstr>
      <vt:lpstr>Standard V</vt:lpstr>
      <vt:lpstr>V.1 Adequate program autonomy and institutional support </vt:lpstr>
      <vt:lpstr>V.2 Program represented at institutional level and has equitable resources</vt:lpstr>
      <vt:lpstr>V.3 Program head is comparable to heads of other units; program head has necessary skills and knowledge</vt:lpstr>
      <vt:lpstr>V.4 Program head nurtures environment to enhance accomplishment of program goals and socialization of students into the field.</vt:lpstr>
      <vt:lpstr>V.5 Staff contribute to fulfillment of program mission, goals, and objectives.</vt:lpstr>
      <vt:lpstr>V.6 Institutional support adequate to carry out program’s teaching, research and service</vt:lpstr>
      <vt:lpstr>V.7 Equitable faculty and staff compensation</vt:lpstr>
      <vt:lpstr>V.8 Institutional funds equitable with other units</vt:lpstr>
      <vt:lpstr>V.9 Physical and technological resources for program</vt:lpstr>
      <vt:lpstr>V.10 Physical facilities provide functional learning, research, service, &amp; program administration</vt:lpstr>
      <vt:lpstr>V.11 Access to information resources and services, and information technologies</vt:lpstr>
      <vt:lpstr>V.12 Support resources meet program needs</vt:lpstr>
      <vt:lpstr>V.13 Administrative, fiscal, and support policies systematically reviewed with constituent involvement </vt:lpstr>
      <vt:lpstr>V.14 Data substantiate evaluation of administration, finances, &amp; resources</vt:lpstr>
      <vt:lpstr>V.15 Administrative evaluation results used to improve program and plan</vt:lpstr>
      <vt:lpstr>Suggestions for Standard 5 documentation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1</dc:title>
  <dc:creator>jean donham</dc:creator>
  <cp:lastModifiedBy>jean donham</cp:lastModifiedBy>
  <cp:revision>33</cp:revision>
  <cp:lastPrinted>2016-05-31T22:32:32Z</cp:lastPrinted>
  <dcterms:created xsi:type="dcterms:W3CDTF">2016-05-31T21:45:06Z</dcterms:created>
  <dcterms:modified xsi:type="dcterms:W3CDTF">2017-06-28T14:02:09Z</dcterms:modified>
</cp:coreProperties>
</file>