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608" y="-104"/>
      </p:cViewPr>
      <p:guideLst>
        <p:guide orient="horz" pos="2960"/>
        <p:guide pos="33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CF321-2E84-9749-B3D7-B5A3F54134F9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0AC52-021E-D54F-BA5D-B9B330C1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Systematic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7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.</a:t>
            </a:r>
            <a:r>
              <a:rPr lang="en-US" dirty="0" smtClean="0"/>
              <a:t>5. Ongoing decision-making processes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Recently, the program has revised the core curriculum to reduce the number of courses and the number of credit hours required to graduate as a method of enable students to complete the program in two years.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This, for example</a:t>
            </a:r>
            <a:r>
              <a:rPr lang="is-IS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Committees?</a:t>
            </a:r>
          </a:p>
          <a:p>
            <a:r>
              <a:rPr lang="en-US" dirty="0" smtClean="0"/>
              <a:t>Retreat?</a:t>
            </a:r>
          </a:p>
          <a:p>
            <a:r>
              <a:rPr lang="en-US" sz="2400" dirty="0" smtClean="0"/>
              <a:t>Annual meeting of stakeholders</a:t>
            </a:r>
          </a:p>
          <a:p>
            <a:r>
              <a:rPr lang="en-US" dirty="0" smtClean="0"/>
              <a:t>Example of data-driven decision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35575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.</a:t>
            </a:r>
            <a:r>
              <a:rPr lang="en-US" dirty="0" smtClean="0"/>
              <a:t>6. Use of 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Recently, the program has revised the core curriculum to reduce the number of courses and the number of credit hours required to graduate as a method of enable students to complete the program in two years.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This, for example</a:t>
            </a:r>
            <a:r>
              <a:rPr lang="is-IS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Specific examples of program improvements based on evaluation,</a:t>
            </a:r>
          </a:p>
        </p:txBody>
      </p:sp>
    </p:spTree>
    <p:extLst>
      <p:ext uri="{BB962C8B-B14F-4D97-AF65-F5344CB8AC3E}">
        <p14:creationId xmlns:p14="http://schemas.microsoft.com/office/powerpoint/2010/main" val="644662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Suggestions for Standard </a:t>
            </a:r>
            <a:r>
              <a:rPr lang="en-US" dirty="0" smtClean="0"/>
              <a:t>I </a:t>
            </a:r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/>
              <a:t>graphics</a:t>
            </a:r>
            <a:r>
              <a:rPr lang="en-US" dirty="0" smtClean="0"/>
              <a:t> </a:t>
            </a:r>
            <a:r>
              <a:rPr lang="en-US" dirty="0" smtClean="0"/>
              <a:t>to represent process</a:t>
            </a:r>
          </a:p>
          <a:p>
            <a:r>
              <a:rPr lang="en-US" dirty="0" smtClean="0"/>
              <a:t>Give concrete </a:t>
            </a:r>
            <a:r>
              <a:rPr lang="en-US" b="1" dirty="0" smtClean="0"/>
              <a:t>examples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tables</a:t>
            </a:r>
            <a:r>
              <a:rPr lang="en-US" dirty="0" smtClean="0"/>
              <a:t> to organize information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timelines</a:t>
            </a:r>
            <a:r>
              <a:rPr lang="en-US" dirty="0" smtClean="0"/>
              <a:t> to illustrate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smtClean="0"/>
              <a:t>I: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overarching process </a:t>
            </a:r>
            <a:r>
              <a:rPr lang="en-US" b="1" dirty="0" smtClean="0"/>
              <a:t>model</a:t>
            </a:r>
          </a:p>
          <a:p>
            <a:r>
              <a:rPr lang="en-US" b="1" dirty="0" smtClean="0"/>
              <a:t>Implementation</a:t>
            </a:r>
            <a:r>
              <a:rPr lang="en-US" dirty="0" smtClean="0"/>
              <a:t> of the model: undertakings, data collection, analysis, interactions, decisions</a:t>
            </a:r>
          </a:p>
          <a:p>
            <a:r>
              <a:rPr lang="en-US" b="1" dirty="0" smtClean="0"/>
              <a:t>Documentation</a:t>
            </a:r>
            <a:r>
              <a:rPr lang="en-US" dirty="0" smtClean="0"/>
              <a:t>: strategic/long-range plan, meeting minutes, assessment measures, analysis summaries, </a:t>
            </a:r>
            <a:r>
              <a:rPr lang="en-US" dirty="0"/>
              <a:t>decision points, </a:t>
            </a:r>
          </a:p>
        </p:txBody>
      </p:sp>
    </p:spTree>
    <p:extLst>
      <p:ext uri="{BB962C8B-B14F-4D97-AF65-F5344CB8AC3E}">
        <p14:creationId xmlns:p14="http://schemas.microsoft.com/office/powerpoint/2010/main" val="395281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.</a:t>
            </a:r>
            <a:r>
              <a:rPr lang="en-US" dirty="0" smtClean="0"/>
              <a:t>1 An ongoing, broad-based systematic planning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program follows a strategic planning </a:t>
            </a:r>
            <a:r>
              <a:rPr lang="en-US" dirty="0" smtClean="0"/>
              <a:t>process</a:t>
            </a:r>
            <a:r>
              <a:rPr lang="is-IS" dirty="0" smtClean="0"/>
              <a:t>….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 of the process</a:t>
            </a:r>
          </a:p>
          <a:p>
            <a:pPr lvl="1"/>
            <a:r>
              <a:rPr lang="en-US" sz="2400" dirty="0" smtClean="0"/>
              <a:t>Stages</a:t>
            </a:r>
          </a:p>
          <a:p>
            <a:pPr lvl="1"/>
            <a:r>
              <a:rPr lang="en-US" sz="2400" dirty="0" smtClean="0"/>
              <a:t>Participants</a:t>
            </a:r>
          </a:p>
          <a:p>
            <a:pPr lvl="1"/>
            <a:r>
              <a:rPr lang="en-US" sz="2400" dirty="0" smtClean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12865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.</a:t>
            </a:r>
            <a:r>
              <a:rPr lang="en-US" dirty="0" smtClean="0"/>
              <a:t>1.2 Continuous review &amp; revision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/>
          <a:lstStyle/>
          <a:p>
            <a:r>
              <a:rPr lang="en-US" dirty="0"/>
              <a:t>The mission, goals, objectives and student learning outcomes are reviewed by the assessment committee annually.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This, for example</a:t>
            </a:r>
            <a:r>
              <a:rPr lang="is-IS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Specific example</a:t>
            </a:r>
          </a:p>
          <a:p>
            <a:pPr lvl="1"/>
            <a:r>
              <a:rPr lang="en-US" sz="2400" dirty="0" smtClean="0"/>
              <a:t>Data collected</a:t>
            </a:r>
          </a:p>
          <a:p>
            <a:pPr lvl="1"/>
            <a:r>
              <a:rPr lang="en-US" sz="2400" dirty="0" smtClean="0"/>
              <a:t>Method of analysis of data</a:t>
            </a:r>
          </a:p>
          <a:p>
            <a:pPr lvl="1"/>
            <a:r>
              <a:rPr lang="en-US" sz="2400" dirty="0" smtClean="0"/>
              <a:t>Decision resulting from analysis</a:t>
            </a:r>
          </a:p>
        </p:txBody>
      </p:sp>
    </p:spTree>
    <p:extLst>
      <p:ext uri="{BB962C8B-B14F-4D97-AF65-F5344CB8AC3E}">
        <p14:creationId xmlns:p14="http://schemas.microsoft.com/office/powerpoint/2010/main" val="143122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.</a:t>
            </a:r>
            <a:r>
              <a:rPr lang="en-US" dirty="0" smtClean="0"/>
              <a:t>1.3 Assessment of goal &amp; SLO attainment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program has identified an assessment committee whose responsibility it is to review the mission, goals, objectives, and student learning </a:t>
            </a:r>
            <a:r>
              <a:rPr lang="en-US" dirty="0" smtClean="0"/>
              <a:t>outcomes.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This, for example</a:t>
            </a:r>
            <a:r>
              <a:rPr lang="is-IS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Specific example</a:t>
            </a:r>
          </a:p>
          <a:p>
            <a:pPr lvl="1"/>
            <a:r>
              <a:rPr lang="en-US" sz="2400" dirty="0" smtClean="0"/>
              <a:t>Data collected</a:t>
            </a:r>
          </a:p>
          <a:p>
            <a:pPr lvl="1"/>
            <a:r>
              <a:rPr lang="en-US" sz="2400" dirty="0" smtClean="0"/>
              <a:t>Method of analysis of data</a:t>
            </a:r>
          </a:p>
          <a:p>
            <a:pPr lvl="1"/>
            <a:r>
              <a:rPr lang="en-US" sz="2400" dirty="0" smtClean="0"/>
              <a:t>Decision resulting from analysis</a:t>
            </a:r>
          </a:p>
        </p:txBody>
      </p:sp>
    </p:spTree>
    <p:extLst>
      <p:ext uri="{BB962C8B-B14F-4D97-AF65-F5344CB8AC3E}">
        <p14:creationId xmlns:p14="http://schemas.microsoft.com/office/powerpoint/2010/main" val="4236174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.</a:t>
            </a:r>
            <a:r>
              <a:rPr lang="en-US" dirty="0" smtClean="0"/>
              <a:t>1.4 Communication with constituents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The program’s strategic plan is posted on the website. </a:t>
            </a:r>
          </a:p>
          <a:p>
            <a:r>
              <a:rPr lang="en-US" dirty="0" smtClean="0"/>
              <a:t>The program’s advisory committee meets annually.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This, for example</a:t>
            </a:r>
            <a:r>
              <a:rPr lang="is-IS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faculty, along with the program advisory committee and student leaders,  participate in an annual retreat to revisit the strategic plan, review assessment data, consider external </a:t>
            </a:r>
            <a:r>
              <a:rPr lang="en-US" dirty="0" smtClean="0"/>
              <a:t>professional factors, </a:t>
            </a:r>
            <a:r>
              <a:rPr lang="en-US" sz="2400" dirty="0" smtClean="0"/>
              <a:t>and revise program plans and initiatives.</a:t>
            </a:r>
          </a:p>
          <a:p>
            <a:r>
              <a:rPr lang="en-US" dirty="0" smtClean="0"/>
              <a:t>An example to illustrate</a:t>
            </a:r>
            <a:r>
              <a:rPr lang="is-IS" dirty="0" smtClean="0"/>
              <a:t>…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3106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.</a:t>
            </a:r>
            <a:r>
              <a:rPr lang="en-US" dirty="0" smtClean="0"/>
              <a:t>2 Student learning outcomes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/>
              <a:t>Student learning outcomes appear on all course </a:t>
            </a:r>
            <a:r>
              <a:rPr lang="en-US" dirty="0" smtClean="0"/>
              <a:t>syllabi.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This, for example</a:t>
            </a:r>
            <a:r>
              <a:rPr lang="is-IS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matrix to </a:t>
            </a:r>
            <a:r>
              <a:rPr lang="en-US" dirty="0" smtClean="0"/>
              <a:t>map where in the curriculum each program learning outcome is taught.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38777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.</a:t>
            </a:r>
            <a:r>
              <a:rPr lang="en-US" dirty="0" smtClean="0"/>
              <a:t>3 Value of teaching &amp; service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Students participate in service learning experiences in the practicum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This, for example</a:t>
            </a:r>
            <a:r>
              <a:rPr lang="is-IS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Specific examples of experiences students have to engage with various populations on and off campus to support information access and creation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6803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I</a:t>
            </a:r>
            <a:r>
              <a:rPr lang="en-US" dirty="0" smtClean="0"/>
              <a:t>.</a:t>
            </a:r>
            <a:r>
              <a:rPr lang="en-US" dirty="0" smtClean="0"/>
              <a:t>4 Program goals reviewed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Student course evaluations</a:t>
            </a:r>
          </a:p>
          <a:p>
            <a:r>
              <a:rPr lang="en-US" dirty="0" smtClean="0"/>
              <a:t>Survey of alumni</a:t>
            </a:r>
          </a:p>
          <a:p>
            <a:r>
              <a:rPr lang="en-US" dirty="0" smtClean="0"/>
              <a:t>Survey of employers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This, for example</a:t>
            </a:r>
            <a:r>
              <a:rPr lang="is-IS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stakeholder group’s role in review of program goals and objectives</a:t>
            </a:r>
          </a:p>
          <a:p>
            <a:r>
              <a:rPr lang="en-US" dirty="0" smtClean="0"/>
              <a:t>Example of stakeholder impact on program goals and objectives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48861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1333</TotalTime>
  <Words>542</Words>
  <Application>Microsoft Macintosh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Standard I</vt:lpstr>
      <vt:lpstr>Standard I: Process</vt:lpstr>
      <vt:lpstr>I.1 An ongoing, broad-based systematic planning process</vt:lpstr>
      <vt:lpstr>I.1.2 Continuous review &amp; revision</vt:lpstr>
      <vt:lpstr>I.1.3 Assessment of goal &amp; SLO attainment</vt:lpstr>
      <vt:lpstr>I.1.4 Communication with constituents</vt:lpstr>
      <vt:lpstr>I.2 Student learning outcomes</vt:lpstr>
      <vt:lpstr>I.3 Value of teaching &amp; service</vt:lpstr>
      <vt:lpstr>I.4 Program goals reviewed</vt:lpstr>
      <vt:lpstr>I.5. Ongoing decision-making processes</vt:lpstr>
      <vt:lpstr>I.6. Use of results</vt:lpstr>
      <vt:lpstr>Suggestions for Standard I documentation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</dc:title>
  <dc:creator>jean donham</dc:creator>
  <cp:lastModifiedBy>jean donham</cp:lastModifiedBy>
  <cp:revision>9</cp:revision>
  <cp:lastPrinted>2016-05-31T22:32:32Z</cp:lastPrinted>
  <dcterms:created xsi:type="dcterms:W3CDTF">2016-05-31T21:45:06Z</dcterms:created>
  <dcterms:modified xsi:type="dcterms:W3CDTF">2017-06-28T13:59:26Z</dcterms:modified>
</cp:coreProperties>
</file>