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608" y="-104"/>
      </p:cViewPr>
      <p:guideLst>
        <p:guide orient="horz" pos="2960"/>
        <p:guide pos="36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CF321-2E84-9749-B3D7-B5A3F54134F9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0AC52-021E-D54F-BA5D-B9B330C1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7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Suggestions for </a:t>
            </a:r>
            <a:r>
              <a:rPr lang="en-US" sz="4000" smtClean="0"/>
              <a:t>Standard </a:t>
            </a:r>
            <a:r>
              <a:rPr lang="en-US" sz="4000" smtClean="0"/>
              <a:t>IV </a:t>
            </a:r>
            <a:r>
              <a:rPr lang="en-US" sz="4000" dirty="0" smtClean="0"/>
              <a:t>documentation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graphics</a:t>
            </a:r>
            <a:r>
              <a:rPr lang="en-US" dirty="0" smtClean="0"/>
              <a:t> </a:t>
            </a:r>
            <a:r>
              <a:rPr lang="en-US" dirty="0" smtClean="0"/>
              <a:t>to represent process</a:t>
            </a:r>
          </a:p>
          <a:p>
            <a:r>
              <a:rPr lang="en-US" dirty="0" smtClean="0"/>
              <a:t>Give concrete </a:t>
            </a:r>
            <a:r>
              <a:rPr lang="en-US" b="1" dirty="0" smtClean="0"/>
              <a:t>examples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tables</a:t>
            </a:r>
            <a:r>
              <a:rPr lang="en-US" dirty="0" smtClean="0"/>
              <a:t> to organize information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timelines</a:t>
            </a:r>
            <a:r>
              <a:rPr lang="en-US" dirty="0" smtClean="0"/>
              <a:t> to illustrate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399689"/>
            <a:ext cx="8034168" cy="2909277"/>
          </a:xfrm>
        </p:spPr>
        <p:txBody>
          <a:bodyPr>
            <a:noAutofit/>
          </a:bodyPr>
          <a:lstStyle/>
          <a:p>
            <a:r>
              <a:rPr lang="en-US" sz="4000" dirty="0" smtClean="0"/>
              <a:t>IV</a:t>
            </a:r>
            <a:r>
              <a:rPr lang="en-US" sz="4000" dirty="0" smtClean="0"/>
              <a:t>.</a:t>
            </a:r>
            <a:r>
              <a:rPr lang="en-US" sz="4000" dirty="0" smtClean="0"/>
              <a:t>1 Recruitment, admission, financial aid, career services, and other policies match program mission.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386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Description of recruitment activities</a:t>
            </a:r>
          </a:p>
          <a:p>
            <a:r>
              <a:rPr lang="en-US" dirty="0" smtClean="0"/>
              <a:t>List of criteria for admission</a:t>
            </a:r>
          </a:p>
          <a:p>
            <a:r>
              <a:rPr lang="en-US" dirty="0" smtClean="0"/>
              <a:t>Description of placement activities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51016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Table showing number of applications, acceptances, conditional acceptances with justifications</a:t>
            </a:r>
          </a:p>
        </p:txBody>
      </p:sp>
    </p:spTree>
    <p:extLst>
      <p:ext uri="{BB962C8B-B14F-4D97-AF65-F5344CB8AC3E}">
        <p14:creationId xmlns:p14="http://schemas.microsoft.com/office/powerpoint/2010/main" val="12865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3984459"/>
            <a:ext cx="7737231" cy="234404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IV</a:t>
            </a:r>
            <a:r>
              <a:rPr lang="en-US" sz="4000" dirty="0" smtClean="0"/>
              <a:t>.</a:t>
            </a:r>
            <a:r>
              <a:rPr lang="en-US" sz="4000" dirty="0" smtClean="0"/>
              <a:t>2 Program information available to public and students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/>
          <a:lstStyle/>
          <a:p>
            <a:r>
              <a:rPr lang="en-US" dirty="0" smtClean="0"/>
              <a:t>Description of what and where information is communicated to constituents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Links to online resources available to students and to the public.</a:t>
            </a:r>
          </a:p>
          <a:p>
            <a:r>
              <a:rPr lang="en-US" dirty="0" smtClean="0"/>
              <a:t>Copies of printed material about the program, its status, new developments, and changes.</a:t>
            </a:r>
          </a:p>
          <a:p>
            <a:r>
              <a:rPr lang="en-US" dirty="0" smtClean="0"/>
              <a:t>Copies of texts or videos of public presentations about the program.</a:t>
            </a:r>
          </a:p>
        </p:txBody>
      </p:sp>
    </p:spTree>
    <p:extLst>
      <p:ext uri="{BB962C8B-B14F-4D97-AF65-F5344CB8AC3E}">
        <p14:creationId xmlns:p14="http://schemas.microsoft.com/office/powerpoint/2010/main" val="143122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15492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IV</a:t>
            </a:r>
            <a:r>
              <a:rPr lang="en-US" sz="4000" dirty="0" smtClean="0"/>
              <a:t>.</a:t>
            </a:r>
            <a:r>
              <a:rPr lang="en-US" sz="4000" dirty="0" smtClean="0"/>
              <a:t>3 Admission standards applied consistently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Published admissions standards.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Policies for waiving published requirements.</a:t>
            </a:r>
          </a:p>
          <a:p>
            <a:r>
              <a:rPr lang="en-US" dirty="0" smtClean="0"/>
              <a:t>Number of admitted students for whom requirements were waived.</a:t>
            </a:r>
          </a:p>
          <a:p>
            <a:r>
              <a:rPr lang="en-US" sz="2400" dirty="0" smtClean="0"/>
              <a:t>Statistics for retention and time to degree for students admitted under various waivers and for regular admits.</a:t>
            </a:r>
          </a:p>
        </p:txBody>
      </p:sp>
    </p:spTree>
    <p:extLst>
      <p:ext uri="{BB962C8B-B14F-4D97-AF65-F5344CB8AC3E}">
        <p14:creationId xmlns:p14="http://schemas.microsoft.com/office/powerpoint/2010/main" val="423617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93" y="4238982"/>
            <a:ext cx="8329280" cy="2016785"/>
          </a:xfrm>
        </p:spPr>
        <p:txBody>
          <a:bodyPr>
            <a:noAutofit/>
          </a:bodyPr>
          <a:lstStyle/>
          <a:p>
            <a:r>
              <a:rPr lang="en-US" sz="4000" dirty="0" smtClean="0"/>
              <a:t>IV</a:t>
            </a:r>
            <a:r>
              <a:rPr lang="en-US" sz="4000" dirty="0" smtClean="0"/>
              <a:t>.</a:t>
            </a:r>
            <a:r>
              <a:rPr lang="en-US" sz="4000" dirty="0" smtClean="0"/>
              <a:t>4 Students construct coherent plans of study and receive systematic multi-faceted evaluation of achievements.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 Advising policies and published course recommendations for various tracks.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 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Examples of programs of study for a sample of students.</a:t>
            </a:r>
          </a:p>
          <a:p>
            <a:r>
              <a:rPr lang="en-US" dirty="0" smtClean="0"/>
              <a:t>Data from surveys of alumni on this topic.</a:t>
            </a:r>
          </a:p>
          <a:p>
            <a:r>
              <a:rPr lang="en-US" sz="2400" dirty="0" smtClean="0"/>
              <a:t>Student assessment of advising.</a:t>
            </a:r>
          </a:p>
          <a:p>
            <a:r>
              <a:rPr lang="en-US" dirty="0" smtClean="0"/>
              <a:t>Progress and retention data over several years.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310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795846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IV</a:t>
            </a:r>
            <a:r>
              <a:rPr lang="en-US" sz="4000" dirty="0" smtClean="0"/>
              <a:t>.</a:t>
            </a:r>
            <a:r>
              <a:rPr lang="en-US" sz="4000" dirty="0" smtClean="0"/>
              <a:t>5 Student participation in total learning experience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Lists of student organizations and activities.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Descriptions of student organizations.</a:t>
            </a:r>
          </a:p>
          <a:p>
            <a:r>
              <a:rPr lang="en-US" dirty="0" smtClean="0"/>
              <a:t>Programs from student organization activities.</a:t>
            </a:r>
          </a:p>
          <a:p>
            <a:r>
              <a:rPr lang="en-US" dirty="0" smtClean="0"/>
              <a:t>Results of surveys on student attitudes on the total experience in program.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3877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IV</a:t>
            </a:r>
            <a:r>
              <a:rPr lang="en-US" sz="4000" dirty="0" smtClean="0"/>
              <a:t>.</a:t>
            </a:r>
            <a:r>
              <a:rPr lang="en-US" sz="4000" dirty="0" smtClean="0"/>
              <a:t>6 Results of evaluation of student achievement inform program development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760326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List of student learning outcomes.</a:t>
            </a:r>
          </a:p>
          <a:p>
            <a:pPr lvl="1"/>
            <a:r>
              <a:rPr lang="en-US" sz="2400" dirty="0" smtClean="0"/>
              <a:t>List of ways individual learning is assessed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2760326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the use of these evaluations to enhance or improve the program.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803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64286"/>
            <a:ext cx="8015492" cy="2157306"/>
          </a:xfrm>
        </p:spPr>
        <p:txBody>
          <a:bodyPr>
            <a:noAutofit/>
          </a:bodyPr>
          <a:lstStyle/>
          <a:p>
            <a:r>
              <a:rPr lang="en-US" sz="4000" dirty="0" smtClean="0"/>
              <a:t>IV</a:t>
            </a:r>
            <a:r>
              <a:rPr lang="en-US" sz="4000" dirty="0" smtClean="0"/>
              <a:t>.</a:t>
            </a:r>
            <a:r>
              <a:rPr lang="en-US" sz="4000" dirty="0" smtClean="0"/>
              <a:t>7 Data substantiates evaluation of student learning outcomes with direct and indirect measures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“The program uses direct and indirect measures</a:t>
            </a:r>
            <a:r>
              <a:rPr lang="is-IS" dirty="0" smtClean="0"/>
              <a:t>…”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/>
              <a:t>Tables of direct and indirect measures used in evaluation of program and individual </a:t>
            </a:r>
            <a:r>
              <a:rPr lang="en-US" dirty="0" smtClean="0"/>
              <a:t>student learning </a:t>
            </a:r>
            <a:r>
              <a:rPr lang="en-US" dirty="0"/>
              <a:t>outcomes.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886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57" y="4873894"/>
            <a:ext cx="8882543" cy="144769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IV</a:t>
            </a:r>
            <a:r>
              <a:rPr lang="en-US" sz="4000" dirty="0" smtClean="0"/>
              <a:t>.</a:t>
            </a:r>
            <a:r>
              <a:rPr lang="en-US" sz="4000" dirty="0" smtClean="0"/>
              <a:t>8 Results of student learning evaluation used to improve program and </a:t>
            </a:r>
            <a:r>
              <a:rPr lang="en-US" sz="4000" dirty="0" smtClean="0"/>
              <a:t>plan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“The program incorporates student learning evaluations in making curriculum decisions</a:t>
            </a:r>
            <a:r>
              <a:rPr lang="is-IS" dirty="0" smtClean="0"/>
              <a:t>…”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Minutes of meetings where evaluations informed curriculum or other committees toward improvement of the program.</a:t>
            </a:r>
          </a:p>
          <a:p>
            <a:r>
              <a:rPr lang="en-US" dirty="0" smtClean="0"/>
              <a:t>Descriptions of decisions made with evaluation data.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7825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1430</TotalTime>
  <Words>501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Standard IV</vt:lpstr>
      <vt:lpstr>IV.1 Recruitment, admission, financial aid, career services, and other policies match program mission.</vt:lpstr>
      <vt:lpstr>IV.2 Program information available to public and students</vt:lpstr>
      <vt:lpstr>IV.3 Admission standards applied consistently</vt:lpstr>
      <vt:lpstr>IV.4 Students construct coherent plans of study and receive systematic multi-faceted evaluation of achievements.</vt:lpstr>
      <vt:lpstr>IV.5 Student participation in total learning experience</vt:lpstr>
      <vt:lpstr>IV.6 Results of evaluation of student achievement inform program development</vt:lpstr>
      <vt:lpstr>IV.7 Data substantiates evaluation of student learning outcomes with direct and indirect measures</vt:lpstr>
      <vt:lpstr>IV.8 Results of student learning evaluation used to improve program and plan</vt:lpstr>
      <vt:lpstr>Suggestions for Standard IV documentation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</dc:title>
  <dc:creator>jean donham</dc:creator>
  <cp:lastModifiedBy>jean donham</cp:lastModifiedBy>
  <cp:revision>24</cp:revision>
  <cp:lastPrinted>2017-04-14T20:01:22Z</cp:lastPrinted>
  <dcterms:created xsi:type="dcterms:W3CDTF">2016-05-31T21:45:06Z</dcterms:created>
  <dcterms:modified xsi:type="dcterms:W3CDTF">2017-06-28T14:01:24Z</dcterms:modified>
</cp:coreProperties>
</file>