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handoutMasterIdLst>
    <p:handoutMasterId r:id="rId11"/>
  </p:handout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7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clrMode="bw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 showGuides="1">
      <p:cViewPr varScale="1">
        <p:scale>
          <a:sx n="68" d="100"/>
          <a:sy n="68" d="100"/>
        </p:scale>
        <p:origin x="-608" y="-104"/>
      </p:cViewPr>
      <p:guideLst>
        <p:guide orient="horz" pos="2960"/>
        <p:guide pos="339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handoutMaster" Target="handoutMasters/handout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CCF321-2E84-9749-B3D7-B5A3F54134F9}" type="datetimeFigureOut">
              <a:rPr lang="en-US" smtClean="0"/>
              <a:t>6/28/17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30AC52-021E-D54F-BA5D-B9B330C1BA6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70208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8EDF1-EAED-BB49-A024-7206606215E3}" type="datetimeFigureOut">
              <a:rPr lang="en-US" smtClean="0"/>
              <a:t>6/28/17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BB84F-5476-C94A-88A4-54543E2A10F0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8EDF1-EAED-BB49-A024-7206606215E3}" type="datetimeFigureOut">
              <a:rPr lang="en-US" smtClean="0"/>
              <a:t>6/28/17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BB84F-5476-C94A-88A4-54543E2A10F0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8EDF1-EAED-BB49-A024-7206606215E3}" type="datetimeFigureOut">
              <a:rPr lang="en-US" smtClean="0"/>
              <a:t>6/28/17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BB84F-5476-C94A-88A4-54543E2A10F0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8EDF1-EAED-BB49-A024-7206606215E3}" type="datetimeFigureOut">
              <a:rPr lang="en-US" smtClean="0"/>
              <a:t>6/28/17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BB84F-5476-C94A-88A4-54543E2A10F0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8EDF1-EAED-BB49-A024-7206606215E3}" type="datetimeFigureOut">
              <a:rPr lang="en-US" smtClean="0"/>
              <a:t>6/28/17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BB84F-5476-C94A-88A4-54543E2A10F0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8EDF1-EAED-BB49-A024-7206606215E3}" type="datetimeFigureOut">
              <a:rPr lang="en-US" smtClean="0"/>
              <a:t>6/28/17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BB84F-5476-C94A-88A4-54543E2A10F0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8EDF1-EAED-BB49-A024-7206606215E3}" type="datetimeFigureOut">
              <a:rPr lang="en-US" smtClean="0"/>
              <a:t>6/28/17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BB84F-5476-C94A-88A4-54543E2A10F0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8EDF1-EAED-BB49-A024-7206606215E3}" type="datetimeFigureOut">
              <a:rPr lang="en-US" smtClean="0"/>
              <a:t>6/28/17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BB84F-5476-C94A-88A4-54543E2A10F0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8EDF1-EAED-BB49-A024-7206606215E3}" type="datetimeFigureOut">
              <a:rPr lang="en-US" smtClean="0"/>
              <a:t>6/28/17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BB84F-5476-C94A-88A4-54543E2A10F0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8EDF1-EAED-BB49-A024-7206606215E3}" type="datetimeFigureOut">
              <a:rPr lang="en-US" smtClean="0"/>
              <a:t>6/28/17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BB84F-5476-C94A-88A4-54543E2A10F0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8EDF1-EAED-BB49-A024-7206606215E3}" type="datetimeFigureOut">
              <a:rPr lang="en-US" smtClean="0"/>
              <a:t>6/28/17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BB84F-5476-C94A-88A4-54543E2A10F0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2778EDF1-EAED-BB49-A024-7206606215E3}" type="datetimeFigureOut">
              <a:rPr lang="en-US" smtClean="0"/>
              <a:t>6/28/17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3E6BB84F-5476-C94A-88A4-54543E2A10F0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Standard </a:t>
            </a:r>
            <a:r>
              <a:rPr lang="en-US" dirty="0" smtClean="0"/>
              <a:t>II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Curriculum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38796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8034168" cy="1600200"/>
          </a:xfrm>
        </p:spPr>
        <p:txBody>
          <a:bodyPr>
            <a:noAutofit/>
          </a:bodyPr>
          <a:lstStyle/>
          <a:p>
            <a:r>
              <a:rPr lang="en-US" sz="4000" dirty="0" smtClean="0"/>
              <a:t>II</a:t>
            </a:r>
            <a:r>
              <a:rPr lang="en-US" sz="4000" dirty="0" smtClean="0"/>
              <a:t>.</a:t>
            </a:r>
            <a:r>
              <a:rPr lang="en-US" sz="4000" dirty="0" smtClean="0"/>
              <a:t>1 Curriculum </a:t>
            </a:r>
            <a:r>
              <a:rPr lang="en-US" sz="4000" dirty="0"/>
              <a:t>b</a:t>
            </a:r>
            <a:r>
              <a:rPr lang="en-US" sz="4000" dirty="0" smtClean="0"/>
              <a:t>ased on goals and objectives and evolves via systematic planning</a:t>
            </a:r>
            <a:endParaRPr lang="en-US" sz="40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Not only this</a:t>
            </a:r>
            <a:r>
              <a:rPr lang="is-IS" dirty="0" smtClean="0"/>
              <a:t>…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2386848"/>
          </a:xfrm>
        </p:spPr>
        <p:txBody>
          <a:bodyPr>
            <a:normAutofit/>
          </a:bodyPr>
          <a:lstStyle/>
          <a:p>
            <a:r>
              <a:rPr lang="en-US" dirty="0" smtClean="0"/>
              <a:t>List of curricular goals and objectives</a:t>
            </a:r>
          </a:p>
          <a:p>
            <a:r>
              <a:rPr lang="en-US" dirty="0" smtClean="0"/>
              <a:t>List of constituent groups providing input on curriculum</a:t>
            </a:r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4151016" cy="639762"/>
          </a:xfrm>
        </p:spPr>
        <p:txBody>
          <a:bodyPr/>
          <a:lstStyle/>
          <a:p>
            <a:r>
              <a:rPr lang="en-US" dirty="0" smtClean="0"/>
              <a:t>But also this, for example</a:t>
            </a:r>
            <a:r>
              <a:rPr lang="is-IS" dirty="0" smtClean="0"/>
              <a:t>…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Table showing courses addressing each program goal</a:t>
            </a:r>
          </a:p>
          <a:p>
            <a:r>
              <a:rPr lang="en-US" sz="2400" dirty="0" smtClean="0"/>
              <a:t>Table showing input from constituencies on goals and objectives</a:t>
            </a:r>
          </a:p>
        </p:txBody>
      </p:sp>
    </p:spTree>
    <p:extLst>
      <p:ext uri="{BB962C8B-B14F-4D97-AF65-F5344CB8AC3E}">
        <p14:creationId xmlns:p14="http://schemas.microsoft.com/office/powerpoint/2010/main" val="1286508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7540752" cy="1600200"/>
          </a:xfrm>
        </p:spPr>
        <p:txBody>
          <a:bodyPr>
            <a:noAutofit/>
          </a:bodyPr>
          <a:lstStyle/>
          <a:p>
            <a:r>
              <a:rPr lang="en-US" sz="4000" dirty="0" smtClean="0"/>
              <a:t>II</a:t>
            </a:r>
            <a:r>
              <a:rPr lang="en-US" sz="4000" dirty="0" smtClean="0"/>
              <a:t>.</a:t>
            </a:r>
            <a:r>
              <a:rPr lang="en-US" sz="4000" dirty="0" smtClean="0"/>
              <a:t>2 Curriculum includes information resources, services, and technologies</a:t>
            </a:r>
            <a:endParaRPr lang="en-US" sz="40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Not only this</a:t>
            </a:r>
            <a:r>
              <a:rPr lang="is-IS" dirty="0" smtClean="0"/>
              <a:t>…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2498891"/>
          </a:xfrm>
        </p:spPr>
        <p:txBody>
          <a:bodyPr/>
          <a:lstStyle/>
          <a:p>
            <a:r>
              <a:rPr lang="en-US" dirty="0" smtClean="0"/>
              <a:t>List of core and elective courses.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4132340" cy="639762"/>
          </a:xfrm>
        </p:spPr>
        <p:txBody>
          <a:bodyPr/>
          <a:lstStyle/>
          <a:p>
            <a:r>
              <a:rPr lang="en-US" dirty="0" smtClean="0"/>
              <a:t>But also this, for example</a:t>
            </a:r>
            <a:r>
              <a:rPr lang="is-IS" dirty="0" smtClean="0"/>
              <a:t>…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1" y="1329264"/>
            <a:ext cx="4132341" cy="3048000"/>
          </a:xfrm>
        </p:spPr>
        <p:txBody>
          <a:bodyPr>
            <a:normAutofit/>
          </a:bodyPr>
          <a:lstStyle/>
          <a:p>
            <a:r>
              <a:rPr lang="en-US" dirty="0" smtClean="0"/>
              <a:t>Table mapping courses (core and elective) to components identified in II.2.1–II.2.6.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4312240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1999" y="4572000"/>
            <a:ext cx="7866089" cy="16002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II</a:t>
            </a:r>
            <a:r>
              <a:rPr lang="en-US" sz="4000" dirty="0" smtClean="0"/>
              <a:t>.</a:t>
            </a:r>
            <a:r>
              <a:rPr lang="en-US" sz="4000" dirty="0" smtClean="0"/>
              <a:t>3 Students can construct coherent plans of study</a:t>
            </a:r>
            <a:endParaRPr lang="en-US" sz="40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Not only this</a:t>
            </a:r>
            <a:r>
              <a:rPr lang="is-IS" dirty="0" smtClean="0"/>
              <a:t>…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2498891"/>
          </a:xfrm>
        </p:spPr>
        <p:txBody>
          <a:bodyPr>
            <a:normAutofit/>
          </a:bodyPr>
          <a:lstStyle/>
          <a:p>
            <a:r>
              <a:rPr lang="en-US" dirty="0" smtClean="0"/>
              <a:t>Recommended sequencing of courses</a:t>
            </a:r>
          </a:p>
          <a:p>
            <a:r>
              <a:rPr lang="en-US" dirty="0" smtClean="0"/>
              <a:t>Course enrollments 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4132340" cy="639762"/>
          </a:xfrm>
        </p:spPr>
        <p:txBody>
          <a:bodyPr/>
          <a:lstStyle/>
          <a:p>
            <a:r>
              <a:rPr lang="en-US" dirty="0" smtClean="0"/>
              <a:t>But also this, for example</a:t>
            </a:r>
            <a:r>
              <a:rPr lang="is-IS" dirty="0" smtClean="0"/>
              <a:t>…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1" y="1329264"/>
            <a:ext cx="4132341" cy="30480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Schedule of course rotation to demonstrate availability and sequencing to meet student needs </a:t>
            </a:r>
          </a:p>
          <a:p>
            <a:r>
              <a:rPr lang="en-US" dirty="0" smtClean="0"/>
              <a:t>Planning guide or other methods for student program planning</a:t>
            </a:r>
          </a:p>
          <a:p>
            <a:r>
              <a:rPr lang="en-US" dirty="0" smtClean="0"/>
              <a:t>List of curricular enhancements such as interdisciplinary work or experiential activities and connection to student learning</a:t>
            </a:r>
          </a:p>
          <a:p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42361740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1999" y="4126941"/>
            <a:ext cx="7866089" cy="2736197"/>
          </a:xfrm>
        </p:spPr>
        <p:txBody>
          <a:bodyPr>
            <a:noAutofit/>
          </a:bodyPr>
          <a:lstStyle/>
          <a:p>
            <a:r>
              <a:rPr lang="en-US" sz="4000" dirty="0" smtClean="0"/>
              <a:t>II</a:t>
            </a:r>
            <a:r>
              <a:rPr lang="en-US" sz="4000" dirty="0" smtClean="0"/>
              <a:t>.</a:t>
            </a:r>
            <a:r>
              <a:rPr lang="en-US" sz="4000" dirty="0" smtClean="0"/>
              <a:t>4 General and specialized curricula informed by relevant professional organizations</a:t>
            </a:r>
            <a:br>
              <a:rPr lang="en-US" sz="4000" dirty="0" smtClean="0"/>
            </a:br>
            <a:endParaRPr lang="en-US" sz="40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Not only  this</a:t>
            </a:r>
            <a:r>
              <a:rPr lang="is-IS" dirty="0" smtClean="0"/>
              <a:t>…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2498891"/>
          </a:xfrm>
        </p:spPr>
        <p:txBody>
          <a:bodyPr>
            <a:normAutofit/>
          </a:bodyPr>
          <a:lstStyle/>
          <a:p>
            <a:r>
              <a:rPr lang="en-US" dirty="0" smtClean="0"/>
              <a:t>List of core and elective courses for each specialization. 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4132340" cy="639762"/>
          </a:xfrm>
        </p:spPr>
        <p:txBody>
          <a:bodyPr/>
          <a:lstStyle/>
          <a:p>
            <a:r>
              <a:rPr lang="en-US" dirty="0" smtClean="0"/>
              <a:t>But also this , for example</a:t>
            </a:r>
            <a:r>
              <a:rPr lang="is-IS" dirty="0" smtClean="0"/>
              <a:t>…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1" y="1329264"/>
            <a:ext cx="4132341" cy="30480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Table matching expectations of  professional organizations for relevant specializations to student learning outcomes</a:t>
            </a:r>
          </a:p>
          <a:p>
            <a:pPr marL="0" indent="0">
              <a:buNone/>
            </a:pPr>
            <a:endParaRPr lang="en-US" sz="2400" dirty="0" smtClean="0"/>
          </a:p>
          <a:p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27031060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7540752" cy="1600200"/>
          </a:xfrm>
        </p:spPr>
        <p:txBody>
          <a:bodyPr>
            <a:noAutofit/>
          </a:bodyPr>
          <a:lstStyle/>
          <a:p>
            <a:r>
              <a:rPr lang="en-US" sz="4000" dirty="0" smtClean="0"/>
              <a:t>II</a:t>
            </a:r>
            <a:r>
              <a:rPr lang="en-US" sz="4000" dirty="0" smtClean="0"/>
              <a:t>.</a:t>
            </a:r>
            <a:r>
              <a:rPr lang="en-US" sz="4000" dirty="0" smtClean="0"/>
              <a:t>5 Continuous evaluation of curriculum with constituent input</a:t>
            </a:r>
            <a:endParaRPr lang="en-US" sz="40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Not only this</a:t>
            </a:r>
            <a:r>
              <a:rPr lang="is-IS" dirty="0" smtClean="0"/>
              <a:t>…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2498891"/>
          </a:xfrm>
        </p:spPr>
        <p:txBody>
          <a:bodyPr>
            <a:normAutofit/>
          </a:bodyPr>
          <a:lstStyle/>
          <a:p>
            <a:r>
              <a:rPr lang="en-US" dirty="0" smtClean="0"/>
              <a:t>Description of curriculum committee make-up and its charge</a:t>
            </a:r>
          </a:p>
          <a:p>
            <a:r>
              <a:rPr lang="en-US" dirty="0" smtClean="0"/>
              <a:t>Appendices with meeting agendas and minutes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4132340" cy="639762"/>
          </a:xfrm>
        </p:spPr>
        <p:txBody>
          <a:bodyPr/>
          <a:lstStyle/>
          <a:p>
            <a:r>
              <a:rPr lang="en-US" dirty="0" smtClean="0"/>
              <a:t>But also this, for example</a:t>
            </a:r>
            <a:r>
              <a:rPr lang="is-IS" dirty="0" smtClean="0"/>
              <a:t>…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1" y="1329264"/>
            <a:ext cx="4498849" cy="3048000"/>
          </a:xfrm>
        </p:spPr>
        <p:txBody>
          <a:bodyPr>
            <a:normAutofit/>
          </a:bodyPr>
          <a:lstStyle/>
          <a:p>
            <a:r>
              <a:rPr lang="en-US" dirty="0" smtClean="0"/>
              <a:t>Table showing constituent groups, dates and nature of  engagement, recommendations, actions.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0387774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7540752" cy="16002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II</a:t>
            </a:r>
            <a:r>
              <a:rPr lang="en-US" sz="4000" dirty="0" smtClean="0"/>
              <a:t>.</a:t>
            </a:r>
            <a:r>
              <a:rPr lang="en-US" sz="4000" dirty="0" smtClean="0"/>
              <a:t>6  Data used to substantiate curriculum evaluation</a:t>
            </a:r>
            <a:endParaRPr lang="en-US" sz="40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Not only this</a:t>
            </a:r>
            <a:r>
              <a:rPr lang="is-IS" dirty="0" smtClean="0"/>
              <a:t>…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2498891"/>
          </a:xfrm>
        </p:spPr>
        <p:txBody>
          <a:bodyPr>
            <a:normAutofit/>
          </a:bodyPr>
          <a:lstStyle/>
          <a:p>
            <a:r>
              <a:rPr lang="en-US" dirty="0" smtClean="0"/>
              <a:t>Summary report of student evaluations of courses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4132340" cy="639762"/>
          </a:xfrm>
        </p:spPr>
        <p:txBody>
          <a:bodyPr/>
          <a:lstStyle/>
          <a:p>
            <a:r>
              <a:rPr lang="en-US" dirty="0" smtClean="0"/>
              <a:t>But also this, for example</a:t>
            </a:r>
            <a:r>
              <a:rPr lang="is-IS" dirty="0" smtClean="0"/>
              <a:t>…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1" y="1329264"/>
            <a:ext cx="4132341" cy="30480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Description of how student course evaluations are used in curriculum evaluation</a:t>
            </a:r>
          </a:p>
          <a:p>
            <a:r>
              <a:rPr lang="en-US" dirty="0" smtClean="0"/>
              <a:t>Table of measurable student learning outcomes, assessment data (e.g., employer input, student self-assessment, direct assessments), and recommended actions generated from findings</a:t>
            </a:r>
          </a:p>
          <a:p>
            <a:endParaRPr lang="en-US" dirty="0" smtClean="0"/>
          </a:p>
          <a:p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6680332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8015492" cy="16002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II</a:t>
            </a:r>
            <a:r>
              <a:rPr lang="en-US" sz="4000" dirty="0" smtClean="0"/>
              <a:t>.</a:t>
            </a:r>
            <a:r>
              <a:rPr lang="en-US" sz="4000" dirty="0" smtClean="0"/>
              <a:t>7 Evaluation results used to improve program and plan.</a:t>
            </a:r>
            <a:endParaRPr lang="en-US" sz="40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Not only this</a:t>
            </a:r>
            <a:r>
              <a:rPr lang="is-IS" dirty="0" smtClean="0"/>
              <a:t>…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2498891"/>
          </a:xfrm>
        </p:spPr>
        <p:txBody>
          <a:bodyPr>
            <a:normAutofit/>
          </a:bodyPr>
          <a:lstStyle/>
          <a:p>
            <a:r>
              <a:rPr lang="en-US" dirty="0" smtClean="0"/>
              <a:t>Curricular changes, e.g., new courses, dropped courses  changes in required/elective courses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But also this, for example</a:t>
            </a:r>
            <a:r>
              <a:rPr lang="is-IS" dirty="0" smtClean="0"/>
              <a:t>…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1" y="1329264"/>
            <a:ext cx="4132341" cy="3048000"/>
          </a:xfrm>
        </p:spPr>
        <p:txBody>
          <a:bodyPr>
            <a:normAutofit/>
          </a:bodyPr>
          <a:lstStyle/>
          <a:p>
            <a:r>
              <a:rPr lang="en-US" dirty="0"/>
              <a:t>Graphic illustrating curriculum review process</a:t>
            </a:r>
          </a:p>
          <a:p>
            <a:r>
              <a:rPr lang="en-US" sz="2400" dirty="0" smtClean="0"/>
              <a:t>Timeline showing curriculum data collection, curriculum analysis, participants, decisions</a:t>
            </a:r>
          </a:p>
          <a:p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24488612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1999" y="4572000"/>
            <a:ext cx="7922115" cy="16002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Suggestions for </a:t>
            </a:r>
            <a:r>
              <a:rPr lang="en-US" sz="4000" smtClean="0"/>
              <a:t>Standard </a:t>
            </a:r>
            <a:r>
              <a:rPr lang="en-US" sz="4000" smtClean="0"/>
              <a:t>II </a:t>
            </a:r>
            <a:r>
              <a:rPr lang="en-US" sz="4000" dirty="0" smtClean="0"/>
              <a:t>documentation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</a:t>
            </a:r>
            <a:r>
              <a:rPr lang="en-US" b="1" dirty="0" smtClean="0"/>
              <a:t>graphics</a:t>
            </a:r>
            <a:r>
              <a:rPr lang="en-US" dirty="0" smtClean="0"/>
              <a:t> </a:t>
            </a:r>
            <a:r>
              <a:rPr lang="en-US" dirty="0" smtClean="0"/>
              <a:t>to represent process</a:t>
            </a:r>
          </a:p>
          <a:p>
            <a:r>
              <a:rPr lang="en-US" dirty="0" smtClean="0"/>
              <a:t>Give concrete </a:t>
            </a:r>
            <a:r>
              <a:rPr lang="en-US" b="1" dirty="0" smtClean="0"/>
              <a:t>examples</a:t>
            </a:r>
          </a:p>
          <a:p>
            <a:r>
              <a:rPr lang="en-US" dirty="0" smtClean="0"/>
              <a:t>Use </a:t>
            </a:r>
            <a:r>
              <a:rPr lang="en-US" b="1" dirty="0" smtClean="0"/>
              <a:t>tables</a:t>
            </a:r>
            <a:r>
              <a:rPr lang="en-US" dirty="0" smtClean="0"/>
              <a:t> to organize information</a:t>
            </a:r>
          </a:p>
          <a:p>
            <a:r>
              <a:rPr lang="en-US" dirty="0" smtClean="0"/>
              <a:t>Use </a:t>
            </a:r>
            <a:r>
              <a:rPr lang="en-US" b="1" dirty="0" smtClean="0"/>
              <a:t>timelines</a:t>
            </a:r>
            <a:r>
              <a:rPr lang="en-US" dirty="0" smtClean="0"/>
              <a:t> to illustrate process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23387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Newsprint.thmx</Template>
  <TotalTime>1423</TotalTime>
  <Words>420</Words>
  <Application>Microsoft Macintosh PowerPoint</Application>
  <PresentationFormat>On-screen Show (4:3)</PresentationFormat>
  <Paragraphs>50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NewsPrint</vt:lpstr>
      <vt:lpstr>Standard II</vt:lpstr>
      <vt:lpstr>II.1 Curriculum based on goals and objectives and evolves via systematic planning</vt:lpstr>
      <vt:lpstr>II.2 Curriculum includes information resources, services, and technologies</vt:lpstr>
      <vt:lpstr>II.3 Students can construct coherent plans of study</vt:lpstr>
      <vt:lpstr>II.4 General and specialized curricula informed by relevant professional organizations </vt:lpstr>
      <vt:lpstr>II.5 Continuous evaluation of curriculum with constituent input</vt:lpstr>
      <vt:lpstr>II.6  Data used to substantiate curriculum evaluation</vt:lpstr>
      <vt:lpstr>II.7 Evaluation results used to improve program and plan.</vt:lpstr>
      <vt:lpstr>Suggestions for Standard II documentation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Standard 1</dc:title>
  <dc:creator>jean donham</dc:creator>
  <cp:lastModifiedBy>jean donham</cp:lastModifiedBy>
  <cp:revision>22</cp:revision>
  <cp:lastPrinted>2016-05-31T22:32:32Z</cp:lastPrinted>
  <dcterms:created xsi:type="dcterms:W3CDTF">2016-05-31T21:45:06Z</dcterms:created>
  <dcterms:modified xsi:type="dcterms:W3CDTF">2017-06-28T14:01:51Z</dcterms:modified>
</cp:coreProperties>
</file>