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608" y="-104"/>
      </p:cViewPr>
      <p:guideLst>
        <p:guide orient="horz" pos="2960"/>
        <p:guide pos="33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F321-2E84-9749-B3D7-B5A3F54134F9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0AC52-021E-D54F-BA5D-B9B330C1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7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015492" cy="21573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9 Data to substantiate evaluation of faculty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Reference to institutional policies and procedures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Timeline showing faculty evaluation schedules indicating completio</a:t>
            </a:r>
            <a:r>
              <a:rPr lang="en-US" dirty="0" smtClean="0"/>
              <a:t>n of formal faculty evaluations over the review cycle</a:t>
            </a:r>
          </a:p>
          <a:p>
            <a:r>
              <a:rPr lang="en-US" dirty="0" smtClean="0"/>
              <a:t> List of tenure/promotion decisions over review cycle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9037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382000" cy="21573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10 Results of faculty evaluation used to improve program and plan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Summaries of faculty accomplishments in teaching, research and service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4127618" cy="42391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List of program improvements supported through evaluation of faculty, e.g., additional support (time or funds) for research, changes to teaching assignments, decisions related to adjunct faculty assignments</a:t>
            </a:r>
            <a:r>
              <a:rPr lang="en-US" dirty="0" smtClean="0"/>
              <a:t>, etc.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9125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for </a:t>
            </a:r>
            <a:r>
              <a:rPr lang="en-US" sz="4000" smtClean="0"/>
              <a:t>Standard </a:t>
            </a:r>
            <a:r>
              <a:rPr lang="en-US" sz="4000" smtClean="0"/>
              <a:t>III</a:t>
            </a:r>
            <a:r>
              <a:rPr lang="en-US" sz="4000" smtClean="0"/>
              <a:t> </a:t>
            </a:r>
            <a:r>
              <a:rPr lang="en-US" sz="4000" dirty="0" smtClean="0"/>
              <a:t>documentation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graphics</a:t>
            </a:r>
            <a:r>
              <a:rPr lang="en-US" dirty="0" smtClean="0"/>
              <a:t> </a:t>
            </a:r>
            <a:r>
              <a:rPr lang="en-US" dirty="0" smtClean="0"/>
              <a:t>to represent process</a:t>
            </a:r>
          </a:p>
          <a:p>
            <a:r>
              <a:rPr lang="en-US" dirty="0" smtClean="0"/>
              <a:t>Give concrete </a:t>
            </a:r>
            <a:r>
              <a:rPr lang="en-US" b="1" dirty="0" smtClean="0"/>
              <a:t>examples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tables</a:t>
            </a:r>
            <a:r>
              <a:rPr lang="en-US" dirty="0" smtClean="0"/>
              <a:t> to organize information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timelines</a:t>
            </a:r>
            <a:r>
              <a:rPr lang="en-US" dirty="0" smtClean="0"/>
              <a:t> to illustrate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34168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1 Faculty is capable of meeting program objectives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590" y="1329264"/>
            <a:ext cx="3874962" cy="2386848"/>
          </a:xfrm>
        </p:spPr>
        <p:txBody>
          <a:bodyPr>
            <a:normAutofit/>
          </a:bodyPr>
          <a:lstStyle/>
          <a:p>
            <a:r>
              <a:rPr lang="en-US" dirty="0" smtClean="0"/>
              <a:t>List of faculty with rank and areas of specialization</a:t>
            </a:r>
          </a:p>
          <a:p>
            <a:r>
              <a:rPr lang="en-US" dirty="0" smtClean="0"/>
              <a:t>Appendix </a:t>
            </a:r>
            <a:r>
              <a:rPr lang="en-US" dirty="0"/>
              <a:t>providing current CVs of full-time and adjunct faculty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51016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Table that shows relationships between faculty, their expertise, and student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12865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2 High priority for teaching, research and service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24273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Appendix with current CVs of faculty.</a:t>
            </a:r>
          </a:p>
          <a:p>
            <a:r>
              <a:rPr lang="en-US" sz="2600" dirty="0" smtClean="0"/>
              <a:t>Access to university policies for tenure and promotion</a:t>
            </a:r>
          </a:p>
          <a:p>
            <a:r>
              <a:rPr lang="en-US" sz="2600" dirty="0" smtClean="0"/>
              <a:t>Description of institutional resources to support teaching and research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Descriptions of institutional incentives and/or rewards for teaching, research and service.</a:t>
            </a:r>
          </a:p>
          <a:p>
            <a:r>
              <a:rPr lang="en-US" dirty="0" smtClean="0"/>
              <a:t>Description of faculty review process related to teaching, research and service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122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15492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3 Polices support recruiting and retaining diverse faculty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242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 of faculty identifying racial and ethnic group representation</a:t>
            </a:r>
          </a:p>
          <a:p>
            <a:r>
              <a:rPr lang="en-US" dirty="0" smtClean="0"/>
              <a:t>Access to university policies</a:t>
            </a:r>
            <a:r>
              <a:rPr lang="en-US" dirty="0"/>
              <a:t> </a:t>
            </a:r>
            <a:r>
              <a:rPr lang="en-US" dirty="0" smtClean="0"/>
              <a:t>for faculty recruitment</a:t>
            </a:r>
          </a:p>
          <a:p>
            <a:r>
              <a:rPr lang="en-US" dirty="0" smtClean="0"/>
              <a:t>Description of institutional resources for faculty retention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Description of program initiatives to recruit and retain diverse faculty</a:t>
            </a:r>
          </a:p>
        </p:txBody>
      </p:sp>
    </p:spTree>
    <p:extLst>
      <p:ext uri="{BB962C8B-B14F-4D97-AF65-F5344CB8AC3E}">
        <p14:creationId xmlns:p14="http://schemas.microsoft.com/office/powerpoint/2010/main" val="423617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26941"/>
            <a:ext cx="8015492" cy="2736197"/>
          </a:xfrm>
        </p:spPr>
        <p:txBody>
          <a:bodyPr>
            <a:no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4 Faculty qualified in designated areas, technology, and pedagogy; active in relevant organizations.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List of institutional resources to support faculty expertise in pedagogy and technology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 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List of faculty engagement in activities to enhance expertise in pedagogy and technology</a:t>
            </a:r>
          </a:p>
          <a:p>
            <a:r>
              <a:rPr lang="en-US" sz="2400" dirty="0" smtClean="0"/>
              <a:t>Table demonstrating faculty activities within relevant professional organizations</a:t>
            </a:r>
          </a:p>
          <a:p>
            <a:r>
              <a:rPr lang="en-US" dirty="0" smtClean="0"/>
              <a:t>Table showing faculty scores in student evaluation criteria  related to relevant pedagogy and technology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310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5 Sustained records of scholarship/research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Appendix with current faculty CVs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Table showing quantity of faculty scholarly/professional works  classified as peer-review journals, book chapters, peer-review presentations, editorial works, reviews,  etc. over the program review cycle.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877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6 Advanced degrees from various institutions; diversity of backgrounds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Appendix of current faculty CVs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Table showing institutions granting faculty degrees, type of terminal degree (e.g.., PhD, JD, EdD), area of study emphasis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03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015492" cy="21573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7 Faculty assignments match program needs and  competencies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List of faculty areas of expertise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Matrix showing areas of faculty expertise aligned with teaching assignments</a:t>
            </a:r>
          </a:p>
        </p:txBody>
      </p:sp>
    </p:spTree>
    <p:extLst>
      <p:ext uri="{BB962C8B-B14F-4D97-AF65-F5344CB8AC3E}">
        <p14:creationId xmlns:p14="http://schemas.microsoft.com/office/powerpoint/2010/main" val="244886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015492" cy="21573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III</a:t>
            </a:r>
            <a:r>
              <a:rPr lang="en-US" sz="4000" dirty="0" smtClean="0"/>
              <a:t>.</a:t>
            </a:r>
            <a:r>
              <a:rPr lang="en-US" sz="4000" dirty="0" smtClean="0"/>
              <a:t>8 Systematic faculty evaluation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Access to institutional policies regarding faculty review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Description of program-level faculty </a:t>
            </a:r>
            <a:r>
              <a:rPr lang="en-US" dirty="0"/>
              <a:t> </a:t>
            </a:r>
            <a:r>
              <a:rPr lang="en-US" dirty="0" smtClean="0"/>
              <a:t>including, </a:t>
            </a:r>
            <a:r>
              <a:rPr lang="en-US" sz="2400" dirty="0" smtClean="0"/>
              <a:t>who is reviewed (e.g., full-time/part-time, tenured/non-tenured, etc.) and by whom (e.g., students, peers, program head), and how ofte</a:t>
            </a:r>
            <a:r>
              <a:rPr lang="en-US" dirty="0" smtClean="0"/>
              <a:t>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7825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4328</TotalTime>
  <Words>636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Standard III</vt:lpstr>
      <vt:lpstr>III.1 Faculty is capable of meeting program objectives</vt:lpstr>
      <vt:lpstr>III.2 High priority for teaching, research and service</vt:lpstr>
      <vt:lpstr>III.3 Polices support recruiting and retaining diverse faculty</vt:lpstr>
      <vt:lpstr>III.4 Faculty qualified in designated areas, technology, and pedagogy; active in relevant organizations. </vt:lpstr>
      <vt:lpstr>III.5 Sustained records of scholarship/research</vt:lpstr>
      <vt:lpstr>III.6 Advanced degrees from various institutions; diversity of backgrounds</vt:lpstr>
      <vt:lpstr>III.7 Faculty assignments match program needs and  competencies</vt:lpstr>
      <vt:lpstr>III.8 Systematic faculty evaluation</vt:lpstr>
      <vt:lpstr>III.9 Data to substantiate evaluation of faculty</vt:lpstr>
      <vt:lpstr>III.10 Results of faculty evaluation used to improve program and plan</vt:lpstr>
      <vt:lpstr>Suggestions for Standard III documentation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</dc:title>
  <dc:creator>jean donham</dc:creator>
  <cp:lastModifiedBy>jean donham</cp:lastModifiedBy>
  <cp:revision>29</cp:revision>
  <cp:lastPrinted>2016-05-31T22:32:32Z</cp:lastPrinted>
  <dcterms:created xsi:type="dcterms:W3CDTF">2016-05-31T21:45:06Z</dcterms:created>
  <dcterms:modified xsi:type="dcterms:W3CDTF">2017-06-28T14:01:28Z</dcterms:modified>
</cp:coreProperties>
</file>