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2B026-B3A2-4D23-B150-E4924B6CB3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EA0F887-3030-456F-B0DE-E3BDF4FFFE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B297A1-D533-4FE3-9E6E-E0ED06105720}"/>
              </a:ext>
            </a:extLst>
          </p:cNvPr>
          <p:cNvSpPr>
            <a:spLocks noGrp="1"/>
          </p:cNvSpPr>
          <p:nvPr>
            <p:ph type="dt" sz="half" idx="10"/>
          </p:nvPr>
        </p:nvSpPr>
        <p:spPr/>
        <p:txBody>
          <a:bodyPr/>
          <a:lstStyle/>
          <a:p>
            <a:fld id="{A5D88943-02AC-46AB-B539-96A504CE82C0}" type="datetimeFigureOut">
              <a:rPr lang="en-US" smtClean="0"/>
              <a:t>6/19/2018</a:t>
            </a:fld>
            <a:endParaRPr lang="en-US"/>
          </a:p>
        </p:txBody>
      </p:sp>
      <p:sp>
        <p:nvSpPr>
          <p:cNvPr id="5" name="Footer Placeholder 4">
            <a:extLst>
              <a:ext uri="{FF2B5EF4-FFF2-40B4-BE49-F238E27FC236}">
                <a16:creationId xmlns:a16="http://schemas.microsoft.com/office/drawing/2014/main" id="{B49E8B11-B6A8-46DC-8866-5964E3D72A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645E74-9D95-4F63-9A35-A1613E04488D}"/>
              </a:ext>
            </a:extLst>
          </p:cNvPr>
          <p:cNvSpPr>
            <a:spLocks noGrp="1"/>
          </p:cNvSpPr>
          <p:nvPr>
            <p:ph type="sldNum" sz="quarter" idx="12"/>
          </p:nvPr>
        </p:nvSpPr>
        <p:spPr/>
        <p:txBody>
          <a:bodyPr/>
          <a:lstStyle/>
          <a:p>
            <a:fld id="{0B7A8691-571E-469D-A72F-8B11005BB682}" type="slidenum">
              <a:rPr lang="en-US" smtClean="0"/>
              <a:t>‹#›</a:t>
            </a:fld>
            <a:endParaRPr lang="en-US"/>
          </a:p>
        </p:txBody>
      </p:sp>
    </p:spTree>
    <p:extLst>
      <p:ext uri="{BB962C8B-B14F-4D97-AF65-F5344CB8AC3E}">
        <p14:creationId xmlns:p14="http://schemas.microsoft.com/office/powerpoint/2010/main" val="3551739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F0B91-4B68-4C25-83E3-7C77C91D41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B87E6C-B3CB-4CDD-84AD-6AA89B81E9A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0DE2D1-DBAC-4739-A3BD-EDE5A35C50F4}"/>
              </a:ext>
            </a:extLst>
          </p:cNvPr>
          <p:cNvSpPr>
            <a:spLocks noGrp="1"/>
          </p:cNvSpPr>
          <p:nvPr>
            <p:ph type="dt" sz="half" idx="10"/>
          </p:nvPr>
        </p:nvSpPr>
        <p:spPr/>
        <p:txBody>
          <a:bodyPr/>
          <a:lstStyle/>
          <a:p>
            <a:fld id="{A5D88943-02AC-46AB-B539-96A504CE82C0}" type="datetimeFigureOut">
              <a:rPr lang="en-US" smtClean="0"/>
              <a:t>6/19/2018</a:t>
            </a:fld>
            <a:endParaRPr lang="en-US"/>
          </a:p>
        </p:txBody>
      </p:sp>
      <p:sp>
        <p:nvSpPr>
          <p:cNvPr id="5" name="Footer Placeholder 4">
            <a:extLst>
              <a:ext uri="{FF2B5EF4-FFF2-40B4-BE49-F238E27FC236}">
                <a16:creationId xmlns:a16="http://schemas.microsoft.com/office/drawing/2014/main" id="{E2B55B41-941C-47B1-8A86-66E6629708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589C8F-4524-469E-B5A5-1B304629945B}"/>
              </a:ext>
            </a:extLst>
          </p:cNvPr>
          <p:cNvSpPr>
            <a:spLocks noGrp="1"/>
          </p:cNvSpPr>
          <p:nvPr>
            <p:ph type="sldNum" sz="quarter" idx="12"/>
          </p:nvPr>
        </p:nvSpPr>
        <p:spPr/>
        <p:txBody>
          <a:bodyPr/>
          <a:lstStyle/>
          <a:p>
            <a:fld id="{0B7A8691-571E-469D-A72F-8B11005BB682}" type="slidenum">
              <a:rPr lang="en-US" smtClean="0"/>
              <a:t>‹#›</a:t>
            </a:fld>
            <a:endParaRPr lang="en-US"/>
          </a:p>
        </p:txBody>
      </p:sp>
    </p:spTree>
    <p:extLst>
      <p:ext uri="{BB962C8B-B14F-4D97-AF65-F5344CB8AC3E}">
        <p14:creationId xmlns:p14="http://schemas.microsoft.com/office/powerpoint/2010/main" val="1316179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00EB51-C31B-403C-A57B-D94A7F2164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63FBC4-35CE-49E6-9199-938ADB8631F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9950B7-6FCA-4DED-A888-C3B2FF385E3B}"/>
              </a:ext>
            </a:extLst>
          </p:cNvPr>
          <p:cNvSpPr>
            <a:spLocks noGrp="1"/>
          </p:cNvSpPr>
          <p:nvPr>
            <p:ph type="dt" sz="half" idx="10"/>
          </p:nvPr>
        </p:nvSpPr>
        <p:spPr/>
        <p:txBody>
          <a:bodyPr/>
          <a:lstStyle/>
          <a:p>
            <a:fld id="{A5D88943-02AC-46AB-B539-96A504CE82C0}" type="datetimeFigureOut">
              <a:rPr lang="en-US" smtClean="0"/>
              <a:t>6/19/2018</a:t>
            </a:fld>
            <a:endParaRPr lang="en-US"/>
          </a:p>
        </p:txBody>
      </p:sp>
      <p:sp>
        <p:nvSpPr>
          <p:cNvPr id="5" name="Footer Placeholder 4">
            <a:extLst>
              <a:ext uri="{FF2B5EF4-FFF2-40B4-BE49-F238E27FC236}">
                <a16:creationId xmlns:a16="http://schemas.microsoft.com/office/drawing/2014/main" id="{88BBD0BB-A1F8-489E-A6FD-8D32409E64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5633AC-8CD5-42AA-A023-6B4396707D08}"/>
              </a:ext>
            </a:extLst>
          </p:cNvPr>
          <p:cNvSpPr>
            <a:spLocks noGrp="1"/>
          </p:cNvSpPr>
          <p:nvPr>
            <p:ph type="sldNum" sz="quarter" idx="12"/>
          </p:nvPr>
        </p:nvSpPr>
        <p:spPr/>
        <p:txBody>
          <a:bodyPr/>
          <a:lstStyle/>
          <a:p>
            <a:fld id="{0B7A8691-571E-469D-A72F-8B11005BB682}" type="slidenum">
              <a:rPr lang="en-US" smtClean="0"/>
              <a:t>‹#›</a:t>
            </a:fld>
            <a:endParaRPr lang="en-US"/>
          </a:p>
        </p:txBody>
      </p:sp>
    </p:spTree>
    <p:extLst>
      <p:ext uri="{BB962C8B-B14F-4D97-AF65-F5344CB8AC3E}">
        <p14:creationId xmlns:p14="http://schemas.microsoft.com/office/powerpoint/2010/main" val="2549934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7F511-8D86-468A-A082-950BAC5A21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F0C119-D5E1-482E-B478-8C6D4D0F6C7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B5B0A4-8B3C-4E30-B507-8F156028C729}"/>
              </a:ext>
            </a:extLst>
          </p:cNvPr>
          <p:cNvSpPr>
            <a:spLocks noGrp="1"/>
          </p:cNvSpPr>
          <p:nvPr>
            <p:ph type="dt" sz="half" idx="10"/>
          </p:nvPr>
        </p:nvSpPr>
        <p:spPr/>
        <p:txBody>
          <a:bodyPr/>
          <a:lstStyle/>
          <a:p>
            <a:fld id="{A5D88943-02AC-46AB-B539-96A504CE82C0}" type="datetimeFigureOut">
              <a:rPr lang="en-US" smtClean="0"/>
              <a:t>6/19/2018</a:t>
            </a:fld>
            <a:endParaRPr lang="en-US"/>
          </a:p>
        </p:txBody>
      </p:sp>
      <p:sp>
        <p:nvSpPr>
          <p:cNvPr id="5" name="Footer Placeholder 4">
            <a:extLst>
              <a:ext uri="{FF2B5EF4-FFF2-40B4-BE49-F238E27FC236}">
                <a16:creationId xmlns:a16="http://schemas.microsoft.com/office/drawing/2014/main" id="{58D618D4-A3B1-4AA7-BCC1-04625112B1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23F164-5DD6-4B16-BD9A-9B5406612C8F}"/>
              </a:ext>
            </a:extLst>
          </p:cNvPr>
          <p:cNvSpPr>
            <a:spLocks noGrp="1"/>
          </p:cNvSpPr>
          <p:nvPr>
            <p:ph type="sldNum" sz="quarter" idx="12"/>
          </p:nvPr>
        </p:nvSpPr>
        <p:spPr/>
        <p:txBody>
          <a:bodyPr/>
          <a:lstStyle/>
          <a:p>
            <a:fld id="{0B7A8691-571E-469D-A72F-8B11005BB682}" type="slidenum">
              <a:rPr lang="en-US" smtClean="0"/>
              <a:t>‹#›</a:t>
            </a:fld>
            <a:endParaRPr lang="en-US"/>
          </a:p>
        </p:txBody>
      </p:sp>
    </p:spTree>
    <p:extLst>
      <p:ext uri="{BB962C8B-B14F-4D97-AF65-F5344CB8AC3E}">
        <p14:creationId xmlns:p14="http://schemas.microsoft.com/office/powerpoint/2010/main" val="2735330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DC053-FFAE-4022-B2E2-1F8666666B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B5C44E-EAE8-4A9E-9863-2D0D54D6F5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75D4865-D4E7-41E1-98EC-4CD69D4C123C}"/>
              </a:ext>
            </a:extLst>
          </p:cNvPr>
          <p:cNvSpPr>
            <a:spLocks noGrp="1"/>
          </p:cNvSpPr>
          <p:nvPr>
            <p:ph type="dt" sz="half" idx="10"/>
          </p:nvPr>
        </p:nvSpPr>
        <p:spPr/>
        <p:txBody>
          <a:bodyPr/>
          <a:lstStyle/>
          <a:p>
            <a:fld id="{A5D88943-02AC-46AB-B539-96A504CE82C0}" type="datetimeFigureOut">
              <a:rPr lang="en-US" smtClean="0"/>
              <a:t>6/19/2018</a:t>
            </a:fld>
            <a:endParaRPr lang="en-US"/>
          </a:p>
        </p:txBody>
      </p:sp>
      <p:sp>
        <p:nvSpPr>
          <p:cNvPr id="5" name="Footer Placeholder 4">
            <a:extLst>
              <a:ext uri="{FF2B5EF4-FFF2-40B4-BE49-F238E27FC236}">
                <a16:creationId xmlns:a16="http://schemas.microsoft.com/office/drawing/2014/main" id="{4BA718F4-9203-473A-B476-334029AC0B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2AE078-1493-4539-88D4-FD07425F44B3}"/>
              </a:ext>
            </a:extLst>
          </p:cNvPr>
          <p:cNvSpPr>
            <a:spLocks noGrp="1"/>
          </p:cNvSpPr>
          <p:nvPr>
            <p:ph type="sldNum" sz="quarter" idx="12"/>
          </p:nvPr>
        </p:nvSpPr>
        <p:spPr/>
        <p:txBody>
          <a:bodyPr/>
          <a:lstStyle/>
          <a:p>
            <a:fld id="{0B7A8691-571E-469D-A72F-8B11005BB682}" type="slidenum">
              <a:rPr lang="en-US" smtClean="0"/>
              <a:t>‹#›</a:t>
            </a:fld>
            <a:endParaRPr lang="en-US"/>
          </a:p>
        </p:txBody>
      </p:sp>
    </p:spTree>
    <p:extLst>
      <p:ext uri="{BB962C8B-B14F-4D97-AF65-F5344CB8AC3E}">
        <p14:creationId xmlns:p14="http://schemas.microsoft.com/office/powerpoint/2010/main" val="313813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F8F44-F66E-40BF-AF80-7DDA8514FB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26C41B-B486-46B3-8F09-C49FCC59242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FA4198-5315-4D6F-B3D2-AF7A1D8FADD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EE6A1D-751D-4021-AC6E-2B7BE49F8766}"/>
              </a:ext>
            </a:extLst>
          </p:cNvPr>
          <p:cNvSpPr>
            <a:spLocks noGrp="1"/>
          </p:cNvSpPr>
          <p:nvPr>
            <p:ph type="dt" sz="half" idx="10"/>
          </p:nvPr>
        </p:nvSpPr>
        <p:spPr/>
        <p:txBody>
          <a:bodyPr/>
          <a:lstStyle/>
          <a:p>
            <a:fld id="{A5D88943-02AC-46AB-B539-96A504CE82C0}" type="datetimeFigureOut">
              <a:rPr lang="en-US" smtClean="0"/>
              <a:t>6/19/2018</a:t>
            </a:fld>
            <a:endParaRPr lang="en-US"/>
          </a:p>
        </p:txBody>
      </p:sp>
      <p:sp>
        <p:nvSpPr>
          <p:cNvPr id="6" name="Footer Placeholder 5">
            <a:extLst>
              <a:ext uri="{FF2B5EF4-FFF2-40B4-BE49-F238E27FC236}">
                <a16:creationId xmlns:a16="http://schemas.microsoft.com/office/drawing/2014/main" id="{B5533C2D-D528-4058-90FA-5A8C73424D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B725AB-11E4-4DF5-BA6E-68D9FAEC85EB}"/>
              </a:ext>
            </a:extLst>
          </p:cNvPr>
          <p:cNvSpPr>
            <a:spLocks noGrp="1"/>
          </p:cNvSpPr>
          <p:nvPr>
            <p:ph type="sldNum" sz="quarter" idx="12"/>
          </p:nvPr>
        </p:nvSpPr>
        <p:spPr/>
        <p:txBody>
          <a:bodyPr/>
          <a:lstStyle/>
          <a:p>
            <a:fld id="{0B7A8691-571E-469D-A72F-8B11005BB682}" type="slidenum">
              <a:rPr lang="en-US" smtClean="0"/>
              <a:t>‹#›</a:t>
            </a:fld>
            <a:endParaRPr lang="en-US"/>
          </a:p>
        </p:txBody>
      </p:sp>
    </p:spTree>
    <p:extLst>
      <p:ext uri="{BB962C8B-B14F-4D97-AF65-F5344CB8AC3E}">
        <p14:creationId xmlns:p14="http://schemas.microsoft.com/office/powerpoint/2010/main" val="2310082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73A68-3F8A-4521-A522-E2F2A853E8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4CCE9F-9954-4443-A556-5C6B58080B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78B88D-2905-4B2A-91F6-3203AF5CC76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6C4154-F8EA-443C-BFC5-A8519FE221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E429DB-16EB-401B-A2D9-1FBBE37CE52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0043AE-5A68-46B6-81FB-3A6B462ED6EF}"/>
              </a:ext>
            </a:extLst>
          </p:cNvPr>
          <p:cNvSpPr>
            <a:spLocks noGrp="1"/>
          </p:cNvSpPr>
          <p:nvPr>
            <p:ph type="dt" sz="half" idx="10"/>
          </p:nvPr>
        </p:nvSpPr>
        <p:spPr/>
        <p:txBody>
          <a:bodyPr/>
          <a:lstStyle/>
          <a:p>
            <a:fld id="{A5D88943-02AC-46AB-B539-96A504CE82C0}" type="datetimeFigureOut">
              <a:rPr lang="en-US" smtClean="0"/>
              <a:t>6/19/2018</a:t>
            </a:fld>
            <a:endParaRPr lang="en-US"/>
          </a:p>
        </p:txBody>
      </p:sp>
      <p:sp>
        <p:nvSpPr>
          <p:cNvPr id="8" name="Footer Placeholder 7">
            <a:extLst>
              <a:ext uri="{FF2B5EF4-FFF2-40B4-BE49-F238E27FC236}">
                <a16:creationId xmlns:a16="http://schemas.microsoft.com/office/drawing/2014/main" id="{22CF46EF-1A42-4961-98CE-F4A43EAAAF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BCBDF3-0FF7-41D7-86AF-983D402A8A51}"/>
              </a:ext>
            </a:extLst>
          </p:cNvPr>
          <p:cNvSpPr>
            <a:spLocks noGrp="1"/>
          </p:cNvSpPr>
          <p:nvPr>
            <p:ph type="sldNum" sz="quarter" idx="12"/>
          </p:nvPr>
        </p:nvSpPr>
        <p:spPr/>
        <p:txBody>
          <a:bodyPr/>
          <a:lstStyle/>
          <a:p>
            <a:fld id="{0B7A8691-571E-469D-A72F-8B11005BB682}" type="slidenum">
              <a:rPr lang="en-US" smtClean="0"/>
              <a:t>‹#›</a:t>
            </a:fld>
            <a:endParaRPr lang="en-US"/>
          </a:p>
        </p:txBody>
      </p:sp>
    </p:spTree>
    <p:extLst>
      <p:ext uri="{BB962C8B-B14F-4D97-AF65-F5344CB8AC3E}">
        <p14:creationId xmlns:p14="http://schemas.microsoft.com/office/powerpoint/2010/main" val="1110644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0B026-FF7D-4FC3-9558-B4910E1EB5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D16578-E5F5-4BF7-A281-6916E967B6CD}"/>
              </a:ext>
            </a:extLst>
          </p:cNvPr>
          <p:cNvSpPr>
            <a:spLocks noGrp="1"/>
          </p:cNvSpPr>
          <p:nvPr>
            <p:ph type="dt" sz="half" idx="10"/>
          </p:nvPr>
        </p:nvSpPr>
        <p:spPr/>
        <p:txBody>
          <a:bodyPr/>
          <a:lstStyle/>
          <a:p>
            <a:fld id="{A5D88943-02AC-46AB-B539-96A504CE82C0}" type="datetimeFigureOut">
              <a:rPr lang="en-US" smtClean="0"/>
              <a:t>6/19/2018</a:t>
            </a:fld>
            <a:endParaRPr lang="en-US"/>
          </a:p>
        </p:txBody>
      </p:sp>
      <p:sp>
        <p:nvSpPr>
          <p:cNvPr id="4" name="Footer Placeholder 3">
            <a:extLst>
              <a:ext uri="{FF2B5EF4-FFF2-40B4-BE49-F238E27FC236}">
                <a16:creationId xmlns:a16="http://schemas.microsoft.com/office/drawing/2014/main" id="{8FDF957C-05C1-479B-8FF3-EF203E25D1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B40FB7-EA69-4B96-89AB-6D4C50E88666}"/>
              </a:ext>
            </a:extLst>
          </p:cNvPr>
          <p:cNvSpPr>
            <a:spLocks noGrp="1"/>
          </p:cNvSpPr>
          <p:nvPr>
            <p:ph type="sldNum" sz="quarter" idx="12"/>
          </p:nvPr>
        </p:nvSpPr>
        <p:spPr/>
        <p:txBody>
          <a:bodyPr/>
          <a:lstStyle/>
          <a:p>
            <a:fld id="{0B7A8691-571E-469D-A72F-8B11005BB682}" type="slidenum">
              <a:rPr lang="en-US" smtClean="0"/>
              <a:t>‹#›</a:t>
            </a:fld>
            <a:endParaRPr lang="en-US"/>
          </a:p>
        </p:txBody>
      </p:sp>
    </p:spTree>
    <p:extLst>
      <p:ext uri="{BB962C8B-B14F-4D97-AF65-F5344CB8AC3E}">
        <p14:creationId xmlns:p14="http://schemas.microsoft.com/office/powerpoint/2010/main" val="161004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1D7269-BD69-4B0D-B372-8D0A6C1303B7}"/>
              </a:ext>
            </a:extLst>
          </p:cNvPr>
          <p:cNvSpPr>
            <a:spLocks noGrp="1"/>
          </p:cNvSpPr>
          <p:nvPr>
            <p:ph type="dt" sz="half" idx="10"/>
          </p:nvPr>
        </p:nvSpPr>
        <p:spPr/>
        <p:txBody>
          <a:bodyPr/>
          <a:lstStyle/>
          <a:p>
            <a:fld id="{A5D88943-02AC-46AB-B539-96A504CE82C0}" type="datetimeFigureOut">
              <a:rPr lang="en-US" smtClean="0"/>
              <a:t>6/19/2018</a:t>
            </a:fld>
            <a:endParaRPr lang="en-US"/>
          </a:p>
        </p:txBody>
      </p:sp>
      <p:sp>
        <p:nvSpPr>
          <p:cNvPr id="3" name="Footer Placeholder 2">
            <a:extLst>
              <a:ext uri="{FF2B5EF4-FFF2-40B4-BE49-F238E27FC236}">
                <a16:creationId xmlns:a16="http://schemas.microsoft.com/office/drawing/2014/main" id="{BFA0D19D-55B7-4EA1-9205-939C513D3B8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EFC89B-6BD7-40FE-8F7C-B61B533AA74C}"/>
              </a:ext>
            </a:extLst>
          </p:cNvPr>
          <p:cNvSpPr>
            <a:spLocks noGrp="1"/>
          </p:cNvSpPr>
          <p:nvPr>
            <p:ph type="sldNum" sz="quarter" idx="12"/>
          </p:nvPr>
        </p:nvSpPr>
        <p:spPr/>
        <p:txBody>
          <a:bodyPr/>
          <a:lstStyle/>
          <a:p>
            <a:fld id="{0B7A8691-571E-469D-A72F-8B11005BB682}" type="slidenum">
              <a:rPr lang="en-US" smtClean="0"/>
              <a:t>‹#›</a:t>
            </a:fld>
            <a:endParaRPr lang="en-US"/>
          </a:p>
        </p:txBody>
      </p:sp>
    </p:spTree>
    <p:extLst>
      <p:ext uri="{BB962C8B-B14F-4D97-AF65-F5344CB8AC3E}">
        <p14:creationId xmlns:p14="http://schemas.microsoft.com/office/powerpoint/2010/main" val="362827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6880F-E89A-4CFF-8152-6BFC184917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812B4F-B2E9-4901-9727-29DBBC1D5E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FC0805-4EA6-45F1-8DE2-9AA7DC1FAC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CC09E0-AC60-44F4-ACB2-D5E06112578E}"/>
              </a:ext>
            </a:extLst>
          </p:cNvPr>
          <p:cNvSpPr>
            <a:spLocks noGrp="1"/>
          </p:cNvSpPr>
          <p:nvPr>
            <p:ph type="dt" sz="half" idx="10"/>
          </p:nvPr>
        </p:nvSpPr>
        <p:spPr/>
        <p:txBody>
          <a:bodyPr/>
          <a:lstStyle/>
          <a:p>
            <a:fld id="{A5D88943-02AC-46AB-B539-96A504CE82C0}" type="datetimeFigureOut">
              <a:rPr lang="en-US" smtClean="0"/>
              <a:t>6/19/2018</a:t>
            </a:fld>
            <a:endParaRPr lang="en-US"/>
          </a:p>
        </p:txBody>
      </p:sp>
      <p:sp>
        <p:nvSpPr>
          <p:cNvPr id="6" name="Footer Placeholder 5">
            <a:extLst>
              <a:ext uri="{FF2B5EF4-FFF2-40B4-BE49-F238E27FC236}">
                <a16:creationId xmlns:a16="http://schemas.microsoft.com/office/drawing/2014/main" id="{B23C464F-E082-46D7-BBB0-7E96C45738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8F22F3-2C73-4CDA-90BF-B0665CCFC27A}"/>
              </a:ext>
            </a:extLst>
          </p:cNvPr>
          <p:cNvSpPr>
            <a:spLocks noGrp="1"/>
          </p:cNvSpPr>
          <p:nvPr>
            <p:ph type="sldNum" sz="quarter" idx="12"/>
          </p:nvPr>
        </p:nvSpPr>
        <p:spPr/>
        <p:txBody>
          <a:bodyPr/>
          <a:lstStyle/>
          <a:p>
            <a:fld id="{0B7A8691-571E-469D-A72F-8B11005BB682}" type="slidenum">
              <a:rPr lang="en-US" smtClean="0"/>
              <a:t>‹#›</a:t>
            </a:fld>
            <a:endParaRPr lang="en-US"/>
          </a:p>
        </p:txBody>
      </p:sp>
    </p:spTree>
    <p:extLst>
      <p:ext uri="{BB962C8B-B14F-4D97-AF65-F5344CB8AC3E}">
        <p14:creationId xmlns:p14="http://schemas.microsoft.com/office/powerpoint/2010/main" val="3203729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53A2D-9F0D-4622-914C-53D191C902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5571F8-FA0D-49DD-9F66-7BAD000E43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7957F2-2405-48FE-837A-6E99E4F9A2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77B72FA-4517-4BFF-96FE-E30224665418}"/>
              </a:ext>
            </a:extLst>
          </p:cNvPr>
          <p:cNvSpPr>
            <a:spLocks noGrp="1"/>
          </p:cNvSpPr>
          <p:nvPr>
            <p:ph type="dt" sz="half" idx="10"/>
          </p:nvPr>
        </p:nvSpPr>
        <p:spPr/>
        <p:txBody>
          <a:bodyPr/>
          <a:lstStyle/>
          <a:p>
            <a:fld id="{A5D88943-02AC-46AB-B539-96A504CE82C0}" type="datetimeFigureOut">
              <a:rPr lang="en-US" smtClean="0"/>
              <a:t>6/19/2018</a:t>
            </a:fld>
            <a:endParaRPr lang="en-US"/>
          </a:p>
        </p:txBody>
      </p:sp>
      <p:sp>
        <p:nvSpPr>
          <p:cNvPr id="6" name="Footer Placeholder 5">
            <a:extLst>
              <a:ext uri="{FF2B5EF4-FFF2-40B4-BE49-F238E27FC236}">
                <a16:creationId xmlns:a16="http://schemas.microsoft.com/office/drawing/2014/main" id="{6969BA44-0F63-4ADB-8B68-ABD3564504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2589F2-1BEC-4ACD-B48D-B7944B4CF997}"/>
              </a:ext>
            </a:extLst>
          </p:cNvPr>
          <p:cNvSpPr>
            <a:spLocks noGrp="1"/>
          </p:cNvSpPr>
          <p:nvPr>
            <p:ph type="sldNum" sz="quarter" idx="12"/>
          </p:nvPr>
        </p:nvSpPr>
        <p:spPr/>
        <p:txBody>
          <a:bodyPr/>
          <a:lstStyle/>
          <a:p>
            <a:fld id="{0B7A8691-571E-469D-A72F-8B11005BB682}" type="slidenum">
              <a:rPr lang="en-US" smtClean="0"/>
              <a:t>‹#›</a:t>
            </a:fld>
            <a:endParaRPr lang="en-US"/>
          </a:p>
        </p:txBody>
      </p:sp>
    </p:spTree>
    <p:extLst>
      <p:ext uri="{BB962C8B-B14F-4D97-AF65-F5344CB8AC3E}">
        <p14:creationId xmlns:p14="http://schemas.microsoft.com/office/powerpoint/2010/main" val="353639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8FF3FB-A823-4B2B-AE6F-AF8B8C1020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7EE66B-DA27-4D12-8ABB-DBFEA55305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1FB4CB-3A1A-4B1B-B6FE-4A75BF547A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88943-02AC-46AB-B539-96A504CE82C0}" type="datetimeFigureOut">
              <a:rPr lang="en-US" smtClean="0"/>
              <a:t>6/19/2018</a:t>
            </a:fld>
            <a:endParaRPr lang="en-US"/>
          </a:p>
        </p:txBody>
      </p:sp>
      <p:sp>
        <p:nvSpPr>
          <p:cNvPr id="5" name="Footer Placeholder 4">
            <a:extLst>
              <a:ext uri="{FF2B5EF4-FFF2-40B4-BE49-F238E27FC236}">
                <a16:creationId xmlns:a16="http://schemas.microsoft.com/office/drawing/2014/main" id="{CA4D8427-A4F7-4BF4-B3A2-3893FDF8C0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6BB52B-3A2E-4431-8368-0D1A34598C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7A8691-571E-469D-A72F-8B11005BB682}" type="slidenum">
              <a:rPr lang="en-US" smtClean="0"/>
              <a:t>‹#›</a:t>
            </a:fld>
            <a:endParaRPr lang="en-US"/>
          </a:p>
        </p:txBody>
      </p:sp>
    </p:spTree>
    <p:extLst>
      <p:ext uri="{BB962C8B-B14F-4D97-AF65-F5344CB8AC3E}">
        <p14:creationId xmlns:p14="http://schemas.microsoft.com/office/powerpoint/2010/main" val="144080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77F1A2-A8E5-43AA-BA13-8C2BB89EB0BD}"/>
              </a:ext>
            </a:extLst>
          </p:cNvPr>
          <p:cNvSpPr>
            <a:spLocks noGrp="1"/>
          </p:cNvSpPr>
          <p:nvPr>
            <p:ph type="title"/>
          </p:nvPr>
        </p:nvSpPr>
        <p:spPr/>
        <p:txBody>
          <a:bodyPr>
            <a:normAutofit fontScale="90000"/>
          </a:bodyPr>
          <a:lstStyle/>
          <a:p>
            <a:br>
              <a:rPr lang="en-US" dirty="0"/>
            </a:br>
            <a:br>
              <a:rPr lang="en-US" dirty="0"/>
            </a:br>
            <a:br>
              <a:rPr lang="en-US" dirty="0"/>
            </a:br>
            <a:r>
              <a:rPr lang="en-US" dirty="0"/>
              <a:t>ALA Fiscal Year 2019 Annual Estimates of Income						</a:t>
            </a:r>
            <a:br>
              <a:rPr lang="en-US" dirty="0"/>
            </a:br>
            <a:r>
              <a:rPr lang="en-US" dirty="0"/>
              <a:t>						</a:t>
            </a:r>
            <a:br>
              <a:rPr lang="en-US" dirty="0"/>
            </a:br>
            <a:endParaRPr lang="en-US" dirty="0"/>
          </a:p>
        </p:txBody>
      </p:sp>
      <p:graphicFrame>
        <p:nvGraphicFramePr>
          <p:cNvPr id="7" name="Content Placeholder 6">
            <a:extLst>
              <a:ext uri="{FF2B5EF4-FFF2-40B4-BE49-F238E27FC236}">
                <a16:creationId xmlns:a16="http://schemas.microsoft.com/office/drawing/2014/main" id="{F0B0D354-ABBF-4C54-ABAA-C943682917BB}"/>
              </a:ext>
            </a:extLst>
          </p:cNvPr>
          <p:cNvGraphicFramePr>
            <a:graphicFrameLocks noGrp="1"/>
          </p:cNvGraphicFramePr>
          <p:nvPr>
            <p:ph sz="half" idx="1"/>
            <p:extLst>
              <p:ext uri="{D42A27DB-BD31-4B8C-83A1-F6EECF244321}">
                <p14:modId xmlns:p14="http://schemas.microsoft.com/office/powerpoint/2010/main" val="158244685"/>
              </p:ext>
            </p:extLst>
          </p:nvPr>
        </p:nvGraphicFramePr>
        <p:xfrm>
          <a:off x="1005254" y="2957878"/>
          <a:ext cx="5181600" cy="3390461"/>
        </p:xfrm>
        <a:graphic>
          <a:graphicData uri="http://schemas.openxmlformats.org/drawingml/2006/table">
            <a:tbl>
              <a:tblPr>
                <a:tableStyleId>{5C22544A-7EE6-4342-B048-85BDC9FD1C3A}</a:tableStyleId>
              </a:tblPr>
              <a:tblGrid>
                <a:gridCol w="3159370">
                  <a:extLst>
                    <a:ext uri="{9D8B030D-6E8A-4147-A177-3AD203B41FA5}">
                      <a16:colId xmlns:a16="http://schemas.microsoft.com/office/drawing/2014/main" val="1458214424"/>
                    </a:ext>
                  </a:extLst>
                </a:gridCol>
                <a:gridCol w="316523">
                  <a:extLst>
                    <a:ext uri="{9D8B030D-6E8A-4147-A177-3AD203B41FA5}">
                      <a16:colId xmlns:a16="http://schemas.microsoft.com/office/drawing/2014/main" val="943348021"/>
                    </a:ext>
                  </a:extLst>
                </a:gridCol>
                <a:gridCol w="1705707">
                  <a:extLst>
                    <a:ext uri="{9D8B030D-6E8A-4147-A177-3AD203B41FA5}">
                      <a16:colId xmlns:a16="http://schemas.microsoft.com/office/drawing/2014/main" val="1701853468"/>
                    </a:ext>
                  </a:extLst>
                </a:gridCol>
              </a:tblGrid>
              <a:tr h="255270">
                <a:tc>
                  <a:txBody>
                    <a:bodyPr/>
                    <a:lstStyle/>
                    <a:p>
                      <a:pPr algn="ctr" fontAlgn="b"/>
                      <a:r>
                        <a:rPr lang="en-US" sz="1600" b="1" i="0" u="none" strike="noStrike" dirty="0">
                          <a:solidFill>
                            <a:srgbClr val="000000"/>
                          </a:solidFill>
                          <a:effectLst/>
                          <a:latin typeface="Calibri" panose="020F0502020204030204" pitchFamily="34" charset="0"/>
                        </a:rPr>
                        <a:t>Annual Estimate of Income</a:t>
                      </a: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b="1" u="none" strike="noStrike" dirty="0">
                          <a:effectLst/>
                        </a:rPr>
                        <a:t>Total ALA</a:t>
                      </a:r>
                      <a:endParaRPr lang="en-US" sz="16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252094404"/>
                  </a:ext>
                </a:extLst>
              </a:tr>
              <a:tr h="25527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24038184"/>
                  </a:ext>
                </a:extLst>
              </a:tr>
              <a:tr h="255270">
                <a:tc>
                  <a:txBody>
                    <a:bodyPr/>
                    <a:lstStyle/>
                    <a:p>
                      <a:pPr algn="l" fontAlgn="b"/>
                      <a:r>
                        <a:rPr lang="en-US" sz="1200" u="none" strike="noStrike" dirty="0">
                          <a:effectLst/>
                        </a:rPr>
                        <a:t>ALA Net Assets (projected at end of FY 2018)</a:t>
                      </a:r>
                      <a:endParaRPr lang="en-US" sz="12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200" u="none" strike="noStrike" dirty="0">
                          <a:effectLst/>
                        </a:rPr>
                        <a:t> $                      37,643,998 </a:t>
                      </a:r>
                      <a:endParaRPr lang="en-US" sz="12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49199222"/>
                  </a:ext>
                </a:extLst>
              </a:tr>
              <a:tr h="255270">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51498083"/>
                  </a:ext>
                </a:extLst>
              </a:tr>
              <a:tr h="255270">
                <a:tc>
                  <a:txBody>
                    <a:bodyPr/>
                    <a:lstStyle/>
                    <a:p>
                      <a:pPr algn="l" fontAlgn="b"/>
                      <a:r>
                        <a:rPr lang="en-US" sz="1300" u="none" strike="noStrike" dirty="0">
                          <a:effectLst/>
                        </a:rPr>
                        <a:t>FY 2019 Budgeted Revenues </a:t>
                      </a:r>
                      <a:endParaRPr lang="en-US" sz="13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32452768"/>
                  </a:ext>
                </a:extLst>
              </a:tr>
              <a:tr h="255270">
                <a:tc>
                  <a:txBody>
                    <a:bodyPr/>
                    <a:lstStyle/>
                    <a:p>
                      <a:pPr algn="l" fontAlgn="b"/>
                      <a:r>
                        <a:rPr lang="en-US" sz="1300" u="none" strike="noStrike" dirty="0">
                          <a:effectLst/>
                        </a:rPr>
                        <a:t>        General Fund</a:t>
                      </a:r>
                      <a:endParaRPr lang="en-US" sz="1300" b="0" i="0" u="none" strike="noStrike" dirty="0">
                        <a:solidFill>
                          <a:srgbClr val="000000"/>
                        </a:solidFill>
                        <a:effectLst/>
                        <a:latin typeface="Calibri" panose="020F0502020204030204" pitchFamily="34" charset="0"/>
                      </a:endParaRPr>
                    </a:p>
                  </a:txBody>
                  <a:tcPr marL="69088"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200" u="none" strike="noStrike" dirty="0">
                          <a:effectLst/>
                        </a:rPr>
                        <a:t>                          28,353,253 </a:t>
                      </a:r>
                      <a:endParaRPr lang="en-US"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799171872"/>
                  </a:ext>
                </a:extLst>
              </a:tr>
              <a:tr h="255270">
                <a:tc>
                  <a:txBody>
                    <a:bodyPr/>
                    <a:lstStyle/>
                    <a:p>
                      <a:pPr algn="l" fontAlgn="b"/>
                      <a:r>
                        <a:rPr lang="en-US" sz="1300" u="none" strike="noStrike" dirty="0">
                          <a:effectLst/>
                        </a:rPr>
                        <a:t>        Divisions</a:t>
                      </a:r>
                      <a:endParaRPr lang="en-US" sz="1300" b="0" i="0" u="none" strike="noStrike" dirty="0">
                        <a:solidFill>
                          <a:srgbClr val="000000"/>
                        </a:solidFill>
                        <a:effectLst/>
                        <a:latin typeface="Calibri" panose="020F0502020204030204" pitchFamily="34" charset="0"/>
                      </a:endParaRPr>
                    </a:p>
                  </a:txBody>
                  <a:tcPr marL="69088"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200" u="none" strike="noStrike" dirty="0">
                          <a:effectLst/>
                        </a:rPr>
                        <a:t>                          13,426,560 </a:t>
                      </a:r>
                      <a:endParaRPr lang="en-US"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65531242"/>
                  </a:ext>
                </a:extLst>
              </a:tr>
              <a:tr h="255270">
                <a:tc>
                  <a:txBody>
                    <a:bodyPr/>
                    <a:lstStyle/>
                    <a:p>
                      <a:pPr algn="l" fontAlgn="b"/>
                      <a:r>
                        <a:rPr lang="en-US" sz="1300" u="none" strike="noStrike" dirty="0">
                          <a:effectLst/>
                        </a:rPr>
                        <a:t>        Roundtables</a:t>
                      </a:r>
                      <a:endParaRPr lang="en-US" sz="1300" b="0" i="0" u="none" strike="noStrike" dirty="0">
                        <a:solidFill>
                          <a:srgbClr val="000000"/>
                        </a:solidFill>
                        <a:effectLst/>
                        <a:latin typeface="Calibri" panose="020F0502020204030204" pitchFamily="34" charset="0"/>
                      </a:endParaRPr>
                    </a:p>
                  </a:txBody>
                  <a:tcPr marL="69088"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200" u="none" strike="noStrike" dirty="0">
                          <a:effectLst/>
                        </a:rPr>
                        <a:t>                               398,284 </a:t>
                      </a:r>
                      <a:endParaRPr lang="en-US"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13834234"/>
                  </a:ext>
                </a:extLst>
              </a:tr>
              <a:tr h="255270">
                <a:tc>
                  <a:txBody>
                    <a:bodyPr/>
                    <a:lstStyle/>
                    <a:p>
                      <a:pPr algn="l" fontAlgn="b"/>
                      <a:r>
                        <a:rPr lang="en-US" sz="1300" u="none" strike="noStrike" dirty="0">
                          <a:effectLst/>
                        </a:rPr>
                        <a:t>       Grants &amp; Awards</a:t>
                      </a:r>
                      <a:endParaRPr lang="en-US" sz="1300" b="0" i="0" u="none" strike="noStrike" dirty="0">
                        <a:solidFill>
                          <a:srgbClr val="000000"/>
                        </a:solidFill>
                        <a:effectLst/>
                        <a:latin typeface="Calibri" panose="020F0502020204030204" pitchFamily="34" charset="0"/>
                      </a:endParaRPr>
                    </a:p>
                  </a:txBody>
                  <a:tcPr marL="69088"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200" u="none" strike="noStrike" dirty="0">
                          <a:effectLst/>
                        </a:rPr>
                        <a:t>                            3,907,243 </a:t>
                      </a:r>
                      <a:endParaRPr lang="en-US"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387343637"/>
                  </a:ext>
                </a:extLst>
              </a:tr>
              <a:tr h="255270">
                <a:tc>
                  <a:txBody>
                    <a:bodyPr/>
                    <a:lstStyle/>
                    <a:p>
                      <a:pPr algn="l" fontAlgn="b"/>
                      <a:r>
                        <a:rPr lang="en-US" sz="1300" u="none" strike="noStrike" dirty="0">
                          <a:effectLst/>
                        </a:rPr>
                        <a:t>       Endowment</a:t>
                      </a:r>
                      <a:endParaRPr lang="en-US" sz="1300" b="0" i="0" u="none" strike="noStrike" dirty="0">
                        <a:solidFill>
                          <a:srgbClr val="000000"/>
                        </a:solidFill>
                        <a:effectLst/>
                        <a:latin typeface="Calibri" panose="020F0502020204030204" pitchFamily="34" charset="0"/>
                      </a:endParaRPr>
                    </a:p>
                  </a:txBody>
                  <a:tcPr marL="69088"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200" u="sng" strike="noStrike" dirty="0">
                          <a:effectLst/>
                        </a:rPr>
                        <a:t>                               575,296 </a:t>
                      </a:r>
                      <a:endParaRPr lang="en-US" sz="1200" b="0" i="0" u="sng"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85979824"/>
                  </a:ext>
                </a:extLst>
              </a:tr>
              <a:tr h="255270">
                <a:tc>
                  <a:txBody>
                    <a:bodyPr/>
                    <a:lstStyle/>
                    <a:p>
                      <a:pPr algn="r" fontAlgn="b"/>
                      <a:r>
                        <a:rPr lang="en-US" sz="1300" u="none" strike="noStrike" dirty="0">
                          <a:effectLst/>
                        </a:rPr>
                        <a:t>                                                                Total</a:t>
                      </a:r>
                      <a:endParaRPr lang="en-US" sz="1300" b="1" i="0" u="none" strike="noStrike" dirty="0">
                        <a:solidFill>
                          <a:srgbClr val="000000"/>
                        </a:solidFill>
                        <a:effectLst/>
                        <a:latin typeface="Calibri" panose="020F0502020204030204" pitchFamily="34" charset="0"/>
                      </a:endParaRPr>
                    </a:p>
                  </a:txBody>
                  <a:tcPr marL="414528"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200" u="none" strike="noStrike" dirty="0">
                          <a:effectLst/>
                        </a:rPr>
                        <a:t>46,660,636                                     </a:t>
                      </a:r>
                      <a:endParaRPr lang="en-US" sz="12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5300186"/>
                  </a:ext>
                </a:extLst>
              </a:tr>
              <a:tr h="186251">
                <a:tc>
                  <a:txBody>
                    <a:bodyPr/>
                    <a:lstStyle/>
                    <a:p>
                      <a:pPr algn="l" fontAlgn="b"/>
                      <a:endParaRPr lang="en-US" sz="11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087315541"/>
                  </a:ext>
                </a:extLst>
              </a:tr>
              <a:tr h="255270">
                <a:tc>
                  <a:txBody>
                    <a:bodyPr/>
                    <a:lstStyle/>
                    <a:p>
                      <a:pPr algn="l" fontAlgn="b"/>
                      <a:r>
                        <a:rPr lang="en-US" sz="1600" b="1" u="none" strike="noStrike" dirty="0">
                          <a:effectLst/>
                        </a:rPr>
                        <a:t>FY 2019 Annual Estimates of Income</a:t>
                      </a:r>
                      <a:endParaRPr lang="en-US" sz="16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200" u="none" strike="noStrike" dirty="0">
                          <a:effectLst/>
                        </a:rPr>
                        <a:t> </a:t>
                      </a:r>
                      <a:r>
                        <a:rPr lang="en-US" sz="1200" u="dbl" strike="noStrike" baseline="0" dirty="0">
                          <a:effectLst/>
                        </a:rPr>
                        <a:t>$                 84,304,634 </a:t>
                      </a:r>
                      <a:endParaRPr lang="en-US" sz="1200" b="1" i="0" u="dbl" strike="noStrike" baseline="0"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943290267"/>
                  </a:ext>
                </a:extLst>
              </a:tr>
            </a:tbl>
          </a:graphicData>
        </a:graphic>
      </p:graphicFrame>
      <p:graphicFrame>
        <p:nvGraphicFramePr>
          <p:cNvPr id="11" name="Content Placeholder 10">
            <a:extLst>
              <a:ext uri="{FF2B5EF4-FFF2-40B4-BE49-F238E27FC236}">
                <a16:creationId xmlns:a16="http://schemas.microsoft.com/office/drawing/2014/main" id="{DB6D83F0-1489-4CB6-9CBD-AA889AE2918F}"/>
              </a:ext>
            </a:extLst>
          </p:cNvPr>
          <p:cNvGraphicFramePr>
            <a:graphicFrameLocks noGrp="1"/>
          </p:cNvGraphicFramePr>
          <p:nvPr>
            <p:ph sz="half" idx="2"/>
            <p:extLst>
              <p:ext uri="{D42A27DB-BD31-4B8C-83A1-F6EECF244321}">
                <p14:modId xmlns:p14="http://schemas.microsoft.com/office/powerpoint/2010/main" val="1582062569"/>
              </p:ext>
            </p:extLst>
          </p:nvPr>
        </p:nvGraphicFramePr>
        <p:xfrm>
          <a:off x="6638193" y="3739117"/>
          <a:ext cx="4862146" cy="2043958"/>
        </p:xfrm>
        <a:graphic>
          <a:graphicData uri="http://schemas.openxmlformats.org/drawingml/2006/table">
            <a:tbl>
              <a:tblPr>
                <a:tableStyleId>{5C22544A-7EE6-4342-B048-85BDC9FD1C3A}</a:tableStyleId>
              </a:tblPr>
              <a:tblGrid>
                <a:gridCol w="2593956">
                  <a:extLst>
                    <a:ext uri="{9D8B030D-6E8A-4147-A177-3AD203B41FA5}">
                      <a16:colId xmlns:a16="http://schemas.microsoft.com/office/drawing/2014/main" val="1357811134"/>
                    </a:ext>
                  </a:extLst>
                </a:gridCol>
                <a:gridCol w="1214725">
                  <a:extLst>
                    <a:ext uri="{9D8B030D-6E8A-4147-A177-3AD203B41FA5}">
                      <a16:colId xmlns:a16="http://schemas.microsoft.com/office/drawing/2014/main" val="981382584"/>
                    </a:ext>
                  </a:extLst>
                </a:gridCol>
                <a:gridCol w="1053465">
                  <a:extLst>
                    <a:ext uri="{9D8B030D-6E8A-4147-A177-3AD203B41FA5}">
                      <a16:colId xmlns:a16="http://schemas.microsoft.com/office/drawing/2014/main" val="3897113981"/>
                    </a:ext>
                  </a:extLst>
                </a:gridCol>
              </a:tblGrid>
              <a:tr h="215158">
                <a:tc>
                  <a:txBody>
                    <a:bodyPr/>
                    <a:lstStyle/>
                    <a:p>
                      <a:pPr algn="ctr" fontAlgn="b"/>
                      <a:r>
                        <a:rPr lang="en-US" sz="1400" b="1" u="none" strike="noStrike" dirty="0">
                          <a:effectLst/>
                        </a:rPr>
                        <a:t>Memo Only</a:t>
                      </a:r>
                      <a:endParaRPr lang="en-US" sz="1400" b="1"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55401716"/>
                  </a:ext>
                </a:extLst>
              </a:tr>
              <a:tr h="161368">
                <a:tc>
                  <a:txBody>
                    <a:bodyPr/>
                    <a:lstStyle/>
                    <a:p>
                      <a:pPr algn="l" fontAlgn="b"/>
                      <a:r>
                        <a:rPr lang="en-US" sz="1200" u="none" strike="noStrike">
                          <a:effectLst/>
                        </a:rPr>
                        <a:t>Estimates of Income by Fund</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31630582"/>
                  </a:ext>
                </a:extLst>
              </a:tr>
              <a:tr h="161368">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200" u="sng" strike="noStrike" dirty="0">
                          <a:effectLst/>
                        </a:rPr>
                        <a:t>Divisions</a:t>
                      </a:r>
                      <a:endParaRPr lang="en-US" sz="1200" b="0" i="0" u="sng"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200" u="sng" strike="noStrike" dirty="0">
                          <a:effectLst/>
                        </a:rPr>
                        <a:t>Round Tables</a:t>
                      </a:r>
                      <a:endParaRPr lang="en-US" sz="1200" b="0" i="0" u="sng"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49875166"/>
                  </a:ext>
                </a:extLst>
              </a:tr>
              <a:tr h="161368">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ctr" fontAlgn="ctr"/>
                      <a:endParaRPr lang="en-US" sz="1200" b="0" i="0" u="none" strike="noStrike">
                        <a:solidFill>
                          <a:srgbClr val="000000"/>
                        </a:solidFill>
                        <a:effectLst/>
                        <a:latin typeface="Calibri" panose="020F0502020204030204" pitchFamily="34" charset="0"/>
                      </a:endParaRPr>
                    </a:p>
                  </a:txBody>
                  <a:tcPr marL="0" marR="0" marT="0" marB="0" anchor="ctr"/>
                </a:tc>
                <a:tc>
                  <a:txBody>
                    <a:bodyPr/>
                    <a:lstStyle/>
                    <a:p>
                      <a:pPr algn="ctr" fontAlgn="ctr"/>
                      <a:endParaRPr lang="en-US" sz="12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2051930941"/>
                  </a:ext>
                </a:extLst>
              </a:tr>
              <a:tr h="322737">
                <a:tc>
                  <a:txBody>
                    <a:bodyPr/>
                    <a:lstStyle/>
                    <a:p>
                      <a:pPr algn="l" fontAlgn="b"/>
                      <a:r>
                        <a:rPr lang="en-US" sz="1200" u="none" strike="noStrike" dirty="0">
                          <a:effectLst/>
                        </a:rPr>
                        <a:t>Available Net Asset Balance                    (projected at end of FY 2018)</a:t>
                      </a:r>
                      <a:endParaRPr lang="en-US"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200" u="none" strike="noStrike" dirty="0">
                          <a:effectLst/>
                        </a:rPr>
                        <a:t> $          13,263,800 </a:t>
                      </a:r>
                      <a:endParaRPr lang="en-US" sz="12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200" u="none" strike="noStrike" dirty="0">
                          <a:effectLst/>
                        </a:rPr>
                        <a:t> $        1,895,316 </a:t>
                      </a:r>
                      <a:endParaRPr lang="en-US" sz="12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68984254"/>
                  </a:ext>
                </a:extLst>
              </a:tr>
              <a:tr h="161368">
                <a:tc>
                  <a:txBody>
                    <a:bodyPr/>
                    <a:lstStyle/>
                    <a:p>
                      <a:pPr algn="l"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0" marR="0" marT="0" marB="0" anchor="b"/>
                </a:tc>
                <a:tc>
                  <a:txBody>
                    <a:bodyPr/>
                    <a:lstStyle/>
                    <a:p>
                      <a:pPr algn="r" fontAlgn="b"/>
                      <a:endParaRPr lang="en-US" sz="12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04410901"/>
                  </a:ext>
                </a:extLst>
              </a:tr>
              <a:tr h="322737">
                <a:tc>
                  <a:txBody>
                    <a:bodyPr/>
                    <a:lstStyle/>
                    <a:p>
                      <a:pPr algn="l" fontAlgn="b"/>
                      <a:r>
                        <a:rPr lang="en-US" sz="1200" u="none" strike="noStrike" dirty="0">
                          <a:effectLst/>
                        </a:rPr>
                        <a:t>FY 2019 Budgeted Revenues </a:t>
                      </a:r>
                      <a:endParaRPr lang="en-US"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200" u="sng" strike="noStrike" dirty="0">
                          <a:effectLst/>
                        </a:rPr>
                        <a:t>                         13,426,560 </a:t>
                      </a:r>
                      <a:endParaRPr lang="en-US" sz="1200" b="1" i="0" u="sng"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200" u="sng" strike="noStrike" dirty="0">
                          <a:effectLst/>
                        </a:rPr>
                        <a:t>    398,284                                  </a:t>
                      </a:r>
                      <a:endParaRPr lang="en-US" sz="1200" b="1" i="0" u="sng"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54082072"/>
                  </a:ext>
                </a:extLst>
              </a:tr>
              <a:tr h="65158">
                <a:tc>
                  <a:txBody>
                    <a:bodyPr/>
                    <a:lstStyle/>
                    <a:p>
                      <a:pPr algn="l" fontAlgn="b"/>
                      <a:r>
                        <a:rPr lang="en-US" sz="1200" u="none" strike="noStrike" dirty="0">
                          <a:effectLst/>
                        </a:rPr>
                        <a:t> </a:t>
                      </a:r>
                      <a:endParaRPr lang="en-US"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ctr"/>
                      <a:endParaRPr lang="en-US" sz="12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endParaRPr lang="en-US" sz="12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825601577"/>
                  </a:ext>
                </a:extLst>
              </a:tr>
              <a:tr h="161368">
                <a:tc>
                  <a:txBody>
                    <a:bodyPr/>
                    <a:lstStyle/>
                    <a:p>
                      <a:pPr algn="l" fontAlgn="b"/>
                      <a:r>
                        <a:rPr lang="en-US" sz="1200" u="none" strike="noStrike" dirty="0">
                          <a:effectLst/>
                        </a:rPr>
                        <a:t>FY 2019 Annual Estimates of Income</a:t>
                      </a:r>
                      <a:endParaRPr lang="en-US" sz="12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200" u="none" strike="noStrike" dirty="0">
                          <a:effectLst/>
                        </a:rPr>
                        <a:t> $          26,690,360 </a:t>
                      </a:r>
                      <a:endParaRPr lang="en-US" sz="1200" b="1"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200" u="none" strike="noStrike" dirty="0">
                          <a:effectLst/>
                        </a:rPr>
                        <a:t> $        2,293,600 </a:t>
                      </a:r>
                      <a:endParaRPr lang="en-US" sz="12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036475027"/>
                  </a:ext>
                </a:extLst>
              </a:tr>
            </a:tbl>
          </a:graphicData>
        </a:graphic>
      </p:graphicFrame>
      <p:sp>
        <p:nvSpPr>
          <p:cNvPr id="6" name="TextBox 5">
            <a:extLst>
              <a:ext uri="{FF2B5EF4-FFF2-40B4-BE49-F238E27FC236}">
                <a16:creationId xmlns:a16="http://schemas.microsoft.com/office/drawing/2014/main" id="{7A3BF5B7-B398-42CA-8A57-656B52BB92AF}"/>
              </a:ext>
            </a:extLst>
          </p:cNvPr>
          <p:cNvSpPr txBox="1"/>
          <p:nvPr/>
        </p:nvSpPr>
        <p:spPr>
          <a:xfrm>
            <a:off x="1019908" y="1424354"/>
            <a:ext cx="10333892" cy="923330"/>
          </a:xfrm>
          <a:prstGeom prst="rect">
            <a:avLst/>
          </a:prstGeom>
          <a:noFill/>
        </p:spPr>
        <p:txBody>
          <a:bodyPr wrap="square" rtlCol="0">
            <a:spAutoFit/>
          </a:bodyPr>
          <a:lstStyle/>
          <a:p>
            <a:r>
              <a:rPr lang="en-US" dirty="0"/>
              <a:t>Per Article IX, Finances, Section 1 of ALA's Bylaws: Annual estimates of income shall be based upon the unexpended balance remaining from the previous year plus anticipated revenues for the next budget year. BARC is charged with reviewing and approving the Annual Estimates of Income. </a:t>
            </a:r>
          </a:p>
        </p:txBody>
      </p:sp>
      <p:sp>
        <p:nvSpPr>
          <p:cNvPr id="9" name="TextBox 8">
            <a:extLst>
              <a:ext uri="{FF2B5EF4-FFF2-40B4-BE49-F238E27FC236}">
                <a16:creationId xmlns:a16="http://schemas.microsoft.com/office/drawing/2014/main" id="{E2E1075A-7A44-4B34-8006-640FFB9CDFB8}"/>
              </a:ext>
            </a:extLst>
          </p:cNvPr>
          <p:cNvSpPr txBox="1"/>
          <p:nvPr/>
        </p:nvSpPr>
        <p:spPr>
          <a:xfrm>
            <a:off x="1015511" y="6468753"/>
            <a:ext cx="10225454" cy="369332"/>
          </a:xfrm>
          <a:prstGeom prst="rect">
            <a:avLst/>
          </a:prstGeom>
          <a:noFill/>
        </p:spPr>
        <p:txBody>
          <a:bodyPr wrap="square" rtlCol="0">
            <a:spAutoFit/>
          </a:bodyPr>
          <a:lstStyle/>
          <a:p>
            <a:endParaRPr lang="en-US" dirty="0"/>
          </a:p>
        </p:txBody>
      </p:sp>
      <p:sp>
        <p:nvSpPr>
          <p:cNvPr id="2" name="TextBox 1">
            <a:extLst>
              <a:ext uri="{FF2B5EF4-FFF2-40B4-BE49-F238E27FC236}">
                <a16:creationId xmlns:a16="http://schemas.microsoft.com/office/drawing/2014/main" id="{903E8078-FCB0-4908-9E30-189583CE46E3}"/>
              </a:ext>
            </a:extLst>
          </p:cNvPr>
          <p:cNvSpPr txBox="1"/>
          <p:nvPr/>
        </p:nvSpPr>
        <p:spPr>
          <a:xfrm>
            <a:off x="10814538" y="58905"/>
            <a:ext cx="1178170" cy="523220"/>
          </a:xfrm>
          <a:prstGeom prst="rect">
            <a:avLst/>
          </a:prstGeom>
          <a:noFill/>
        </p:spPr>
        <p:txBody>
          <a:bodyPr wrap="square" rtlCol="0">
            <a:spAutoFit/>
          </a:bodyPr>
          <a:lstStyle/>
          <a:p>
            <a:r>
              <a:rPr lang="en-US" sz="1400" b="1" dirty="0"/>
              <a:t>EBD #3.1</a:t>
            </a:r>
          </a:p>
          <a:p>
            <a:r>
              <a:rPr lang="en-US" sz="1400" b="1" dirty="0"/>
              <a:t>BARC #20.1.1</a:t>
            </a:r>
          </a:p>
        </p:txBody>
      </p:sp>
    </p:spTree>
    <p:extLst>
      <p:ext uri="{BB962C8B-B14F-4D97-AF65-F5344CB8AC3E}">
        <p14:creationId xmlns:p14="http://schemas.microsoft.com/office/powerpoint/2010/main" val="2516904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76074BB6-0F20-45A0-9129-2F74FDB441B8}"/>
              </a:ext>
            </a:extLst>
          </p:cNvPr>
          <p:cNvGraphicFramePr>
            <a:graphicFrameLocks noChangeAspect="1"/>
          </p:cNvGraphicFramePr>
          <p:nvPr>
            <p:extLst>
              <p:ext uri="{D42A27DB-BD31-4B8C-83A1-F6EECF244321}">
                <p14:modId xmlns:p14="http://schemas.microsoft.com/office/powerpoint/2010/main" val="44159487"/>
              </p:ext>
            </p:extLst>
          </p:nvPr>
        </p:nvGraphicFramePr>
        <p:xfrm>
          <a:off x="777765" y="3065649"/>
          <a:ext cx="10575925" cy="3216275"/>
        </p:xfrm>
        <a:graphic>
          <a:graphicData uri="http://schemas.openxmlformats.org/presentationml/2006/ole">
            <mc:AlternateContent xmlns:mc="http://schemas.openxmlformats.org/markup-compatibility/2006">
              <mc:Choice xmlns:v="urn:schemas-microsoft-com:vml" Requires="v">
                <p:oleObj spid="_x0000_s1034" name="Worksheet" r:id="rId3" imgW="10576461" imgH="3215592" progId="Excel.Sheet.12">
                  <p:embed/>
                </p:oleObj>
              </mc:Choice>
              <mc:Fallback>
                <p:oleObj name="Worksheet" r:id="rId3" imgW="10576461" imgH="3215592" progId="Excel.Sheet.12">
                  <p:embed/>
                  <p:pic>
                    <p:nvPicPr>
                      <p:cNvPr id="0" name=""/>
                      <p:cNvPicPr/>
                      <p:nvPr/>
                    </p:nvPicPr>
                    <p:blipFill>
                      <a:blip r:embed="rId4"/>
                      <a:stretch>
                        <a:fillRect/>
                      </a:stretch>
                    </p:blipFill>
                    <p:spPr>
                      <a:xfrm>
                        <a:off x="777765" y="3065649"/>
                        <a:ext cx="10575925" cy="3216275"/>
                      </a:xfrm>
                      <a:prstGeom prst="rect">
                        <a:avLst/>
                      </a:prstGeom>
                    </p:spPr>
                  </p:pic>
                </p:oleObj>
              </mc:Fallback>
            </mc:AlternateContent>
          </a:graphicData>
        </a:graphic>
      </p:graphicFrame>
      <p:sp>
        <p:nvSpPr>
          <p:cNvPr id="5" name="Title 4">
            <a:extLst>
              <a:ext uri="{FF2B5EF4-FFF2-40B4-BE49-F238E27FC236}">
                <a16:creationId xmlns:a16="http://schemas.microsoft.com/office/drawing/2014/main" id="{2F3FCCAA-CF4F-499D-A159-8274F3AF42BE}"/>
              </a:ext>
            </a:extLst>
          </p:cNvPr>
          <p:cNvSpPr>
            <a:spLocks noGrp="1"/>
          </p:cNvSpPr>
          <p:nvPr>
            <p:ph type="title"/>
          </p:nvPr>
        </p:nvSpPr>
        <p:spPr>
          <a:xfrm>
            <a:off x="838200" y="120760"/>
            <a:ext cx="10515600" cy="815662"/>
          </a:xfrm>
        </p:spPr>
        <p:txBody>
          <a:bodyPr/>
          <a:lstStyle/>
          <a:p>
            <a:pPr algn="ctr"/>
            <a:r>
              <a:rPr lang="en-US" dirty="0">
                <a:solidFill>
                  <a:srgbClr val="FF0000"/>
                </a:solidFill>
              </a:rPr>
              <a:t>A</a:t>
            </a:r>
            <a:r>
              <a:rPr lang="en-US" dirty="0">
                <a:solidFill>
                  <a:srgbClr val="0000FF"/>
                </a:solidFill>
              </a:rPr>
              <a:t>L</a:t>
            </a:r>
            <a:r>
              <a:rPr lang="en-US" dirty="0">
                <a:solidFill>
                  <a:srgbClr val="FF0000"/>
                </a:solidFill>
              </a:rPr>
              <a:t>A</a:t>
            </a:r>
            <a:r>
              <a:rPr lang="en-US" dirty="0"/>
              <a:t> Fiscal Year 2019 Budgetary Ceiling</a:t>
            </a:r>
          </a:p>
        </p:txBody>
      </p:sp>
      <p:sp>
        <p:nvSpPr>
          <p:cNvPr id="7" name="TextBox 6">
            <a:extLst>
              <a:ext uri="{FF2B5EF4-FFF2-40B4-BE49-F238E27FC236}">
                <a16:creationId xmlns:a16="http://schemas.microsoft.com/office/drawing/2014/main" id="{1824C058-C7DB-4F44-A630-436193EB32ED}"/>
              </a:ext>
            </a:extLst>
          </p:cNvPr>
          <p:cNvSpPr txBox="1"/>
          <p:nvPr/>
        </p:nvSpPr>
        <p:spPr>
          <a:xfrm>
            <a:off x="717331" y="1308538"/>
            <a:ext cx="10696794" cy="1384995"/>
          </a:xfrm>
          <a:prstGeom prst="rect">
            <a:avLst/>
          </a:prstGeom>
          <a:noFill/>
        </p:spPr>
        <p:txBody>
          <a:bodyPr wrap="square" rtlCol="0">
            <a:spAutoFit/>
          </a:bodyPr>
          <a:lstStyle/>
          <a:p>
            <a:r>
              <a:rPr lang="en-US" sz="1400" dirty="0"/>
              <a:t> As part of ALA's annual budget process, a budgetary ceiling is calculated and presented to the Budget Analysis and Review Committee (BARC) for approval.  The budgetary ceiling document captures and presents all available resources, or sources of funds, that can be expended during the subsequent fiscal year.  Sources include a starting amount represented by any accumulated Net Asset Balances, where applicable, built up over previous fiscal years.  Additionally, these Net Asset balances are supplemented by budgeted revenues as well as any inter-fund transfers.  The total of these sources represents the ceiling, or maximum available resources from all sources.  BARC is charged with reviewing and approving the individual fund ceilings and Total All Funds ceiling presented in the bottom row below.</a:t>
            </a:r>
          </a:p>
        </p:txBody>
      </p:sp>
    </p:spTree>
    <p:extLst>
      <p:ext uri="{BB962C8B-B14F-4D97-AF65-F5344CB8AC3E}">
        <p14:creationId xmlns:p14="http://schemas.microsoft.com/office/powerpoint/2010/main" val="3489789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305</Words>
  <Application>Microsoft Office PowerPoint</Application>
  <PresentationFormat>Widescreen</PresentationFormat>
  <Paragraphs>42</Paragraphs>
  <Slides>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7" baseType="lpstr">
      <vt:lpstr>Arial</vt:lpstr>
      <vt:lpstr>Calibri</vt:lpstr>
      <vt:lpstr>Calibri Light</vt:lpstr>
      <vt:lpstr>Office Theme</vt:lpstr>
      <vt:lpstr>Worksheet</vt:lpstr>
      <vt:lpstr>   ALA Fiscal Year 2019 Annual Estimates of Income              </vt:lpstr>
      <vt:lpstr>ALA Fiscal Year 2019 Budgetary Ceiling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 Fiscal Year 2019 Annual Estimates of Income</dc:title>
  <dc:creator>Keith Brown</dc:creator>
  <cp:lastModifiedBy>JoAnne Kempf</cp:lastModifiedBy>
  <cp:revision>9</cp:revision>
  <cp:lastPrinted>2018-06-13T14:22:16Z</cp:lastPrinted>
  <dcterms:created xsi:type="dcterms:W3CDTF">2018-05-24T18:35:14Z</dcterms:created>
  <dcterms:modified xsi:type="dcterms:W3CDTF">2018-06-19T20:38:59Z</dcterms:modified>
</cp:coreProperties>
</file>