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800" r:id="rId2"/>
    <p:sldId id="803" r:id="rId3"/>
    <p:sldId id="315" r:id="rId4"/>
    <p:sldId id="351" r:id="rId5"/>
    <p:sldId id="815" r:id="rId6"/>
    <p:sldId id="809" r:id="rId7"/>
    <p:sldId id="807" r:id="rId8"/>
    <p:sldId id="808" r:id="rId9"/>
    <p:sldId id="810" r:id="rId10"/>
    <p:sldId id="806" r:id="rId11"/>
    <p:sldId id="812" r:id="rId12"/>
    <p:sldId id="817" r:id="rId13"/>
    <p:sldId id="818" r:id="rId14"/>
    <p:sldId id="819" r:id="rId15"/>
    <p:sldId id="813" r:id="rId16"/>
    <p:sldId id="816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7" d="100"/>
          <a:sy n="87" d="100"/>
        </p:scale>
        <p:origin x="43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07"/>
    </p:cViewPr>
  </p:sorterViewPr>
  <p:notesViewPr>
    <p:cSldViewPr snapToGrid="0">
      <p:cViewPr varScale="1">
        <p:scale>
          <a:sx n="65" d="100"/>
          <a:sy n="65" d="100"/>
        </p:scale>
        <p:origin x="1728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5D41763-FD83-4556-BA62-D33FCB3F38B7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408C0F3-A0AA-4C7A-9479-28642DFB3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05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>
                <a:latin typeface="Cambria" panose="02040503050406030204" pitchFamily="18" charset="0"/>
              </a:rPr>
              <a:t>Endowment Trustee’s Report at the Information Session </a:t>
            </a:r>
          </a:p>
          <a:p>
            <a:pPr algn="ctr"/>
            <a:r>
              <a:rPr lang="en-US" dirty="0">
                <a:latin typeface="Cambria" panose="02040503050406030204" pitchFamily="18" charset="0"/>
              </a:rPr>
              <a:t>to the ALA Executive Board and ALA Council </a:t>
            </a:r>
          </a:p>
          <a:p>
            <a:pPr algn="ctr"/>
            <a:endParaRPr lang="en-US" dirty="0">
              <a:latin typeface="Cambria" panose="02040503050406030204" pitchFamily="18" charset="0"/>
            </a:endParaRPr>
          </a:p>
          <a:p>
            <a:r>
              <a:rPr lang="en-US" dirty="0">
                <a:latin typeface="Cambria" panose="02040503050406030204" pitchFamily="18" charset="0"/>
              </a:rPr>
              <a:t>Rod Hersberger – Senior Endowment Trustee</a:t>
            </a:r>
          </a:p>
          <a:p>
            <a:endParaRPr lang="en-US" dirty="0">
              <a:latin typeface="Cambria" panose="02040503050406030204" pitchFamily="18" charset="0"/>
            </a:endParaRPr>
          </a:p>
          <a:p>
            <a:r>
              <a:rPr lang="en-US" dirty="0">
                <a:latin typeface="Cambria" panose="02040503050406030204" pitchFamily="18" charset="0"/>
              </a:rPr>
              <a:t>Saturday June 23, 2018</a:t>
            </a:r>
          </a:p>
          <a:p>
            <a:r>
              <a:rPr lang="en-US" dirty="0">
                <a:latin typeface="Cambria" panose="02040503050406030204" pitchFamily="18" charset="0"/>
              </a:rPr>
              <a:t>Sunday June 24, 2018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8C0F3-A0AA-4C7A-9479-28642DFB3F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63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Endowment Fund Portfolio Holdings</a:t>
            </a:r>
          </a:p>
          <a:p>
            <a:endParaRPr lang="en-US" dirty="0"/>
          </a:p>
          <a:p>
            <a:r>
              <a:rPr lang="en-US" sz="1000" dirty="0">
                <a:latin typeface="Cambria" panose="02040503050406030204" pitchFamily="18" charset="0"/>
              </a:rPr>
              <a:t>During the Information Session at the 2018 Midwinter Meeting in Denver, a member requested an opportunity to see the holdings in the portfolio</a:t>
            </a:r>
          </a:p>
          <a:p>
            <a:r>
              <a:rPr lang="en-US" sz="1000" dirty="0">
                <a:latin typeface="Cambria" panose="02040503050406030204" pitchFamily="18" charset="0"/>
              </a:rPr>
              <a:t>Trustees worked with the finance staff, our investment advisor – Merrill Lynch and our portfolio managers to make this happen</a:t>
            </a:r>
          </a:p>
          <a:p>
            <a:r>
              <a:rPr lang="en-US" sz="1000" dirty="0">
                <a:latin typeface="Cambria" panose="02040503050406030204" pitchFamily="18" charset="0"/>
              </a:rPr>
              <a:t>While working through the process we discovered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000" dirty="0">
                <a:latin typeface="Cambria" panose="02040503050406030204" pitchFamily="18" charset="0"/>
              </a:rPr>
              <a:t>   Some managers have proprietary strategies and would prefer not to share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000" dirty="0">
                <a:latin typeface="Cambria" panose="02040503050406030204" pitchFamily="18" charset="0"/>
              </a:rPr>
              <a:t>   Publicly owned mutual funds and EFT’s  have open access but challenging processes to access the information          </a:t>
            </a:r>
          </a:p>
          <a:p>
            <a:r>
              <a:rPr lang="en-US" sz="1000" dirty="0">
                <a:latin typeface="Cambria" panose="02040503050406030204" pitchFamily="18" charset="0"/>
              </a:rPr>
              <a:t>An excel and PDF file with access/links to the holdings in the ALA portfolio have been placed on the Treasurer’s page and the Endowment Trustees page</a:t>
            </a:r>
          </a:p>
          <a:p>
            <a:r>
              <a:rPr lang="en-US" sz="1000" dirty="0">
                <a:latin typeface="Cambria" panose="02040503050406030204" pitchFamily="18" charset="0"/>
              </a:rPr>
              <a:t>If you encounter any difficulty please contact the ALA finance department and other efforts to get information to you will be made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8C0F3-A0AA-4C7A-9479-28642DFB3F3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055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Listing of links to portfolio holdings – mutual funds and EFT’s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8C0F3-A0AA-4C7A-9479-28642DFB3F3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6256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Listing of links to portfolio holdings Mutual funds and EFT’s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8C0F3-A0AA-4C7A-9479-28642DFB3F3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315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Listing of portfolio holdings - Clearbridge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8C0F3-A0AA-4C7A-9479-28642DFB3F3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0914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Listing of portfolio holdings – Equity income and Growth fund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8C0F3-A0AA-4C7A-9479-28642DFB3F3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7834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Succession Planning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latin typeface="Cambria" panose="02040503050406030204" pitchFamily="18" charset="0"/>
              </a:rPr>
              <a:t>Patricia Wand will serve as Senior Trustee from 2019 – 2021</a:t>
            </a:r>
          </a:p>
          <a:p>
            <a:endParaRPr lang="en-US" dirty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  <a:p>
            <a:r>
              <a:rPr lang="en-US" dirty="0">
                <a:latin typeface="Cambria" panose="02040503050406030204" pitchFamily="18" charset="0"/>
              </a:rPr>
              <a:t>Mario Gonzalez will serve as Senior Trustee from 2021 - 2023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8C0F3-A0AA-4C7A-9479-28642DFB3F3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1235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Strategic Review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Trustees hope to undertake a Strategic Review later this year on our governance, management and business practices.</a:t>
            </a:r>
          </a:p>
          <a:p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Interviews for a facilitator earlier this year were unsuccessful</a:t>
            </a:r>
          </a:p>
          <a:p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Pat Wand, Mark Leon and Rod Hersberger have conducted promising telephone interviews this month and hope to have in-person interviews next month in Chicago.</a:t>
            </a:r>
          </a:p>
          <a:p>
            <a:r>
              <a:rPr lang="en-US" dirty="0">
                <a:latin typeface="Cambria" panose="02040503050406030204" pitchFamily="18" charset="0"/>
              </a:rPr>
              <a:t>Senior Trustee has developed a list of questions/issues to be reviewed.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8C0F3-A0AA-4C7A-9479-28642DFB3F3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585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ALA returns vs the largest endowment</a:t>
            </a:r>
          </a:p>
          <a:p>
            <a:endParaRPr lang="en-US" dirty="0"/>
          </a:p>
          <a:p>
            <a:r>
              <a:rPr lang="en-US" dirty="0" err="1"/>
              <a:t>ALa’s</a:t>
            </a:r>
            <a:r>
              <a:rPr lang="en-US" dirty="0"/>
              <a:t> 10 year return is 5.4% compared to 4.4% for </a:t>
            </a:r>
            <a:r>
              <a:rPr lang="en-US" dirty="0" err="1"/>
              <a:t>harvard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8C0F3-A0AA-4C7A-9479-28642DFB3F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830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300303B3-7695-4E86-AFD1-C508B580F6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A5A5651F-EECB-4E6F-B6E2-A2EF2E964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Time Weighted Rate of Return @ 5-31-18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</a:endParaRPr>
          </a:p>
          <a:p>
            <a:pPr eaLnBrk="1" fontAlgn="ctr" hangingPunct="1">
              <a:spcBef>
                <a:spcPct val="0"/>
              </a:spcBef>
            </a:pPr>
            <a:endParaRPr lang="en-US" altLang="en-US" sz="900" dirty="0">
              <a:latin typeface="Arial" panose="020B0604020202020204" pitchFamily="34" charset="0"/>
            </a:endParaRPr>
          </a:p>
          <a:p>
            <a:pPr eaLnBrk="1" fontAlgn="ctr" hangingPunct="1"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</a:rPr>
              <a:t>May 2018  Opening Balance - $45,028,467, Contributions/(Withdrawals) - $0, Interest/Dividends - $52,272, Appreciation/(Depreciation) – ($592,657), Closing Balance - $45,673,395, Rate of Return for the period – (1.43%) and Rate of Return Cumulative (1.37%). </a:t>
            </a: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E1704D8C-FE09-43AC-8BF8-B2031EC48D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8652428" indent="-3818654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B3C4D87-E89E-415E-AB80-5F12AED9BF93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45503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A8ED2F92-4320-468F-AEFA-4D4D628A95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1F404428-7C03-4F78-BF05-970E8693A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FTSE 100 -8.2% Dow Jones -0.2% Hang Seng 3.0% Euro </a:t>
            </a:r>
            <a:r>
              <a:rPr lang="en-US" dirty="0" err="1"/>
              <a:t>Stoxx</a:t>
            </a:r>
            <a:r>
              <a:rPr lang="en-US" dirty="0"/>
              <a:t> 1.0% NASDAQ 8.3% ML US Broad Market Bonds -1.5% DAX -2.4% Nikkei 225 -1.7% Shanghai Comp -6.1% S&amp;P 500 2.0% ALA Endowment 1.4% 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CF721748-F56B-4C4A-9E69-06FDF36DC8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8652428" indent="-3818654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30F7426-00C3-431D-8485-CC2E1DE4C4C4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28092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US" b="1" dirty="0"/>
              <a:t>Long-term historical returns (1802 – 2012)</a:t>
            </a:r>
          </a:p>
          <a:p>
            <a:pPr fontAlgn="t"/>
            <a:endParaRPr lang="en-US" b="1" dirty="0"/>
          </a:p>
          <a:p>
            <a:pPr fontAlgn="t"/>
            <a:r>
              <a:rPr lang="en-US" b="1" dirty="0"/>
              <a:t>Private Equity**13.4%</a:t>
            </a:r>
            <a:endParaRPr lang="en-US" dirty="0"/>
          </a:p>
          <a:p>
            <a:pPr fontAlgn="t"/>
            <a:r>
              <a:rPr lang="en-US" dirty="0"/>
              <a:t>Hedge Funds*6.6%</a:t>
            </a:r>
          </a:p>
          <a:p>
            <a:r>
              <a:rPr lang="en-US" dirty="0"/>
              <a:t>Stocks (Equities)6.5%</a:t>
            </a:r>
          </a:p>
          <a:p>
            <a:pPr fontAlgn="t"/>
            <a:r>
              <a:rPr lang="en-US" dirty="0"/>
              <a:t>Bonds3.6%</a:t>
            </a:r>
          </a:p>
          <a:p>
            <a:pPr fontAlgn="t"/>
            <a:r>
              <a:rPr lang="en-US" dirty="0"/>
              <a:t>Treasury Bills2.7%</a:t>
            </a:r>
          </a:p>
          <a:p>
            <a:pPr fontAlgn="t"/>
            <a:r>
              <a:rPr lang="en-US" dirty="0"/>
              <a:t>Gold0.7%</a:t>
            </a:r>
          </a:p>
          <a:p>
            <a:r>
              <a:rPr lang="en-US" dirty="0"/>
              <a:t>US Dollar (-1.4%)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8C0F3-A0AA-4C7A-9479-28642DFB3F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12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A03FDD9A-8037-490B-95D3-14AEF9AFD6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EEDD9395-50D0-4F40-B2ED-67F698ABE8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Manager Allocation and Style</a:t>
            </a:r>
          </a:p>
          <a:p>
            <a:endParaRPr lang="en-US" altLang="en-US" b="1" u="sng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r>
              <a:rPr lang="en-US" altLang="en-US" b="1" u="sng" dirty="0">
                <a:solidFill>
                  <a:srgbClr val="000000"/>
                </a:solidFill>
                <a:latin typeface="Garamond" panose="02020404030301010803" pitchFamily="18" charset="0"/>
              </a:rPr>
              <a:t>Manager                                                                    Value                               %</a:t>
            </a:r>
            <a:endParaRPr lang="en-US" altLang="en-US" dirty="0">
              <a:latin typeface="Arial" panose="020B0604020202020204" pitchFamily="34" charset="0"/>
            </a:endParaRPr>
          </a:p>
          <a:p>
            <a:pPr eaLnBrk="1" fontAlgn="b" hangingPunct="1">
              <a:spcBef>
                <a:spcPct val="0"/>
              </a:spcBef>
            </a:pPr>
            <a:r>
              <a:rPr lang="en-US" altLang="en-US" b="1" dirty="0">
                <a:solidFill>
                  <a:srgbClr val="000000"/>
                </a:solidFill>
                <a:latin typeface="Garamond" panose="02020404030301010803" pitchFamily="18" charset="0"/>
              </a:rPr>
              <a:t>Clearbridge ESG - Large Cap Core                    </a:t>
            </a:r>
            <a:r>
              <a:rPr lang="en-US" altLang="en-US" dirty="0">
                <a:solidFill>
                  <a:srgbClr val="000000"/>
                </a:solidFill>
                <a:latin typeface="Garamond" panose="02020404030301010803" pitchFamily="18" charset="0"/>
              </a:rPr>
              <a:t>$9,498,873</a:t>
            </a:r>
            <a:r>
              <a:rPr lang="en-US" altLang="en-US" dirty="0">
                <a:latin typeface="Arial" panose="020B0604020202020204" pitchFamily="34" charset="0"/>
              </a:rPr>
              <a:t>                     </a:t>
            </a:r>
            <a:r>
              <a:rPr lang="en-US" altLang="en-US" dirty="0">
                <a:solidFill>
                  <a:srgbClr val="000000"/>
                </a:solidFill>
                <a:latin typeface="Garamond" panose="02020404030301010803" pitchFamily="18" charset="0"/>
              </a:rPr>
              <a:t>20.8%</a:t>
            </a:r>
            <a:endParaRPr lang="en-US" altLang="en-US" dirty="0">
              <a:latin typeface="Arial" panose="020B0604020202020204" pitchFamily="34" charset="0"/>
            </a:endParaRPr>
          </a:p>
          <a:p>
            <a:pPr eaLnBrk="1" fontAlgn="b" hangingPunct="1">
              <a:spcBef>
                <a:spcPct val="0"/>
              </a:spcBef>
            </a:pPr>
            <a:r>
              <a:rPr lang="en-US" altLang="en-US" b="1" dirty="0">
                <a:solidFill>
                  <a:srgbClr val="000000"/>
                </a:solidFill>
                <a:latin typeface="Garamond" panose="02020404030301010803" pitchFamily="18" charset="0"/>
              </a:rPr>
              <a:t>Merrill Lynch Personal Advisor* - (MLPA)      $</a:t>
            </a:r>
            <a:r>
              <a:rPr lang="en-US" altLang="en-US" dirty="0">
                <a:solidFill>
                  <a:srgbClr val="000000"/>
                </a:solidFill>
                <a:latin typeface="Garamond" panose="02020404030301010803" pitchFamily="18" charset="0"/>
              </a:rPr>
              <a:t>21,971,967                       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Garamond" panose="02020404030301010803" pitchFamily="18" charset="0"/>
              </a:rPr>
              <a:t>48.1%</a:t>
            </a:r>
            <a:endParaRPr lang="en-US" altLang="en-US" dirty="0">
              <a:latin typeface="Arial" panose="020B0604020202020204" pitchFamily="34" charset="0"/>
            </a:endParaRPr>
          </a:p>
          <a:p>
            <a:pPr eaLnBrk="1" fontAlgn="b" hangingPunct="1">
              <a:spcBef>
                <a:spcPct val="0"/>
              </a:spcBef>
            </a:pPr>
            <a:r>
              <a:rPr lang="en-US" altLang="en-US" b="1" dirty="0">
                <a:solidFill>
                  <a:srgbClr val="000000"/>
                </a:solidFill>
                <a:latin typeface="Garamond" panose="02020404030301010803" pitchFamily="18" charset="0"/>
              </a:rPr>
              <a:t>The Endowment Fund/KKR/Blackstone/ JLL - Alternatives</a:t>
            </a:r>
            <a:endParaRPr lang="en-US" altLang="en-US" dirty="0">
              <a:latin typeface="Arial" panose="020B0604020202020204" pitchFamily="34" charset="0"/>
            </a:endParaRPr>
          </a:p>
          <a:p>
            <a:pPr eaLnBrk="1" fontAlgn="b" hangingPunct="1">
              <a:spcBef>
                <a:spcPct val="0"/>
              </a:spcBef>
            </a:pPr>
            <a:r>
              <a:rPr lang="en-US" altLang="en-US" dirty="0">
                <a:solidFill>
                  <a:srgbClr val="000000"/>
                </a:solidFill>
                <a:latin typeface="Garamond" panose="02020404030301010803" pitchFamily="18" charset="0"/>
              </a:rPr>
              <a:t>                                                                              $         3,920,637 </a:t>
            </a:r>
            <a:r>
              <a:rPr lang="en-US" altLang="en-US" dirty="0">
                <a:latin typeface="Arial" panose="020B0604020202020204" pitchFamily="34" charset="0"/>
              </a:rPr>
              <a:t>               </a:t>
            </a:r>
            <a:r>
              <a:rPr lang="en-US" altLang="en-US" dirty="0">
                <a:solidFill>
                  <a:srgbClr val="000000"/>
                </a:solidFill>
                <a:latin typeface="Garamond" panose="02020404030301010803" pitchFamily="18" charset="0"/>
              </a:rPr>
              <a:t>8.6%</a:t>
            </a:r>
            <a:endParaRPr lang="en-US" altLang="en-US" dirty="0">
              <a:latin typeface="Arial" panose="020B0604020202020204" pitchFamily="34" charset="0"/>
            </a:endParaRPr>
          </a:p>
          <a:p>
            <a:pPr eaLnBrk="1" fontAlgn="b" hangingPunct="1">
              <a:spcBef>
                <a:spcPct val="0"/>
              </a:spcBef>
            </a:pPr>
            <a:r>
              <a:rPr lang="en-US" altLang="en-US" b="1" dirty="0">
                <a:solidFill>
                  <a:srgbClr val="000000"/>
                </a:solidFill>
                <a:latin typeface="Garamond" panose="02020404030301010803" pitchFamily="18" charset="0"/>
              </a:rPr>
              <a:t>Capital Group – International</a:t>
            </a:r>
            <a:r>
              <a:rPr lang="en-US" altLang="en-US" dirty="0">
                <a:latin typeface="Arial" panose="020B0604020202020204" pitchFamily="34" charset="0"/>
              </a:rPr>
              <a:t>                         </a:t>
            </a:r>
            <a:r>
              <a:rPr lang="en-US" altLang="en-US" dirty="0">
                <a:solidFill>
                  <a:srgbClr val="000000"/>
                </a:solidFill>
                <a:latin typeface="Garamond" panose="02020404030301010803" pitchFamily="18" charset="0"/>
              </a:rPr>
              <a:t>$ 2,110,627                        4.6%</a:t>
            </a:r>
            <a:endParaRPr lang="en-US" altLang="en-US" dirty="0">
              <a:latin typeface="Arial" panose="020B0604020202020204" pitchFamily="34" charset="0"/>
            </a:endParaRPr>
          </a:p>
          <a:p>
            <a:pPr eaLnBrk="1" fontAlgn="b" hangingPunct="1">
              <a:spcBef>
                <a:spcPct val="0"/>
              </a:spcBef>
            </a:pPr>
            <a:r>
              <a:rPr lang="en-US" altLang="en-US" b="1" dirty="0">
                <a:solidFill>
                  <a:srgbClr val="000000"/>
                </a:solidFill>
                <a:latin typeface="Garamond" panose="02020404030301010803" pitchFamily="18" charset="0"/>
              </a:rPr>
              <a:t>Equity Income &amp; Growth – ETF</a:t>
            </a:r>
            <a:r>
              <a:rPr lang="en-US" altLang="en-US" dirty="0">
                <a:latin typeface="Arial" panose="020B0604020202020204" pitchFamily="34" charset="0"/>
              </a:rPr>
              <a:t>                    </a:t>
            </a:r>
            <a:r>
              <a:rPr lang="en-US" altLang="en-US" u="sng" dirty="0">
                <a:solidFill>
                  <a:srgbClr val="000000"/>
                </a:solidFill>
                <a:latin typeface="Garamond" panose="02020404030301010803" pitchFamily="18" charset="0"/>
              </a:rPr>
              <a:t>$  8,171,292                       17.9%</a:t>
            </a:r>
            <a:endParaRPr lang="en-US" altLang="en-US" dirty="0">
              <a:latin typeface="Arial" panose="020B0604020202020204" pitchFamily="34" charset="0"/>
            </a:endParaRPr>
          </a:p>
          <a:p>
            <a:pPr algn="just" eaLnBrk="1" fontAlgn="b" hangingPunct="1">
              <a:spcBef>
                <a:spcPct val="0"/>
              </a:spcBef>
            </a:pPr>
            <a:r>
              <a:rPr lang="en-US" altLang="en-US" b="1" dirty="0">
                <a:solidFill>
                  <a:srgbClr val="000000"/>
                </a:solidFill>
                <a:latin typeface="Garamond" panose="02020404030301010803" pitchFamily="18" charset="0"/>
              </a:rPr>
              <a:t>                                                                   Total  </a:t>
            </a:r>
            <a:r>
              <a:rPr lang="en-US" altLang="en-US" dirty="0">
                <a:solidFill>
                  <a:srgbClr val="000000"/>
                </a:solidFill>
                <a:latin typeface="Garamond" panose="02020404030301010803" pitchFamily="18" charset="0"/>
              </a:rPr>
              <a:t>$44,824,221                    100.00%</a:t>
            </a:r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A98FAC9A-3A45-4191-A060-22534516A3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444E459-357E-433A-A406-149A9DD7C885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04814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4530" y="4538369"/>
            <a:ext cx="5608320" cy="3660458"/>
          </a:xfrm>
        </p:spPr>
        <p:txBody>
          <a:bodyPr/>
          <a:lstStyle/>
          <a:p>
            <a:r>
              <a:rPr lang="en-US" dirty="0"/>
              <a:t>The work of the Trustees – recent actions</a:t>
            </a:r>
          </a:p>
          <a:p>
            <a:endParaRPr lang="en-US" dirty="0"/>
          </a:p>
          <a:p>
            <a:pPr>
              <a:defRPr/>
            </a:pPr>
            <a:r>
              <a:rPr lang="en-US" altLang="en-US" dirty="0">
                <a:latin typeface="Cambria" panose="02040503050406030204" pitchFamily="18" charset="0"/>
              </a:rPr>
              <a:t>Reviewed Blackstone payout – “J” Curve</a:t>
            </a:r>
          </a:p>
          <a:p>
            <a:pPr>
              <a:defRPr/>
            </a:pPr>
            <a:r>
              <a:rPr lang="en-US" altLang="en-US" dirty="0">
                <a:latin typeface="Cambria" panose="02040503050406030204" pitchFamily="18" charset="0"/>
              </a:rPr>
              <a:t>             - Investments begins payoff shortly</a:t>
            </a:r>
          </a:p>
          <a:p>
            <a:pPr>
              <a:defRPr/>
            </a:pPr>
            <a:r>
              <a:rPr lang="en-US" altLang="en-US" dirty="0">
                <a:latin typeface="Cambria" panose="02040503050406030204" pitchFamily="18" charset="0"/>
              </a:rPr>
              <a:t>Made no recommended changes to the portfolio’s asset </a:t>
            </a:r>
          </a:p>
          <a:p>
            <a:pPr>
              <a:defRPr/>
            </a:pPr>
            <a:r>
              <a:rPr lang="en-US" altLang="en-US" dirty="0">
                <a:latin typeface="Cambria" panose="02040503050406030204" pitchFamily="18" charset="0"/>
              </a:rPr>
              <a:t>    allocation between equites (64%), bonds (24%) and </a:t>
            </a:r>
          </a:p>
          <a:p>
            <a:pPr>
              <a:defRPr/>
            </a:pPr>
            <a:r>
              <a:rPr lang="en-US" altLang="en-US" dirty="0">
                <a:latin typeface="Cambria" panose="02040503050406030204" pitchFamily="18" charset="0"/>
              </a:rPr>
              <a:t>    alternatives (12%)</a:t>
            </a:r>
          </a:p>
          <a:p>
            <a:pPr>
              <a:defRPr/>
            </a:pPr>
            <a:r>
              <a:rPr lang="en-US" altLang="en-US" dirty="0">
                <a:latin typeface="Cambria" panose="02040503050406030204" pitchFamily="18" charset="0"/>
              </a:rPr>
              <a:t>Reviewing two new ESG investments</a:t>
            </a:r>
          </a:p>
          <a:p>
            <a:pPr>
              <a:defRPr/>
            </a:pPr>
            <a:r>
              <a:rPr lang="en-US" altLang="en-US" dirty="0">
                <a:latin typeface="Cambria" panose="02040503050406030204" pitchFamily="18" charset="0"/>
              </a:rPr>
              <a:t>           - Preliminary review at the spring meeting</a:t>
            </a:r>
          </a:p>
          <a:p>
            <a:pPr>
              <a:defRPr/>
            </a:pPr>
            <a:r>
              <a:rPr lang="en-US" altLang="en-US" dirty="0">
                <a:latin typeface="Cambria" panose="02040503050406030204" pitchFamily="18" charset="0"/>
              </a:rPr>
              <a:t>           - Final review at the fall meeting</a:t>
            </a:r>
          </a:p>
          <a:p>
            <a:pPr lvl="0">
              <a:defRPr/>
            </a:pPr>
            <a:r>
              <a:rPr lang="en-US" altLang="en-US" dirty="0">
                <a:solidFill>
                  <a:prstClr val="black"/>
                </a:solidFill>
                <a:latin typeface="Cambria" panose="02040503050406030204" pitchFamily="18" charset="0"/>
              </a:rPr>
              <a:t>Review portfolio holdings </a:t>
            </a:r>
          </a:p>
          <a:p>
            <a:pPr lvl="0">
              <a:defRPr/>
            </a:pPr>
            <a:r>
              <a:rPr lang="en-US" altLang="en-US" dirty="0">
                <a:solidFill>
                  <a:prstClr val="black"/>
                </a:solidFill>
                <a:latin typeface="Cambria" panose="02040503050406030204" pitchFamily="18" charset="0"/>
              </a:rPr>
              <a:t>          - Made access to portfolio holdings available to Council &amp; </a:t>
            </a:r>
          </a:p>
          <a:p>
            <a:pPr lvl="0">
              <a:defRPr/>
            </a:pPr>
            <a:r>
              <a:rPr lang="en-US" altLang="en-US" dirty="0">
                <a:solidFill>
                  <a:prstClr val="black"/>
                </a:solidFill>
                <a:latin typeface="Cambria" panose="02040503050406030204" pitchFamily="18" charset="0"/>
              </a:rPr>
              <a:t>            membership</a:t>
            </a:r>
            <a:endParaRPr lang="en-US" altLang="en-US" dirty="0">
              <a:latin typeface="Cambria" panose="02040503050406030204" pitchFamily="18" charset="0"/>
            </a:endParaRPr>
          </a:p>
          <a:p>
            <a:pPr lvl="0">
              <a:defRPr/>
            </a:pPr>
            <a:r>
              <a:rPr lang="en-US" altLang="en-US" dirty="0">
                <a:solidFill>
                  <a:prstClr val="black"/>
                </a:solidFill>
                <a:latin typeface="Cambria" panose="02040503050406030204" pitchFamily="18" charset="0"/>
              </a:rPr>
              <a:t>Implemented a Senior Trustee succession plan </a:t>
            </a:r>
            <a:endParaRPr lang="en-US" altLang="en-US" dirty="0">
              <a:latin typeface="Cambria" panose="02040503050406030204" pitchFamily="18" charset="0"/>
            </a:endParaRPr>
          </a:p>
          <a:p>
            <a:pPr>
              <a:defRPr/>
            </a:pPr>
            <a:r>
              <a:rPr lang="en-US" altLang="en-US" dirty="0">
                <a:latin typeface="Cambria" panose="02040503050406030204" pitchFamily="18" charset="0"/>
              </a:rPr>
              <a:t>“Strategic Review” of the Endowment</a:t>
            </a:r>
          </a:p>
          <a:p>
            <a:pPr>
              <a:defRPr/>
            </a:pPr>
            <a:r>
              <a:rPr lang="en-US" altLang="en-US" dirty="0">
                <a:latin typeface="Cambria" panose="02040503050406030204" pitchFamily="18" charset="0"/>
              </a:rPr>
              <a:t>                  - Interviewing consulting candidates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8C0F3-A0AA-4C7A-9479-28642DFB3F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15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Investing in private equity</a:t>
            </a:r>
          </a:p>
          <a:p>
            <a:r>
              <a:rPr lang="en-US" dirty="0"/>
              <a:t>Illustration of the J curve where funds are used with no return for the first 3-5 years then in years 5-10 funds come back in at elevated returns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8C0F3-A0AA-4C7A-9479-28642DFB3F3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420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Trustee continue to address ESG</a:t>
            </a:r>
          </a:p>
          <a:p>
            <a:endParaRPr lang="en-US" dirty="0"/>
          </a:p>
          <a:p>
            <a:r>
              <a:rPr lang="en-US" dirty="0">
                <a:latin typeface="Cambria" panose="02040503050406030204" pitchFamily="18" charset="0"/>
              </a:rPr>
              <a:t>All investment decisions are made to meet a strategic investment goal</a:t>
            </a:r>
          </a:p>
          <a:p>
            <a:r>
              <a:rPr lang="en-US" dirty="0">
                <a:latin typeface="Cambria" panose="02040503050406030204" pitchFamily="18" charset="0"/>
              </a:rPr>
              <a:t>The values of the Association are considered in all investment decisions</a:t>
            </a:r>
          </a:p>
          <a:p>
            <a:r>
              <a:rPr lang="en-US" dirty="0">
                <a:latin typeface="Cambria" panose="02040503050406030204" pitchFamily="18" charset="0"/>
              </a:rPr>
              <a:t>Two ESG managers were given a preliminary review in the spring</a:t>
            </a:r>
          </a:p>
          <a:p>
            <a:r>
              <a:rPr lang="en-US" dirty="0">
                <a:latin typeface="Cambria" panose="02040503050406030204" pitchFamily="18" charset="0"/>
              </a:rPr>
              <a:t>A more intensified review of the managers will be made in the fall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8C0F3-A0AA-4C7A-9479-28642DFB3F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43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98A6B-B221-4B2B-9F40-DE82615E6B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C6E615-F9FD-472E-970E-AF7AC2E275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79A86-E05D-4D0F-B340-3803C653A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BA99C-AE1C-428B-9774-892655913E4A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EFBA4-CD1D-424D-8182-8EF26FBA6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4ED25B-33A9-49CF-9405-813F3C040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C475-BD8D-4C16-9A0E-0A8190408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29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186D8-ED19-4F5D-87D1-AB5103E6D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4EBC02-3D42-4A32-946B-B0A0FDA1DC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80FCD-82ED-492E-BC40-6921B74C6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BA99C-AE1C-428B-9774-892655913E4A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EB346-DE3E-4505-9D16-47847E8D6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764A9-0E41-4495-8D68-3E0B9EA63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C475-BD8D-4C16-9A0E-0A8190408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557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8A1519-A6E8-40D2-ADDE-FE0606C451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5F5FE7-9C3B-4B6F-9C9E-68090B174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5FC8E-84F1-4473-AD3E-BFB134042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BA99C-AE1C-428B-9774-892655913E4A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1D2EC9-01C4-4A47-A52E-D991F2EA8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C75AC-2E75-43AA-AEEC-109CAF2FC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C475-BD8D-4C16-9A0E-0A8190408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085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D0BD24-0E09-4484-8D65-2FF04548BC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30765DC-5F1A-4395-94CD-CA6EA1C433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6F7E15-2587-41D0-B8DD-F12889EDA0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91BA3-9103-47CA-BAAD-8438CD288F8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4017585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10670-ACE4-44D1-8C6C-2816BB874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E2C1A-E355-42B7-B155-A6333711F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D5B79-EDA0-4B5C-8CCB-721D507E7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BA99C-AE1C-428B-9774-892655913E4A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DAC8E-0B28-4B63-93CA-C09CEAEB1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C7693-BBD7-4D51-843D-2406E500A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C475-BD8D-4C16-9A0E-0A8190408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55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F248C-3340-415F-824B-B9F9E1E23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29766C-846E-456E-9DC1-C84F1A493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F5985-14A4-484E-90F5-B8A61580E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BA99C-AE1C-428B-9774-892655913E4A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A467D-B00E-4F99-B016-BB912476D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1AF3B-5704-492A-B71D-325FB51CE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C475-BD8D-4C16-9A0E-0A8190408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796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91FDE-9AE2-4086-BD7B-8EC86E41A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50033-AF63-42A3-8E3C-E3C0D46BB5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70C80E-B41E-4EB1-A01B-10EF5BB356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8CDE40-06EF-450D-86AA-CEF547156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BA99C-AE1C-428B-9774-892655913E4A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1019A-DA87-4339-BB9C-8071B5E20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170149-AFB5-4BD0-B960-7F455A41B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C475-BD8D-4C16-9A0E-0A8190408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83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4F03E-19F9-4158-9231-39003FFF8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B5D2FB-43CD-4978-AE2B-2B178A78F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5C9E5-1B81-4BC6-BC30-F5E1806A7D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3B2023-020B-409F-9082-B8B2046451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D1F9D3-34D1-4787-8B58-7B64983896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0A983E-D064-449F-B8C6-C1A19E291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BA99C-AE1C-428B-9774-892655913E4A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50E777-27D4-43C4-8C08-C37FF7FAD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02BCBD-4348-4D10-992C-6A9CE5C5C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C475-BD8D-4C16-9A0E-0A8190408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64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9EF61-D831-494E-B5A9-AA8E3644E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E81D4E-BAFD-4E9D-907E-9778DCA52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BA99C-AE1C-428B-9774-892655913E4A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A025C8-472E-4389-AE72-97458BCAE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0123BD-0686-400A-B0B3-66E78C4E8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C475-BD8D-4C16-9A0E-0A8190408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23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231AA4-5882-48AA-9FEF-47AA25EE6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BA99C-AE1C-428B-9774-892655913E4A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4983A7-BA66-40E4-A8A0-332C4636E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7F8139-F753-4C48-9E8A-B95E5780E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C475-BD8D-4C16-9A0E-0A8190408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342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0EB59-3BF0-4F14-8349-8EDA017A3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04D0C-7305-4767-AA8A-EFBBA2D9A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4ABB86-B1A8-4394-B26F-32C36AD358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9E2F6C-879A-4938-879D-ADC4916CF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BA99C-AE1C-428B-9774-892655913E4A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532BEB-A55C-4FCE-BFF1-48F17C7B9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B4400B-43CB-46E8-976D-9549BBF65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C475-BD8D-4C16-9A0E-0A8190408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78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7B368-34BC-4C06-B9FC-36FBA8452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641CD0-A8DA-4BF2-8B36-37AAA8DA2F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5933E2-7A00-4555-AED9-BA704F4D8F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AE13E5-4C2C-4158-A1D4-07F118514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BA99C-AE1C-428B-9774-892655913E4A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7F60BC-6A3F-41A7-A558-EEFED149A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DCD258-80A6-4A69-BE0D-BFE5A1718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C475-BD8D-4C16-9A0E-0A8190408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15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EF651C-2913-4688-8141-527676022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44AB7B-D5B8-45B3-AE1F-D02D1ADC6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1E6489-84A2-42F8-A0D8-666ADC3C97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BA99C-AE1C-428B-9774-892655913E4A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F9499-5F49-4F11-97D4-EBD15C34A4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C4975-2486-4897-A369-F4D5D40FFC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8C475-BD8D-4C16-9A0E-0A8190408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60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Excel_Worksheet1.xlsx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uveen.com/closed-end-funds/JRS" TargetMode="External"/><Relationship Id="rId3" Type="http://schemas.openxmlformats.org/officeDocument/2006/relationships/hyperlink" Target="https://www.calvert.com/Calvert-Short-Duration-Income-Fund-CDSIX.php" TargetMode="External"/><Relationship Id="rId7" Type="http://schemas.openxmlformats.org/officeDocument/2006/relationships/hyperlink" Target="https://www.lordabbett.com/en/strategies/mutual-funds/short-duration-income-fund.html" TargetMode="External"/><Relationship Id="rId12" Type="http://schemas.openxmlformats.org/officeDocument/2006/relationships/hyperlink" Target="https://www.pimco.com/en-us/investments/mutual-funds/income-fund/ins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ersonal.vanguard.com/us/FundsAllHoldings?FundId=0123&amp;FundIntExt=INT&amp;tableName=Equity&amp;tableIndex=0&amp;sort=marketValue&amp;sortOrder=desc&amp;funds_disable_redirect=true" TargetMode="External"/><Relationship Id="rId11" Type="http://schemas.openxmlformats.org/officeDocument/2006/relationships/hyperlink" Target="https://www.oakmark.com/Our-Funds/Overview/International.htm" TargetMode="External"/><Relationship Id="rId5" Type="http://schemas.openxmlformats.org/officeDocument/2006/relationships/hyperlink" Target="http://www.lazardnet.com/lam/us/pdfs/Funds/LazardInternationalStrategicEquityPortfolio_Holdings.pdf" TargetMode="External"/><Relationship Id="rId10" Type="http://schemas.openxmlformats.org/officeDocument/2006/relationships/hyperlink" Target="https://www.schwab.com/public/schwab/investing/investment_help/investment_research/etf_research/etfs.html?&amp;&amp;path=/Prospect/Research/etfs/summary.asp?symbol%3DSCHA" TargetMode="External"/><Relationship Id="rId4" Type="http://schemas.openxmlformats.org/officeDocument/2006/relationships/hyperlink" Target="https://doublelinefunds.com/wp-content/uploads/total-return-bond-fund-fact-sheet.pdf?c=1522692758" TargetMode="External"/><Relationship Id="rId9" Type="http://schemas.openxmlformats.org/officeDocument/2006/relationships/hyperlink" Target="https://www.principal.com/InvestmentProfiles/holdings.faces?inv=7009&amp;rtclss=20&amp;retail=true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nc-sa/2.5/" TargetMode="External"/><Relationship Id="rId4" Type="http://schemas.openxmlformats.org/officeDocument/2006/relationships/hyperlink" Target="http://www.socialmediatools.ca/2012/06/25/whats-a-social-media-strategy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wikipedia.org/wiki/Harvard_University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Excel_Worksheet.xls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://financialplanningpeak.blogspot.com/2012/05/financial-planning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www.lgam.info/optimised-decision-mak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C672D0D-4A5D-4501-942F-A2F42327C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596901"/>
            <a:ext cx="46101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C043D6-E835-458F-A772-D5869B2C3B8E}"/>
              </a:ext>
            </a:extLst>
          </p:cNvPr>
          <p:cNvSpPr txBox="1"/>
          <p:nvPr/>
        </p:nvSpPr>
        <p:spPr>
          <a:xfrm>
            <a:off x="7899400" y="5384800"/>
            <a:ext cx="414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mbria" panose="02040503050406030204" pitchFamily="18" charset="0"/>
              </a:rPr>
              <a:t>Annual Conference – New Orleans LA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mbria" panose="02040503050406030204" pitchFamily="18" charset="0"/>
              </a:rPr>
              <a:t>Saturday – June 23, 2018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Cambria" panose="02040503050406030204" pitchFamily="18" charset="0"/>
              </a:rPr>
              <a:t>Monday – June 24, 2018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92E33B-DDD4-424A-A26D-E24379CFE949}"/>
              </a:ext>
            </a:extLst>
          </p:cNvPr>
          <p:cNvSpPr txBox="1"/>
          <p:nvPr/>
        </p:nvSpPr>
        <p:spPr>
          <a:xfrm>
            <a:off x="8966200" y="257482"/>
            <a:ext cx="307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SzTx/>
              <a:buFontTx/>
              <a:buNone/>
              <a:defRPr/>
            </a:pPr>
            <a:r>
              <a:rPr lang="en-US" altLang="en-US" sz="1600" dirty="0">
                <a:latin typeface="Cambria" panose="02040503050406030204" pitchFamily="18" charset="0"/>
              </a:rPr>
              <a:t>EBD 13.3/BARC #13.3</a:t>
            </a:r>
          </a:p>
          <a:p>
            <a:pPr>
              <a:buClrTx/>
              <a:buSzTx/>
              <a:buFontTx/>
              <a:buNone/>
              <a:defRPr/>
            </a:pPr>
            <a:r>
              <a:rPr lang="en-US" altLang="en-US" sz="1600" dirty="0">
                <a:latin typeface="Cambria" panose="02040503050406030204" pitchFamily="18" charset="0"/>
              </a:rPr>
              <a:t>2017-2018 ALA CD #16.1</a:t>
            </a:r>
          </a:p>
          <a:p>
            <a:pPr>
              <a:buClrTx/>
              <a:buSzTx/>
              <a:buFontTx/>
              <a:buNone/>
              <a:defRPr/>
            </a:pPr>
            <a:r>
              <a:rPr lang="en-US" altLang="en-US" sz="1600" dirty="0">
                <a:latin typeface="Cambria" panose="02040503050406030204" pitchFamily="18" charset="0"/>
              </a:rPr>
              <a:t>2017-2018 Annual Conference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856533-76A5-4D20-B8C8-A2C7F3A8A330}"/>
              </a:ext>
            </a:extLst>
          </p:cNvPr>
          <p:cNvSpPr txBox="1"/>
          <p:nvPr/>
        </p:nvSpPr>
        <p:spPr>
          <a:xfrm>
            <a:off x="520700" y="5384800"/>
            <a:ext cx="515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Rod </a:t>
            </a:r>
            <a:r>
              <a:rPr lang="en-US" dirty="0" err="1">
                <a:latin typeface="Cambria" panose="02040503050406030204" pitchFamily="18" charset="0"/>
              </a:rPr>
              <a:t>Hersberger</a:t>
            </a:r>
            <a:r>
              <a:rPr lang="en-US" dirty="0">
                <a:latin typeface="Cambria" panose="02040503050406030204" pitchFamily="18" charset="0"/>
              </a:rPr>
              <a:t> – Senior Endowment Trustee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DEF467-1306-4D16-8495-4C362F82C10C}"/>
              </a:ext>
            </a:extLst>
          </p:cNvPr>
          <p:cNvSpPr txBox="1"/>
          <p:nvPr/>
        </p:nvSpPr>
        <p:spPr>
          <a:xfrm>
            <a:off x="2178657" y="2655736"/>
            <a:ext cx="88339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mbria" panose="02040503050406030204" pitchFamily="18" charset="0"/>
              </a:rPr>
              <a:t>Endowment Trustee’s Report at the Information Session </a:t>
            </a:r>
          </a:p>
          <a:p>
            <a:pPr algn="ctr"/>
            <a:r>
              <a:rPr lang="en-US" sz="2800" dirty="0">
                <a:latin typeface="Cambria" panose="02040503050406030204" pitchFamily="18" charset="0"/>
              </a:rPr>
              <a:t>to the ALA Executive Board and ALA Council </a:t>
            </a:r>
          </a:p>
          <a:p>
            <a:pPr algn="ctr"/>
            <a:r>
              <a:rPr lang="en-US" sz="2800" dirty="0">
                <a:latin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103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DF95A-BB48-4C87-9374-DC983F45D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mbria" panose="02040503050406030204" pitchFamily="18" charset="0"/>
              </a:rPr>
              <a:t>Endowment Fund Portfolio Holdings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B7EE0-35E3-4149-95AF-641C844A1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60001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mbria" panose="02040503050406030204" pitchFamily="18" charset="0"/>
              </a:rPr>
              <a:t>During the Information Session at the 2018 Midwinter Meeting in Denver, a member requested an opportunity to see the holdings in the portfolio</a:t>
            </a:r>
          </a:p>
          <a:p>
            <a:r>
              <a:rPr lang="en-US" sz="2400" dirty="0">
                <a:latin typeface="Cambria" panose="02040503050406030204" pitchFamily="18" charset="0"/>
              </a:rPr>
              <a:t>Trustees worked with the finance staff, our investment advisor – Merrill Lynch and our portfolio managers to make this happen</a:t>
            </a:r>
          </a:p>
          <a:p>
            <a:r>
              <a:rPr lang="en-US" sz="2400" dirty="0">
                <a:latin typeface="Cambria" panose="02040503050406030204" pitchFamily="18" charset="0"/>
              </a:rPr>
              <a:t>While working through the process we discovered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>
                <a:latin typeface="Cambria" panose="02040503050406030204" pitchFamily="18" charset="0"/>
              </a:rPr>
              <a:t>   Some managers have proprietary strategies and would prefer not to share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>
                <a:latin typeface="Cambria" panose="02040503050406030204" pitchFamily="18" charset="0"/>
              </a:rPr>
              <a:t>   Publicly owned mutual funds and EFT’s  have open access but challenging processes to access the information          </a:t>
            </a:r>
          </a:p>
          <a:p>
            <a:r>
              <a:rPr lang="en-US" sz="2400" dirty="0">
                <a:latin typeface="Cambria" panose="02040503050406030204" pitchFamily="18" charset="0"/>
              </a:rPr>
              <a:t>An excel and PDF file with access/links to the holdings in the ALA portfolio have been placed on the Treasurer’s page and the Endowment Trustees page</a:t>
            </a:r>
          </a:p>
          <a:p>
            <a:r>
              <a:rPr lang="en-US" sz="2400" dirty="0">
                <a:latin typeface="Cambria" panose="02040503050406030204" pitchFamily="18" charset="0"/>
              </a:rPr>
              <a:t>If you encounter any difficulty please contact the ALA finance department and other efforts to get information to you will be made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86F983-A937-43A3-AC8E-D82287951555}"/>
              </a:ext>
            </a:extLst>
          </p:cNvPr>
          <p:cNvSpPr txBox="1"/>
          <p:nvPr/>
        </p:nvSpPr>
        <p:spPr>
          <a:xfrm>
            <a:off x="10647218" y="112991"/>
            <a:ext cx="1413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</a:rPr>
              <a:t>Exhibit #9</a:t>
            </a:r>
          </a:p>
        </p:txBody>
      </p:sp>
    </p:spTree>
    <p:extLst>
      <p:ext uri="{BB962C8B-B14F-4D97-AF65-F5344CB8AC3E}">
        <p14:creationId xmlns:p14="http://schemas.microsoft.com/office/powerpoint/2010/main" val="524164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DF95A-BB48-4C87-9374-DC983F45D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mbria" panose="02040503050406030204" pitchFamily="18" charset="0"/>
              </a:rPr>
              <a:t>Endowment Fund Portfolio Holdings </a:t>
            </a:r>
            <a:r>
              <a:rPr lang="en-US" sz="2400" dirty="0">
                <a:latin typeface="Cambria" panose="02040503050406030204" pitchFamily="18" charset="0"/>
              </a:rPr>
              <a:t>(</a:t>
            </a:r>
            <a:r>
              <a:rPr lang="en-US" sz="2400" dirty="0" err="1">
                <a:latin typeface="Cambria" panose="02040503050406030204" pitchFamily="18" charset="0"/>
              </a:rPr>
              <a:t>con’t</a:t>
            </a:r>
            <a:r>
              <a:rPr lang="en-US" sz="2400" dirty="0">
                <a:latin typeface="Cambria" panose="02040503050406030204" pitchFamily="18" charset="0"/>
              </a:rPr>
              <a:t>)</a:t>
            </a:r>
            <a:br>
              <a:rPr lang="en-US" sz="2400" dirty="0">
                <a:latin typeface="Cambria" panose="02040503050406030204" pitchFamily="18" charset="0"/>
              </a:rPr>
            </a:br>
            <a:r>
              <a:rPr lang="en-US" sz="2000" dirty="0">
                <a:latin typeface="Cambria" panose="02040503050406030204" pitchFamily="18" charset="0"/>
              </a:rPr>
              <a:t>- Mutual Funds and EFT’s -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79CCCD2-085E-4AAF-B7D8-E5E89C6792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835595"/>
              </p:ext>
            </p:extLst>
          </p:nvPr>
        </p:nvGraphicFramePr>
        <p:xfrm>
          <a:off x="276225" y="1690688"/>
          <a:ext cx="11639550" cy="4418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5" name="Worksheet" r:id="rId4" imgW="13959822" imgH="2385072" progId="Excel.Sheet.12">
                  <p:embed/>
                </p:oleObj>
              </mc:Choice>
              <mc:Fallback>
                <p:oleObj name="Worksheet" r:id="rId4" imgW="13959822" imgH="238507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6225" y="1690688"/>
                        <a:ext cx="11639550" cy="44182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94D7F5B-7227-40C3-86C0-41FEA18BD0D4}"/>
              </a:ext>
            </a:extLst>
          </p:cNvPr>
          <p:cNvSpPr txBox="1"/>
          <p:nvPr/>
        </p:nvSpPr>
        <p:spPr>
          <a:xfrm>
            <a:off x="10624838" y="69539"/>
            <a:ext cx="1457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</a:rPr>
              <a:t>Exhibit #10</a:t>
            </a:r>
          </a:p>
        </p:txBody>
      </p:sp>
    </p:spTree>
    <p:extLst>
      <p:ext uri="{BB962C8B-B14F-4D97-AF65-F5344CB8AC3E}">
        <p14:creationId xmlns:p14="http://schemas.microsoft.com/office/powerpoint/2010/main" val="418001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DF95A-BB48-4C87-9374-DC983F45D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mbria" panose="02040503050406030204" pitchFamily="18" charset="0"/>
              </a:rPr>
              <a:t>Endowment Fund Portfolio Holdings </a:t>
            </a:r>
            <a:r>
              <a:rPr lang="en-US" sz="2400" dirty="0">
                <a:latin typeface="Cambria" panose="02040503050406030204" pitchFamily="18" charset="0"/>
              </a:rPr>
              <a:t>(</a:t>
            </a:r>
            <a:r>
              <a:rPr lang="en-US" sz="2400" dirty="0" err="1">
                <a:latin typeface="Cambria" panose="02040503050406030204" pitchFamily="18" charset="0"/>
              </a:rPr>
              <a:t>con’t</a:t>
            </a:r>
            <a:r>
              <a:rPr lang="en-US" sz="2400" dirty="0">
                <a:latin typeface="Cambria" panose="02040503050406030204" pitchFamily="18" charset="0"/>
              </a:rPr>
              <a:t>)</a:t>
            </a:r>
            <a:br>
              <a:rPr lang="en-US" sz="2400" dirty="0">
                <a:latin typeface="Cambria" panose="02040503050406030204" pitchFamily="18" charset="0"/>
              </a:rPr>
            </a:br>
            <a:r>
              <a:rPr lang="en-US" sz="2000" dirty="0">
                <a:latin typeface="Cambria" panose="02040503050406030204" pitchFamily="18" charset="0"/>
              </a:rPr>
              <a:t>- Mutual Funds and EFT’s Alternative Links -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8D5962C-C6BD-4F1B-98F9-4E7B080231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319290"/>
              </p:ext>
            </p:extLst>
          </p:nvPr>
        </p:nvGraphicFramePr>
        <p:xfrm>
          <a:off x="613063" y="1766455"/>
          <a:ext cx="11128663" cy="46834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7002">
                  <a:extLst>
                    <a:ext uri="{9D8B030D-6E8A-4147-A177-3AD203B41FA5}">
                      <a16:colId xmlns:a16="http://schemas.microsoft.com/office/drawing/2014/main" val="2304289928"/>
                    </a:ext>
                  </a:extLst>
                </a:gridCol>
                <a:gridCol w="8851661">
                  <a:extLst>
                    <a:ext uri="{9D8B030D-6E8A-4147-A177-3AD203B41FA5}">
                      <a16:colId xmlns:a16="http://schemas.microsoft.com/office/drawing/2014/main" val="85139725"/>
                    </a:ext>
                  </a:extLst>
                </a:gridCol>
              </a:tblGrid>
              <a:tr h="336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AQR Long Short Equity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effectLst/>
                          <a:latin typeface="Cambria" panose="02040503050406030204" pitchFamily="18" charset="0"/>
                        </a:rPr>
                        <a:t>https://funds.aqr.com/our-funds/alternative-investment-funds/long-short-equity-fund</a:t>
                      </a:r>
                      <a:endParaRPr lang="en-US" sz="1100" b="0" i="0" u="sng" strike="noStrike" dirty="0">
                        <a:solidFill>
                          <a:srgbClr val="0563C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02637068"/>
                  </a:ext>
                </a:extLst>
              </a:tr>
              <a:tr h="336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Calvert Short Duration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effectLst/>
                          <a:latin typeface="Cambria" panose="02040503050406030204" pitchFamily="18" charset="0"/>
                          <a:hlinkClick r:id="rId3"/>
                        </a:rPr>
                        <a:t>https://www.calvert.com/Calvert-Short-Duration-Income-Fund-CDSIX.php</a:t>
                      </a:r>
                      <a:endParaRPr lang="en-US" sz="1100" b="0" i="0" u="sng" strike="noStrike" dirty="0">
                        <a:solidFill>
                          <a:srgbClr val="0563C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1681896"/>
                  </a:ext>
                </a:extLst>
              </a:tr>
              <a:tr h="336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Cambria" panose="02040503050406030204" pitchFamily="18" charset="0"/>
                        </a:rPr>
                        <a:t>Doubleline</a:t>
                      </a:r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 Total Return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effectLst/>
                          <a:latin typeface="Cambria" panose="02040503050406030204" pitchFamily="18" charset="0"/>
                          <a:hlinkClick r:id="rId4"/>
                        </a:rPr>
                        <a:t>https://doublelinefunds.com/wp-content/uploads/total-return-bond-fund-fact-sheet.pdf?c=1522692758</a:t>
                      </a:r>
                      <a:endParaRPr lang="en-US" sz="1100" b="0" i="0" u="sng" strike="noStrike" dirty="0">
                        <a:solidFill>
                          <a:srgbClr val="0563C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49844043"/>
                  </a:ext>
                </a:extLst>
              </a:tr>
              <a:tr h="336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Guggenheim Total Return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effectLst/>
                          <a:latin typeface="Cambria" panose="02040503050406030204" pitchFamily="18" charset="0"/>
                        </a:rPr>
                        <a:t>https://www.guggenheiminvestments.com/fixed-income/total-return-bond-fund</a:t>
                      </a:r>
                      <a:endParaRPr lang="en-US" sz="1100" b="0" i="0" u="sng" strike="noStrike" dirty="0">
                        <a:solidFill>
                          <a:srgbClr val="0563C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83777846"/>
                  </a:ext>
                </a:extLst>
              </a:tr>
              <a:tr h="336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Lazard International Strategic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effectLst/>
                          <a:latin typeface="Cambria" panose="02040503050406030204" pitchFamily="18" charset="0"/>
                          <a:hlinkClick r:id="rId5"/>
                        </a:rPr>
                        <a:t>http://www.lazardnet.com/lam/us/pdfs/Funds/LazardInternationalStrategicEquityPortfolio_Holdings.pdf</a:t>
                      </a:r>
                      <a:endParaRPr lang="en-US" sz="1100" b="0" i="0" u="sng" strike="noStrike" dirty="0">
                        <a:solidFill>
                          <a:srgbClr val="0563C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43021083"/>
                  </a:ext>
                </a:extLst>
              </a:tr>
              <a:tr h="6161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Vanguard REIT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effectLst/>
                          <a:latin typeface="Cambria" panose="02040503050406030204" pitchFamily="18" charset="0"/>
                          <a:hlinkClick r:id="rId6"/>
                        </a:rPr>
                        <a:t>https://personal.vanguard.com/us/FundsAllHoldings?FundId=0123&amp;FundIntExt=INT&amp;tableName=Equity&amp;tableIndex=0&amp;sort=marketValue&amp;sortOrder=desc&amp;funds_disable_redirect=true</a:t>
                      </a:r>
                      <a:endParaRPr lang="en-US" sz="1100" b="0" i="0" u="sng" strike="noStrike" dirty="0">
                        <a:solidFill>
                          <a:srgbClr val="0563C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49840361"/>
                  </a:ext>
                </a:extLst>
              </a:tr>
              <a:tr h="336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Lord </a:t>
                      </a:r>
                      <a:r>
                        <a:rPr lang="en-US" sz="1400" u="none" strike="noStrike" dirty="0" err="1">
                          <a:effectLst/>
                          <a:latin typeface="Cambria" panose="02040503050406030204" pitchFamily="18" charset="0"/>
                        </a:rPr>
                        <a:t>Abbett</a:t>
                      </a:r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 Short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effectLst/>
                          <a:latin typeface="Cambria" panose="02040503050406030204" pitchFamily="18" charset="0"/>
                          <a:hlinkClick r:id="rId7"/>
                        </a:rPr>
                        <a:t>https://www.lordabbett.com/en/strategies/mutual-funds/short-duration-income-fund.html</a:t>
                      </a:r>
                      <a:endParaRPr lang="en-US" sz="1100" b="0" i="0" u="sng" strike="noStrike" dirty="0">
                        <a:solidFill>
                          <a:srgbClr val="0563C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99572132"/>
                  </a:ext>
                </a:extLst>
              </a:tr>
              <a:tr h="336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Nuveen Real Estate Income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effectLst/>
                          <a:latin typeface="Cambria" panose="02040503050406030204" pitchFamily="18" charset="0"/>
                          <a:hlinkClick r:id="rId8"/>
                        </a:rPr>
                        <a:t>https://www.nuveen.com/closed-end-funds/JRS</a:t>
                      </a:r>
                      <a:endParaRPr lang="en-US" sz="1100" b="0" i="0" u="sng" strike="noStrike" dirty="0">
                        <a:solidFill>
                          <a:srgbClr val="0563C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66526250"/>
                  </a:ext>
                </a:extLst>
              </a:tr>
              <a:tr h="336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Principal Midcap Fund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effectLst/>
                          <a:latin typeface="Cambria" panose="02040503050406030204" pitchFamily="18" charset="0"/>
                          <a:hlinkClick r:id="rId9"/>
                        </a:rPr>
                        <a:t>https://www.principal.com/InvestmentProfiles/holdings.faces?inv=7009&amp;rtclss=20&amp;retail=true</a:t>
                      </a:r>
                      <a:endParaRPr lang="en-US" sz="1100" b="0" i="0" u="sng" strike="noStrike" dirty="0">
                        <a:solidFill>
                          <a:srgbClr val="0563C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91953899"/>
                  </a:ext>
                </a:extLst>
              </a:tr>
              <a:tr h="6161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Schwab US Small Cap ETF**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effectLst/>
                          <a:latin typeface="Cambria" panose="02040503050406030204" pitchFamily="18" charset="0"/>
                          <a:hlinkClick r:id="rId10"/>
                        </a:rPr>
                        <a:t>https://www.schwab.com/public/schwab/investing/investment_help/investment_research/etf_research/etfs.html?&amp;&amp;path=%2FProspect%2FResearch%2Fetfs%2Fsummary.asp%3Fsymbol%3DSCHA</a:t>
                      </a:r>
                      <a:endParaRPr lang="en-US" sz="1100" b="0" i="0" u="sng" strike="noStrike" dirty="0">
                        <a:solidFill>
                          <a:srgbClr val="0563C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0763176"/>
                  </a:ext>
                </a:extLst>
              </a:tr>
              <a:tr h="336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The </a:t>
                      </a:r>
                      <a:r>
                        <a:rPr lang="en-US" sz="1400" u="none" strike="noStrike" dirty="0" err="1">
                          <a:effectLst/>
                          <a:latin typeface="Cambria" panose="02040503050406030204" pitchFamily="18" charset="0"/>
                        </a:rPr>
                        <a:t>Oakmark</a:t>
                      </a:r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 International Fund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effectLst/>
                          <a:latin typeface="Cambria" panose="02040503050406030204" pitchFamily="18" charset="0"/>
                          <a:hlinkClick r:id="rId11"/>
                        </a:rPr>
                        <a:t>https://www.oakmark.com/Our-Funds/Overview/International.htm</a:t>
                      </a:r>
                      <a:endParaRPr lang="en-US" sz="1100" b="0" i="0" u="sng" strike="noStrike" dirty="0">
                        <a:solidFill>
                          <a:srgbClr val="0563C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21289233"/>
                  </a:ext>
                </a:extLst>
              </a:tr>
              <a:tr h="336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Cambria" panose="02040503050406030204" pitchFamily="18" charset="0"/>
                        </a:rPr>
                        <a:t>Pimco</a:t>
                      </a:r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 Income Fund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effectLst/>
                          <a:latin typeface="Cambria" panose="02040503050406030204" pitchFamily="18" charset="0"/>
                          <a:hlinkClick r:id="rId12"/>
                        </a:rPr>
                        <a:t>https://www.pimco.com/en-us/investments/mutual-funds/income-fund/inst</a:t>
                      </a:r>
                      <a:endParaRPr lang="en-US" sz="1100" b="0" i="0" u="sng" strike="noStrike" dirty="0">
                        <a:solidFill>
                          <a:srgbClr val="0563C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3963651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FDCB55D-881E-429E-B786-EB74C881A5A3}"/>
              </a:ext>
            </a:extLst>
          </p:cNvPr>
          <p:cNvSpPr txBox="1"/>
          <p:nvPr/>
        </p:nvSpPr>
        <p:spPr>
          <a:xfrm>
            <a:off x="10595264" y="104692"/>
            <a:ext cx="1517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</a:rPr>
              <a:t>Exhibit #11</a:t>
            </a:r>
          </a:p>
        </p:txBody>
      </p:sp>
    </p:spTree>
    <p:extLst>
      <p:ext uri="{BB962C8B-B14F-4D97-AF65-F5344CB8AC3E}">
        <p14:creationId xmlns:p14="http://schemas.microsoft.com/office/powerpoint/2010/main" val="298886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DF95A-BB48-4C87-9374-DC983F45D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mbria" panose="02040503050406030204" pitchFamily="18" charset="0"/>
              </a:rPr>
              <a:t>Endowment Fund Portfolio Holdings </a:t>
            </a:r>
            <a:r>
              <a:rPr lang="en-US" sz="2400" dirty="0">
                <a:latin typeface="Cambria" panose="02040503050406030204" pitchFamily="18" charset="0"/>
              </a:rPr>
              <a:t>(</a:t>
            </a:r>
            <a:r>
              <a:rPr lang="en-US" sz="2400" dirty="0" err="1">
                <a:latin typeface="Cambria" panose="02040503050406030204" pitchFamily="18" charset="0"/>
              </a:rPr>
              <a:t>con’t</a:t>
            </a:r>
            <a:r>
              <a:rPr lang="en-US" sz="2400" dirty="0">
                <a:latin typeface="Cambria" panose="02040503050406030204" pitchFamily="18" charset="0"/>
              </a:rPr>
              <a:t>)</a:t>
            </a:r>
            <a:br>
              <a:rPr lang="en-US" sz="2400" dirty="0">
                <a:latin typeface="Cambria" panose="02040503050406030204" pitchFamily="18" charset="0"/>
              </a:rPr>
            </a:br>
            <a:r>
              <a:rPr lang="en-US" sz="2000" dirty="0">
                <a:latin typeface="Cambria" panose="02040503050406030204" pitchFamily="18" charset="0"/>
              </a:rPr>
              <a:t>- Clearbridge -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E38190A3-9B48-43D8-A47D-235F84E77A9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12667899"/>
              </p:ext>
            </p:extLst>
          </p:nvPr>
        </p:nvGraphicFramePr>
        <p:xfrm>
          <a:off x="1288473" y="1821905"/>
          <a:ext cx="3699163" cy="4351343"/>
        </p:xfrm>
        <a:graphic>
          <a:graphicData uri="http://schemas.openxmlformats.org/drawingml/2006/table">
            <a:tbl>
              <a:tblPr/>
              <a:tblGrid>
                <a:gridCol w="1052524">
                  <a:extLst>
                    <a:ext uri="{9D8B030D-6E8A-4147-A177-3AD203B41FA5}">
                      <a16:colId xmlns:a16="http://schemas.microsoft.com/office/drawing/2014/main" val="621060283"/>
                    </a:ext>
                  </a:extLst>
                </a:gridCol>
                <a:gridCol w="2646639">
                  <a:extLst>
                    <a:ext uri="{9D8B030D-6E8A-4147-A177-3AD203B41FA5}">
                      <a16:colId xmlns:a16="http://schemas.microsoft.com/office/drawing/2014/main" val="3866682807"/>
                    </a:ext>
                  </a:extLst>
                </a:gridCol>
              </a:tblGrid>
              <a:tr h="3029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ADBE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ADOBE SYSTEMS INC RSTD - SHS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3324953"/>
                  </a:ext>
                </a:extLst>
              </a:tr>
              <a:tr h="165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AKAM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AKAMAI TECHNOLOGIES INC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2912289"/>
                  </a:ext>
                </a:extLst>
              </a:tr>
              <a:tr h="165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ALXN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ALEXION PHARMS INC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1579934"/>
                  </a:ext>
                </a:extLst>
              </a:tr>
              <a:tr h="165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GOOGL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ALPHABET INC SHS CL 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1123419"/>
                  </a:ext>
                </a:extLst>
              </a:tr>
              <a:tr h="165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GOOG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ALPHABET INC SHS CL 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6858242"/>
                  </a:ext>
                </a:extLst>
              </a:tr>
              <a:tr h="165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AMZN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AMAZON COM INC COM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4964825"/>
                  </a:ext>
                </a:extLst>
              </a:tr>
              <a:tr h="165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AXP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AMER EXPRESS COMPANY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5570791"/>
                  </a:ext>
                </a:extLst>
              </a:tr>
              <a:tr h="165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AAPL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APPLE INC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8418233"/>
                  </a:ext>
                </a:extLst>
              </a:tr>
              <a:tr h="165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BIIB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BIOGEN INC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3778075"/>
                  </a:ext>
                </a:extLst>
              </a:tr>
              <a:tr h="165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BLK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BLACKROCK INC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2239616"/>
                  </a:ext>
                </a:extLst>
              </a:tr>
              <a:tr h="3029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BUFF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BLUE BUFFALO PET - Products Inc SHS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9721567"/>
                  </a:ext>
                </a:extLst>
              </a:tr>
              <a:tr h="165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CAT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CATERPILLAR INC DEL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9693434"/>
                  </a:ext>
                </a:extLst>
              </a:tr>
              <a:tr h="165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CELG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CELGENE CORP COM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6527789"/>
                  </a:ext>
                </a:extLst>
              </a:tr>
              <a:tr h="165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KO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COCA COLA COM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5938587"/>
                  </a:ext>
                </a:extLst>
              </a:tr>
              <a:tr h="165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CMCSA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COMCAST CORP NEW CL 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8359728"/>
                  </a:ext>
                </a:extLst>
              </a:tr>
              <a:tr h="3029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COST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COSTCO WHOLESALE CRP DEL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3148081"/>
                  </a:ext>
                </a:extLst>
              </a:tr>
              <a:tr h="165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CVS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CVS HEALTH CORP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149073"/>
                  </a:ext>
                </a:extLst>
              </a:tr>
              <a:tr h="165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XRAY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DENTSPLY SIRONA INC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2411624"/>
                  </a:ext>
                </a:extLst>
              </a:tr>
              <a:tr h="165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DIS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DISNEY (WALT) CO COM STK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9208375"/>
                  </a:ext>
                </a:extLst>
              </a:tr>
              <a:tr h="165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EBAY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EBAY INC COM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0398887"/>
                  </a:ext>
                </a:extLst>
              </a:tr>
              <a:tr h="165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ECL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ECOLAB INC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2033382"/>
                  </a:ext>
                </a:extLst>
              </a:tr>
              <a:tr h="165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EQIX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EQUINIX INC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6260929"/>
                  </a:ext>
                </a:extLst>
              </a:tr>
              <a:tr h="3029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FB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FACEBOOK INC - Class A common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8983404"/>
                  </a:ext>
                </a:extLst>
              </a:tr>
            </a:tbl>
          </a:graphicData>
        </a:graphic>
      </p:graphicFrame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766C28C4-26A7-4FD1-BA60-F018045D2E1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64666722"/>
              </p:ext>
            </p:extLst>
          </p:nvPr>
        </p:nvGraphicFramePr>
        <p:xfrm>
          <a:off x="6608617" y="1943100"/>
          <a:ext cx="4197927" cy="4230144"/>
        </p:xfrm>
        <a:graphic>
          <a:graphicData uri="http://schemas.openxmlformats.org/drawingml/2006/table">
            <a:tbl>
              <a:tblPr/>
              <a:tblGrid>
                <a:gridCol w="1194438">
                  <a:extLst>
                    <a:ext uri="{9D8B030D-6E8A-4147-A177-3AD203B41FA5}">
                      <a16:colId xmlns:a16="http://schemas.microsoft.com/office/drawing/2014/main" val="2978735886"/>
                    </a:ext>
                  </a:extLst>
                </a:gridCol>
                <a:gridCol w="3003489">
                  <a:extLst>
                    <a:ext uri="{9D8B030D-6E8A-4147-A177-3AD203B41FA5}">
                      <a16:colId xmlns:a16="http://schemas.microsoft.com/office/drawing/2014/main" val="4126202509"/>
                    </a:ext>
                  </a:extLst>
                </a:gridCol>
              </a:tblGrid>
              <a:tr h="172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HD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HOME DEPOT INC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0419199"/>
                  </a:ext>
                </a:extLst>
              </a:tr>
              <a:tr h="172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HON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HONEYWELL INTL INC DEL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0619728"/>
                  </a:ext>
                </a:extLst>
              </a:tr>
              <a:tr h="3165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JNJ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JOHNSON AND JOHNSON COM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6884105"/>
                  </a:ext>
                </a:extLst>
              </a:tr>
              <a:tr h="172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MKC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MC CORMICK NON VTG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3525371"/>
                  </a:ext>
                </a:extLst>
              </a:tr>
              <a:tr h="172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MSFT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MICROSOFT CORP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1471585"/>
                  </a:ext>
                </a:extLst>
              </a:tr>
              <a:tr h="172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ORCL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ORACLE CORP $0.01 DEL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9642481"/>
                  </a:ext>
                </a:extLst>
              </a:tr>
              <a:tr h="3165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PANW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PALO ALTO NETWORKS INC - Common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6093557"/>
                  </a:ext>
                </a:extLst>
              </a:tr>
              <a:tr h="172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PYPL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PAYPAL HOLDINGS INC SHS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7127664"/>
                  </a:ext>
                </a:extLst>
              </a:tr>
              <a:tr h="172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PXD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PIONEER NATURAL RES CO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9918087"/>
                  </a:ext>
                </a:extLst>
              </a:tr>
              <a:tr h="172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PX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PRAXAIR INC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0423670"/>
                  </a:ext>
                </a:extLst>
              </a:tr>
              <a:tr h="172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RHT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RED HAT INC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8937650"/>
                  </a:ext>
                </a:extLst>
              </a:tr>
              <a:tr h="172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REGN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REGENERON PHARMACTCLS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3789138"/>
                  </a:ext>
                </a:extLst>
              </a:tr>
              <a:tr h="172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SLB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SCHLUMBERGER LTD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1660960"/>
                  </a:ext>
                </a:extLst>
              </a:tr>
              <a:tr h="31654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SCHW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SCHWAB CHARLES CORP NEW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0947853"/>
                  </a:ext>
                </a:extLst>
              </a:tr>
              <a:tr h="172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SPLK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SPLUNK INC - common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9737079"/>
                  </a:ext>
                </a:extLst>
              </a:tr>
              <a:tr h="172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TXN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TEXAS INSTRUMENTS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9912642"/>
                  </a:ext>
                </a:extLst>
              </a:tr>
              <a:tr h="172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TMO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THERMO FISHER SCIENTIFIC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3260993"/>
                  </a:ext>
                </a:extLst>
              </a:tr>
              <a:tr h="172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UPS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UNITED PARCEL SVC CL 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2187389"/>
                  </a:ext>
                </a:extLst>
              </a:tr>
              <a:tr h="172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UNH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UNITEDHEALTH GROUP INC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4649997"/>
                  </a:ext>
                </a:extLst>
              </a:tr>
              <a:tr h="172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V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VISA INC CL A SHRS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2814592"/>
                  </a:ext>
                </a:extLst>
              </a:tr>
              <a:tr h="172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VMW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VMWARE INC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4039292"/>
                  </a:ext>
                </a:extLst>
              </a:tr>
              <a:tr h="172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GWW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W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W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GRAINGER INCORP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560561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80787AF-FED4-4C09-A5F0-7B3F23FD0DEE}"/>
              </a:ext>
            </a:extLst>
          </p:cNvPr>
          <p:cNvSpPr txBox="1"/>
          <p:nvPr/>
        </p:nvSpPr>
        <p:spPr>
          <a:xfrm>
            <a:off x="10584872" y="54253"/>
            <a:ext cx="1537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</a:rPr>
              <a:t>Exhibit #12</a:t>
            </a:r>
          </a:p>
        </p:txBody>
      </p:sp>
    </p:spTree>
    <p:extLst>
      <p:ext uri="{BB962C8B-B14F-4D97-AF65-F5344CB8AC3E}">
        <p14:creationId xmlns:p14="http://schemas.microsoft.com/office/powerpoint/2010/main" val="3945228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DF95A-BB48-4C87-9374-DC983F45D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mbria" panose="02040503050406030204" pitchFamily="18" charset="0"/>
              </a:rPr>
              <a:t>Endowment Fund Portfolio Holdings </a:t>
            </a:r>
            <a:r>
              <a:rPr lang="en-US" sz="2400" dirty="0">
                <a:latin typeface="Cambria" panose="02040503050406030204" pitchFamily="18" charset="0"/>
              </a:rPr>
              <a:t>(</a:t>
            </a:r>
            <a:r>
              <a:rPr lang="en-US" sz="2400" dirty="0" err="1">
                <a:latin typeface="Cambria" panose="02040503050406030204" pitchFamily="18" charset="0"/>
              </a:rPr>
              <a:t>con’t</a:t>
            </a:r>
            <a:r>
              <a:rPr lang="en-US" sz="2400" dirty="0">
                <a:latin typeface="Cambria" panose="02040503050406030204" pitchFamily="18" charset="0"/>
              </a:rPr>
              <a:t>)</a:t>
            </a:r>
            <a:br>
              <a:rPr lang="en-US" sz="2400" dirty="0">
                <a:latin typeface="Cambria" panose="02040503050406030204" pitchFamily="18" charset="0"/>
              </a:rPr>
            </a:br>
            <a:r>
              <a:rPr lang="en-US" sz="2000" dirty="0">
                <a:latin typeface="Cambria" panose="02040503050406030204" pitchFamily="18" charset="0"/>
              </a:rPr>
              <a:t>- Equity Income and Growth -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642C93A-8C78-4264-9BE8-C7CDE0E37D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263341"/>
              </p:ext>
            </p:extLst>
          </p:nvPr>
        </p:nvGraphicFramePr>
        <p:xfrm>
          <a:off x="2358735" y="1860074"/>
          <a:ext cx="7180119" cy="4270565"/>
        </p:xfrm>
        <a:graphic>
          <a:graphicData uri="http://schemas.openxmlformats.org/drawingml/2006/table">
            <a:tbl>
              <a:tblPr/>
              <a:tblGrid>
                <a:gridCol w="2042962">
                  <a:extLst>
                    <a:ext uri="{9D8B030D-6E8A-4147-A177-3AD203B41FA5}">
                      <a16:colId xmlns:a16="http://schemas.microsoft.com/office/drawing/2014/main" val="3608253568"/>
                    </a:ext>
                  </a:extLst>
                </a:gridCol>
                <a:gridCol w="5137157">
                  <a:extLst>
                    <a:ext uri="{9D8B030D-6E8A-4147-A177-3AD203B41FA5}">
                      <a16:colId xmlns:a16="http://schemas.microsoft.com/office/drawing/2014/main" val="3682924374"/>
                    </a:ext>
                  </a:extLst>
                </a:gridCol>
              </a:tblGrid>
              <a:tr h="3285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XLY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CONSUMER DISCRETIONARY - SPDR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923424"/>
                  </a:ext>
                </a:extLst>
              </a:tr>
              <a:tr h="3285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FDN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FIRST TR EXCHANGE TRADED - FD Dow Jones Industrial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7636660"/>
                  </a:ext>
                </a:extLst>
              </a:tr>
              <a:tr h="3285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XLV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HEALTH CARE SELECT - SPDR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9492802"/>
                  </a:ext>
                </a:extLst>
              </a:tr>
              <a:tr h="3285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IBB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ISHARES NASDAQ BIOTECH - ETF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5615441"/>
                  </a:ext>
                </a:extLst>
              </a:tr>
              <a:tr h="3285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XLB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MATERIALS SELECT SECTOR - SPDR Fund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016316"/>
                  </a:ext>
                </a:extLst>
              </a:tr>
              <a:tr h="3285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XLRE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REAL ESTATE SELECT - SECTOR SPDR Consumer Staples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4857900"/>
                  </a:ext>
                </a:extLst>
              </a:tr>
              <a:tr h="3285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XLP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SECTOR SPDR CONSMRS STPL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0807888"/>
                  </a:ext>
                </a:extLst>
              </a:tr>
              <a:tr h="3285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XLE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SECTOR SPDR ENERGY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6314231"/>
                  </a:ext>
                </a:extLst>
              </a:tr>
              <a:tr h="3285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XLI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SECTOR SPDR INDUSTRIAL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325723"/>
                  </a:ext>
                </a:extLst>
              </a:tr>
              <a:tr h="3285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XLU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SECTOR SPDR UTILITIES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5051473"/>
                  </a:ext>
                </a:extLst>
              </a:tr>
              <a:tr h="3285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KIE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SPDR S&amp;P INSURANCE ETF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2850371"/>
                  </a:ext>
                </a:extLst>
              </a:tr>
              <a:tr h="3285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VFH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VANGUARD FINANCIALS ETF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0629865"/>
                  </a:ext>
                </a:extLst>
              </a:tr>
              <a:tr h="3285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VGT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VANGUARD INFORMATION - TECH ETF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637054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B58EECD-12A7-4E8D-A65B-3AE9B56F4B26}"/>
              </a:ext>
            </a:extLst>
          </p:cNvPr>
          <p:cNvSpPr txBox="1"/>
          <p:nvPr/>
        </p:nvSpPr>
        <p:spPr>
          <a:xfrm>
            <a:off x="10723418" y="73535"/>
            <a:ext cx="1468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</a:rPr>
              <a:t>Exhibit #13</a:t>
            </a:r>
          </a:p>
        </p:txBody>
      </p:sp>
    </p:spTree>
    <p:extLst>
      <p:ext uri="{BB962C8B-B14F-4D97-AF65-F5344CB8AC3E}">
        <p14:creationId xmlns:p14="http://schemas.microsoft.com/office/powerpoint/2010/main" val="2121537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2B899-B49E-467D-B2FE-92C8AA3EF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mbria" panose="02040503050406030204" pitchFamily="18" charset="0"/>
              </a:rPr>
              <a:t>Succession Planning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CE8EB7-8A6A-44D0-8615-C53442A723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2141537"/>
            <a:ext cx="9982200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>
                <a:latin typeface="Cambria" panose="02040503050406030204" pitchFamily="18" charset="0"/>
              </a:rPr>
              <a:t>Patricia Wand will serve as Senior Trustee from 2019 – 2021</a:t>
            </a: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</a:endParaRPr>
          </a:p>
          <a:p>
            <a:r>
              <a:rPr lang="en-US" dirty="0">
                <a:latin typeface="Cambria" panose="02040503050406030204" pitchFamily="18" charset="0"/>
              </a:rPr>
              <a:t>Mario Gonzalez will serve as Senior Trustee from 2021 - 2023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DCF6A2-DDA8-4DF6-8CF9-5AAD3E4C2D2B}"/>
              </a:ext>
            </a:extLst>
          </p:cNvPr>
          <p:cNvSpPr txBox="1"/>
          <p:nvPr/>
        </p:nvSpPr>
        <p:spPr>
          <a:xfrm>
            <a:off x="10647218" y="77532"/>
            <a:ext cx="1413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</a:rPr>
              <a:t>Exhibit #14</a:t>
            </a:r>
          </a:p>
        </p:txBody>
      </p:sp>
    </p:spTree>
    <p:extLst>
      <p:ext uri="{BB962C8B-B14F-4D97-AF65-F5344CB8AC3E}">
        <p14:creationId xmlns:p14="http://schemas.microsoft.com/office/powerpoint/2010/main" val="3856434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2B899-B49E-467D-B2FE-92C8AA3EF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mbria" panose="02040503050406030204" pitchFamily="18" charset="0"/>
              </a:rPr>
              <a:t>Strategic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41053-2083-4A44-8203-6DF8D258A22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Cambria" panose="02040503050406030204" pitchFamily="18" charset="0"/>
              </a:rPr>
              <a:t>Trustees hope to undertake a Strategic Review later this year on our governance, management and business practices.</a:t>
            </a:r>
          </a:p>
          <a:p>
            <a:r>
              <a:rPr lang="en-US" sz="2200" dirty="0">
                <a:solidFill>
                  <a:srgbClr val="000000"/>
                </a:solidFill>
                <a:latin typeface="Cambria" panose="02040503050406030204" pitchFamily="18" charset="0"/>
              </a:rPr>
              <a:t>Interviews for a facilitator earlier this year were unsuccessful</a:t>
            </a:r>
          </a:p>
          <a:p>
            <a:r>
              <a:rPr lang="en-US" sz="2200" dirty="0">
                <a:solidFill>
                  <a:srgbClr val="000000"/>
                </a:solidFill>
                <a:latin typeface="Cambria" panose="02040503050406030204" pitchFamily="18" charset="0"/>
              </a:rPr>
              <a:t>Pat Wand, Mark Leon and Rod Hersberger have conducted promising telephone interviews this month and hope to have in-person interviews next month in Chicago.</a:t>
            </a:r>
          </a:p>
          <a:p>
            <a:r>
              <a:rPr lang="en-US" sz="2100" dirty="0">
                <a:latin typeface="Cambria" panose="02040503050406030204" pitchFamily="18" charset="0"/>
              </a:rPr>
              <a:t>Senior Trustee has developed a list of questions/issues to be reviewed.</a:t>
            </a:r>
          </a:p>
          <a:p>
            <a:endParaRPr lang="en-US" sz="22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br>
              <a:rPr lang="en-US" sz="2200" dirty="0"/>
            </a:br>
            <a:endParaRPr lang="en-US" sz="2200" strike="sngStrike" dirty="0">
              <a:latin typeface="Cambria" panose="02040503050406030204" pitchFamily="18" charset="0"/>
            </a:endParaRPr>
          </a:p>
        </p:txBody>
      </p:sp>
      <p:pic>
        <p:nvPicPr>
          <p:cNvPr id="18" name="Content Placeholder 17" descr="A picture containing LEGO, toy, cake, indoor&#10;&#10;Description generated with very high confidence">
            <a:extLst>
              <a:ext uri="{FF2B5EF4-FFF2-40B4-BE49-F238E27FC236}">
                <a16:creationId xmlns:a16="http://schemas.microsoft.com/office/drawing/2014/main" id="{31D159C8-F91E-4BAD-9CBA-187285D95F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987653" y="2019869"/>
            <a:ext cx="4749421" cy="3765016"/>
          </a:xfr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7B2AD4F-8821-4405-AF98-39C70DE86E67}"/>
              </a:ext>
            </a:extLst>
          </p:cNvPr>
          <p:cNvSpPr txBox="1"/>
          <p:nvPr/>
        </p:nvSpPr>
        <p:spPr>
          <a:xfrm>
            <a:off x="6987653" y="5784885"/>
            <a:ext cx="47494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www.socialmediatools.ca/2012/06/25/whats-a-social-media-strategy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-sa/2.5/"/>
              </a:rPr>
              <a:t>CC BY-NC-SA</a:t>
            </a:r>
            <a:endParaRPr lang="en-US" sz="9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5D006D-A769-4DE1-A902-971A5C1A7861}"/>
              </a:ext>
            </a:extLst>
          </p:cNvPr>
          <p:cNvSpPr txBox="1"/>
          <p:nvPr/>
        </p:nvSpPr>
        <p:spPr>
          <a:xfrm>
            <a:off x="10502012" y="134293"/>
            <a:ext cx="1569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</a:rPr>
              <a:t>Exhibit #15</a:t>
            </a:r>
          </a:p>
        </p:txBody>
      </p:sp>
    </p:spTree>
    <p:extLst>
      <p:ext uri="{BB962C8B-B14F-4D97-AF65-F5344CB8AC3E}">
        <p14:creationId xmlns:p14="http://schemas.microsoft.com/office/powerpoint/2010/main" val="3939326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003A4-839B-411D-BFFA-1D382103F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</a:rPr>
              <a:t>ALA Returns vs the Largest Endowment</a:t>
            </a:r>
          </a:p>
        </p:txBody>
      </p:sp>
      <p:pic>
        <p:nvPicPr>
          <p:cNvPr id="9" name="Content Placeholder 8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647A40A5-4601-4B57-BC79-B57242B190B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413523" y="3429001"/>
            <a:ext cx="3097162" cy="2747962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8E93B97-9943-4B30-B40C-3FB208A67D57}"/>
              </a:ext>
            </a:extLst>
          </p:cNvPr>
          <p:cNvSpPr txBox="1"/>
          <p:nvPr/>
        </p:nvSpPr>
        <p:spPr>
          <a:xfrm>
            <a:off x="7413523" y="6176963"/>
            <a:ext cx="30971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en.wikipedia.org/wiki/Harvard_University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7414A1-37BE-4E3C-A272-86D757E5940D}"/>
              </a:ext>
            </a:extLst>
          </p:cNvPr>
          <p:cNvSpPr txBox="1"/>
          <p:nvPr/>
        </p:nvSpPr>
        <p:spPr>
          <a:xfrm>
            <a:off x="6321044" y="2052535"/>
            <a:ext cx="5799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</a:rPr>
              <a:t>10 year average annual return of 4.4%</a:t>
            </a:r>
          </a:p>
          <a:p>
            <a:r>
              <a:rPr lang="en-US" sz="2400" dirty="0">
                <a:latin typeface="Cambria" panose="02040503050406030204" pitchFamily="18" charset="0"/>
              </a:rPr>
              <a:t>on $37.0 billion endowment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E1BEC2B0-2F82-410F-BB05-D70EE9E78A19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838200" y="2813204"/>
            <a:ext cx="5181600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LA" charset="0"/>
                <a:ea typeface="Times New Roman" panose="02020603050405020304" pitchFamily="18" charset="0"/>
              </a:rPr>
              <a:t>ALA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Univ45" charset="0"/>
                <a:ea typeface="Times New Roman" panose="02020603050405020304" pitchFamily="18" charset="0"/>
              </a:rPr>
              <a:t>American Library Association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3776F9-D30B-4AA1-8579-38869B39079F}"/>
              </a:ext>
            </a:extLst>
          </p:cNvPr>
          <p:cNvSpPr txBox="1"/>
          <p:nvPr/>
        </p:nvSpPr>
        <p:spPr>
          <a:xfrm>
            <a:off x="632298" y="2081558"/>
            <a:ext cx="5387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</a:rPr>
              <a:t>10 year average annual return of 5.4%</a:t>
            </a:r>
          </a:p>
          <a:p>
            <a:r>
              <a:rPr lang="en-US" sz="2400" dirty="0">
                <a:latin typeface="Cambria" panose="02040503050406030204" pitchFamily="18" charset="0"/>
              </a:rPr>
              <a:t>on $41.9 million endowment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117EF9-3ABC-4FAD-8B45-7C07B9595986}"/>
              </a:ext>
            </a:extLst>
          </p:cNvPr>
          <p:cNvSpPr txBox="1"/>
          <p:nvPr/>
        </p:nvSpPr>
        <p:spPr>
          <a:xfrm>
            <a:off x="505838" y="6176963"/>
            <a:ext cx="4961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NACUBO June 30, 2017 study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AFB1AA-FA26-44D5-B199-44FAEE12943D}"/>
              </a:ext>
            </a:extLst>
          </p:cNvPr>
          <p:cNvSpPr txBox="1"/>
          <p:nvPr/>
        </p:nvSpPr>
        <p:spPr>
          <a:xfrm>
            <a:off x="10510684" y="298938"/>
            <a:ext cx="1314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</a:rPr>
              <a:t>Exhibit #1</a:t>
            </a:r>
          </a:p>
        </p:txBody>
      </p:sp>
    </p:spTree>
    <p:extLst>
      <p:ext uri="{BB962C8B-B14F-4D97-AF65-F5344CB8AC3E}">
        <p14:creationId xmlns:p14="http://schemas.microsoft.com/office/powerpoint/2010/main" val="3216069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51F411F4-B1CB-4C8A-BA5A-3450ABE24E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8229600" cy="1036638"/>
          </a:xfrm>
        </p:spPr>
        <p:txBody>
          <a:bodyPr/>
          <a:lstStyle/>
          <a:p>
            <a:r>
              <a:rPr lang="en-US" altLang="en-US" dirty="0"/>
              <a:t>Time Weighted Rate of Return</a:t>
            </a:r>
          </a:p>
        </p:txBody>
      </p:sp>
      <p:sp>
        <p:nvSpPr>
          <p:cNvPr id="15363" name="Slide Number Placeholder 2">
            <a:extLst>
              <a:ext uri="{FF2B5EF4-FFF2-40B4-BE49-F238E27FC236}">
                <a16:creationId xmlns:a16="http://schemas.microsoft.com/office/drawing/2014/main" id="{865C7F0F-B671-4334-8FEB-1F8487B77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B5C8CCE-90D8-450B-BEB3-59B91DB56DC7}" type="slidenum">
              <a:rPr lang="en-US" altLang="en-US" sz="120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200" dirty="0">
              <a:latin typeface="Garamond" panose="02020404030301010803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9E9043D-10AA-4A98-B2CF-816E5FC12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787015"/>
              </p:ext>
            </p:extLst>
          </p:nvPr>
        </p:nvGraphicFramePr>
        <p:xfrm>
          <a:off x="978010" y="2095676"/>
          <a:ext cx="10375790" cy="3933004"/>
        </p:xfrm>
        <a:graphic>
          <a:graphicData uri="http://schemas.openxmlformats.org/drawingml/2006/table">
            <a:tbl>
              <a:tblPr/>
              <a:tblGrid>
                <a:gridCol w="14278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1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4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57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85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59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82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34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64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</a:endParaRP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Opening 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Contributions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Interest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Appreciation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Closing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ROR*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ROR*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74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</a:endParaRP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Balance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(Withdrawals)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Dividends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(Depreciation)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Balance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Period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Cumulative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57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</a:endParaRP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</a:endParaRP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</a:endParaRP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</a:endParaRP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</a:endParaRP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</a:endParaRP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</a:endParaRP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</a:endParaRP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691727"/>
                  </a:ext>
                </a:extLst>
              </a:tr>
              <a:tr h="35132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May – 2018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</a:endParaRP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 $   45,028,467   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$                        0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$          52,272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$             592,657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$      45,673,395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1.43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1.37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1659791"/>
                  </a:ext>
                </a:extLst>
              </a:tr>
              <a:tr h="35132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April – 2018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</a:endParaRP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 $   44,821221     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$                        0         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$          58,136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$            149,110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$      45,028,467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0.46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(0.06%)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8612524"/>
                  </a:ext>
                </a:extLst>
              </a:tr>
              <a:tr h="35132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March – 2018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 $   45,204,025  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$                        3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$       150,110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$       (    532,917)   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$      44,821,221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(0.85%)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(0.52%)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8005439"/>
                  </a:ext>
                </a:extLst>
              </a:tr>
              <a:tr h="35132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February – 2018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 $   47,438,334  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 $          (857,245)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$         41,803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$       (1,418,867)   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$      45,204,025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(2.92%)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0.33%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859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January – 2018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 $   45,900,664  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 </a:t>
                      </a:r>
                      <a:r>
                        <a:rPr kumimoji="0" lang="en-US" altLang="en-US" sz="1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$                       0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$         33,734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$        1,503,935   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$      47,438,334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3.35%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3.35%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859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Total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 $   47,438,334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 $        (857,245)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 $       75,537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 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$            85,068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 $     45,204,025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NA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0.33%</a:t>
                      </a: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859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</a:endParaRP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</a:endParaRP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</a:endParaRP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</a:endParaRP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</a:endParaRP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</a:endParaRP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</a:endParaRP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</a:endParaRP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8191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</a:endParaRP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</a:endParaRP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</a:endParaRP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</a:endParaRP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</a:endParaRP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</a:endParaRP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</a:endParaRP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-1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-1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-1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-1" charset="0"/>
                        <a:ea typeface="ＭＳ Ｐゴシック" pitchFamily="-1" charset="-128"/>
                      </a:endParaRPr>
                    </a:p>
                  </a:txBody>
                  <a:tcPr marL="6220" marR="6220" marT="622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5437" name="Rectangle 4">
            <a:extLst>
              <a:ext uri="{FF2B5EF4-FFF2-40B4-BE49-F238E27FC236}">
                <a16:creationId xmlns:a16="http://schemas.microsoft.com/office/drawing/2014/main" id="{EC3F3D2B-5E76-4B1A-9078-FCF927A05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8168" y="105996"/>
            <a:ext cx="14512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latin typeface="Cambria" panose="02040503050406030204" pitchFamily="18" charset="0"/>
              </a:rPr>
              <a:t>Exhibit #2</a:t>
            </a:r>
          </a:p>
        </p:txBody>
      </p:sp>
      <p:sp>
        <p:nvSpPr>
          <p:cNvPr id="15438" name="TextBox 5">
            <a:extLst>
              <a:ext uri="{FF2B5EF4-FFF2-40B4-BE49-F238E27FC236}">
                <a16:creationId xmlns:a16="http://schemas.microsoft.com/office/drawing/2014/main" id="{50FF96B9-4E74-43A1-87F8-6BAAC1991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166" y="6248401"/>
            <a:ext cx="2743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/>
              <a:t>*Rate of Return </a:t>
            </a:r>
          </a:p>
        </p:txBody>
      </p:sp>
    </p:spTree>
    <p:extLst>
      <p:ext uri="{BB962C8B-B14F-4D97-AF65-F5344CB8AC3E}">
        <p14:creationId xmlns:p14="http://schemas.microsoft.com/office/powerpoint/2010/main" val="3023245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35E0333D-2287-46A4-9EB2-E6DE7C6D7F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Perpetua" panose="02020502060401020303" pitchFamily="18" charset="0"/>
              </a:rPr>
              <a:t>World Market Performance </a:t>
            </a:r>
            <a:br>
              <a:rPr lang="en-US" altLang="en-US" dirty="0">
                <a:latin typeface="Perpetua" panose="02020502060401020303" pitchFamily="18" charset="0"/>
              </a:rPr>
            </a:br>
            <a:r>
              <a:rPr lang="en-US" altLang="en-US" sz="2000" dirty="0">
                <a:latin typeface="Perpetua" panose="02020502060401020303" pitchFamily="18" charset="0"/>
              </a:rPr>
              <a:t>- Calendar Year Market Returns  @ 5-31-18</a:t>
            </a:r>
          </a:p>
        </p:txBody>
      </p:sp>
      <p:graphicFrame>
        <p:nvGraphicFramePr>
          <p:cNvPr id="14339" name="Chart Placeholder 3">
            <a:extLst>
              <a:ext uri="{FF2B5EF4-FFF2-40B4-BE49-F238E27FC236}">
                <a16:creationId xmlns:a16="http://schemas.microsoft.com/office/drawing/2014/main" id="{F00612EC-C717-4F41-9069-01692FD40D1A}"/>
              </a:ext>
            </a:extLst>
          </p:cNvPr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965800242"/>
              </p:ext>
            </p:extLst>
          </p:nvPr>
        </p:nvGraphicFramePr>
        <p:xfrm>
          <a:off x="930275" y="1706563"/>
          <a:ext cx="9939338" cy="462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Worksheet" r:id="rId4" imgW="9494416" imgH="4419576" progId="Excel.Sheet.8">
                  <p:embed/>
                </p:oleObj>
              </mc:Choice>
              <mc:Fallback>
                <p:oleObj name="Worksheet" r:id="rId4" imgW="9494416" imgH="4419576" progId="Excel.Sheet.8">
                  <p:embed/>
                  <p:pic>
                    <p:nvPicPr>
                      <p:cNvPr id="14339" name="Chart Placeholder 3">
                        <a:extLst>
                          <a:ext uri="{FF2B5EF4-FFF2-40B4-BE49-F238E27FC236}">
                            <a16:creationId xmlns:a16="http://schemas.microsoft.com/office/drawing/2014/main" id="{F00612EC-C717-4F41-9069-01692FD40D1A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275" y="1706563"/>
                        <a:ext cx="9939338" cy="462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TextBox 5">
            <a:extLst>
              <a:ext uri="{FF2B5EF4-FFF2-40B4-BE49-F238E27FC236}">
                <a16:creationId xmlns:a16="http://schemas.microsoft.com/office/drawing/2014/main" id="{ADCC32FC-876D-4973-ADD2-5186A1775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1800" y="136525"/>
            <a:ext cx="152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latin typeface="Cambria" panose="02040503050406030204" pitchFamily="18" charset="0"/>
                <a:cs typeface="Times New Roman" panose="02020603050405020304" pitchFamily="18" charset="0"/>
              </a:rPr>
              <a:t>Exhibit #3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cs typeface="Times New Roman" panose="02020603050405020304" pitchFamily="18" charset="0"/>
            </a:endParaRPr>
          </a:p>
        </p:txBody>
      </p:sp>
      <p:sp>
        <p:nvSpPr>
          <p:cNvPr id="14341" name="Slide Number Placeholder 5">
            <a:extLst>
              <a:ext uri="{FF2B5EF4-FFF2-40B4-BE49-F238E27FC236}">
                <a16:creationId xmlns:a16="http://schemas.microsoft.com/office/drawing/2014/main" id="{B9A59D7D-91E9-40A9-99A0-B0DF560AA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70BED69-3F7B-4029-A4A5-01D997A27F8B}" type="slidenum">
              <a:rPr lang="en-US" altLang="en-US" sz="120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94984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884BB-CA8D-4C64-BEE1-38A32D3BD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mbria" panose="02040503050406030204" pitchFamily="18" charset="0"/>
              </a:rPr>
              <a:t>Long Term Historical Returns</a:t>
            </a:r>
            <a:br>
              <a:rPr lang="en-US" dirty="0">
                <a:latin typeface="Cambria" panose="02040503050406030204" pitchFamily="18" charset="0"/>
              </a:rPr>
            </a:br>
            <a:r>
              <a:rPr lang="en-US" sz="1800" dirty="0">
                <a:latin typeface="Cambria" panose="02040503050406030204" pitchFamily="18" charset="0"/>
              </a:rPr>
              <a:t>- 1802 thru 2012 -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34AC0D9-4D43-43DA-9EDF-A0A3064ECD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7069652"/>
              </p:ext>
            </p:extLst>
          </p:nvPr>
        </p:nvGraphicFramePr>
        <p:xfrm>
          <a:off x="1230922" y="1966300"/>
          <a:ext cx="9785840" cy="369884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892920">
                  <a:extLst>
                    <a:ext uri="{9D8B030D-6E8A-4147-A177-3AD203B41FA5}">
                      <a16:colId xmlns:a16="http://schemas.microsoft.com/office/drawing/2014/main" val="3162274592"/>
                    </a:ext>
                  </a:extLst>
                </a:gridCol>
                <a:gridCol w="4892920">
                  <a:extLst>
                    <a:ext uri="{9D8B030D-6E8A-4147-A177-3AD203B41FA5}">
                      <a16:colId xmlns:a16="http://schemas.microsoft.com/office/drawing/2014/main" val="2169000910"/>
                    </a:ext>
                  </a:extLst>
                </a:gridCol>
              </a:tblGrid>
              <a:tr h="463092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mbria" panose="02040503050406030204" pitchFamily="18" charset="0"/>
                        </a:rPr>
                        <a:t>Annual Returns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041927"/>
                  </a:ext>
                </a:extLst>
              </a:tr>
              <a:tr h="463092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mbria" panose="02040503050406030204" pitchFamily="18" charset="0"/>
                        </a:rPr>
                        <a:t>Private Equity**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mbria" panose="02040503050406030204" pitchFamily="18" charset="0"/>
                        </a:rPr>
                        <a:t>13.4%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7888385"/>
                  </a:ext>
                </a:extLst>
              </a:tr>
              <a:tr h="463092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mbria" panose="02040503050406030204" pitchFamily="18" charset="0"/>
                        </a:rPr>
                        <a:t>Hedge Funds*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mbria" panose="02040503050406030204" pitchFamily="18" charset="0"/>
                        </a:rPr>
                        <a:t>6.6%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53767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mbria" panose="02040503050406030204" pitchFamily="18" charset="0"/>
                        </a:rPr>
                        <a:t>Stocks (Equities)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mbria" panose="02040503050406030204" pitchFamily="18" charset="0"/>
                        </a:rPr>
                        <a:t>6.5%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7725833"/>
                  </a:ext>
                </a:extLst>
              </a:tr>
              <a:tr h="463092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mbria" panose="02040503050406030204" pitchFamily="18" charset="0"/>
                        </a:rPr>
                        <a:t>Bonds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mbria" panose="02040503050406030204" pitchFamily="18" charset="0"/>
                        </a:rPr>
                        <a:t>3.6%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07756"/>
                  </a:ext>
                </a:extLst>
              </a:tr>
              <a:tr h="463092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mbria" panose="02040503050406030204" pitchFamily="18" charset="0"/>
                        </a:rPr>
                        <a:t>Treasury Bills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mbria" panose="02040503050406030204" pitchFamily="18" charset="0"/>
                        </a:rPr>
                        <a:t>2.7%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5725236"/>
                  </a:ext>
                </a:extLst>
              </a:tr>
              <a:tr h="463092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mbria" panose="02040503050406030204" pitchFamily="18" charset="0"/>
                        </a:rPr>
                        <a:t>Gold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mbria" panose="02040503050406030204" pitchFamily="18" charset="0"/>
                        </a:rPr>
                        <a:t>0.7%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0228888"/>
                  </a:ext>
                </a:extLst>
              </a:tr>
              <a:tr h="4630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mbria" panose="02040503050406030204" pitchFamily="18" charset="0"/>
                        </a:rPr>
                        <a:t>US Dollar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(-1.4%)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668640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2C9563B-E348-4EBC-A5FB-9C2B7D2FFFCE}"/>
              </a:ext>
            </a:extLst>
          </p:cNvPr>
          <p:cNvSpPr txBox="1"/>
          <p:nvPr/>
        </p:nvSpPr>
        <p:spPr>
          <a:xfrm>
            <a:off x="10656277" y="94153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</a:rPr>
              <a:t>Exhibit #4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67D902-3542-464B-8A7B-6277BA492E2F}"/>
              </a:ext>
            </a:extLst>
          </p:cNvPr>
          <p:cNvSpPr txBox="1"/>
          <p:nvPr/>
        </p:nvSpPr>
        <p:spPr>
          <a:xfrm>
            <a:off x="527538" y="5969655"/>
            <a:ext cx="108262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*Twenty seven years of coverage via the HFRI Fund of Funds (FOF) Composite Index through 12-31-17</a:t>
            </a:r>
          </a:p>
          <a:p>
            <a:r>
              <a:rPr lang="en-US" sz="1400" dirty="0"/>
              <a:t>**Twenty five years of information from the Cambridge Associates LLC US Private Equity Index through 12-31-17</a:t>
            </a:r>
          </a:p>
          <a:p>
            <a:r>
              <a:rPr lang="en-US" sz="1400" dirty="0"/>
              <a:t>Source: Professor Jeremy Siegel’s book “Stocks for the Long-Run”</a:t>
            </a:r>
          </a:p>
        </p:txBody>
      </p:sp>
    </p:spTree>
    <p:extLst>
      <p:ext uri="{BB962C8B-B14F-4D97-AF65-F5344CB8AC3E}">
        <p14:creationId xmlns:p14="http://schemas.microsoft.com/office/powerpoint/2010/main" val="2460377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4">
            <a:extLst>
              <a:ext uri="{FF2B5EF4-FFF2-40B4-BE49-F238E27FC236}">
                <a16:creationId xmlns:a16="http://schemas.microsoft.com/office/drawing/2014/main" id="{5785874F-2DC5-4B19-B3D3-2A2EDBB093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64597" y="457200"/>
            <a:ext cx="8946203" cy="960438"/>
          </a:xfrm>
        </p:spPr>
        <p:txBody>
          <a:bodyPr/>
          <a:lstStyle/>
          <a:p>
            <a:pPr algn="ctr"/>
            <a:r>
              <a:rPr lang="en-US" altLang="en-US" b="1" dirty="0"/>
              <a:t>Manager Allocation and Style</a:t>
            </a:r>
          </a:p>
        </p:txBody>
      </p:sp>
      <p:sp>
        <p:nvSpPr>
          <p:cNvPr id="11267" name="Slide Number Placeholder 3">
            <a:extLst>
              <a:ext uri="{FF2B5EF4-FFF2-40B4-BE49-F238E27FC236}">
                <a16:creationId xmlns:a16="http://schemas.microsoft.com/office/drawing/2014/main" id="{71E135B3-4B8C-4734-AF80-25C71F4DD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8B65D26-628B-4249-ADBB-585C7696D9E1}" type="slidenum">
              <a:rPr lang="en-US" altLang="en-US" sz="120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200" dirty="0">
              <a:latin typeface="Garamond" panose="02020404030301010803" pitchFamily="18" charset="0"/>
            </a:endParaRPr>
          </a:p>
        </p:txBody>
      </p:sp>
      <p:sp>
        <p:nvSpPr>
          <p:cNvPr id="11290" name="TextBox 6">
            <a:extLst>
              <a:ext uri="{FF2B5EF4-FFF2-40B4-BE49-F238E27FC236}">
                <a16:creationId xmlns:a16="http://schemas.microsoft.com/office/drawing/2014/main" id="{CD1EAFAA-D2F5-4FE3-BB38-12445B161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847" y="6110287"/>
            <a:ext cx="8610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000" dirty="0"/>
              <a:t>*MLPA is a platform under which ALA can access different managers of various investing styles in the form of mutual funds and ETF’s - 9 managers.</a:t>
            </a:r>
          </a:p>
        </p:txBody>
      </p:sp>
      <p:sp>
        <p:nvSpPr>
          <p:cNvPr id="11291" name="Rectangle 7">
            <a:extLst>
              <a:ext uri="{FF2B5EF4-FFF2-40B4-BE49-F238E27FC236}">
                <a16:creationId xmlns:a16="http://schemas.microsoft.com/office/drawing/2014/main" id="{DD596650-331D-4F81-BB2E-0B5926FCA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6212" y="87868"/>
            <a:ext cx="15551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latin typeface="Cambria" panose="02040503050406030204" pitchFamily="18" charset="0"/>
                <a:cs typeface="Times New Roman" panose="02020603050405020304" pitchFamily="18" charset="0"/>
              </a:rPr>
              <a:t>Exhibit #5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D08E9B6-8DB5-4480-B3D4-AB3586D05B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4636467"/>
              </p:ext>
            </p:extLst>
          </p:nvPr>
        </p:nvGraphicFramePr>
        <p:xfrm>
          <a:off x="885216" y="1731524"/>
          <a:ext cx="10468583" cy="4137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Worksheet" r:id="rId4" imgW="4244329" imgH="1287792" progId="Excel.Sheet.12">
                  <p:embed/>
                </p:oleObj>
              </mc:Choice>
              <mc:Fallback>
                <p:oleObj name="Worksheet" r:id="rId4" imgW="4244329" imgH="128779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85216" y="1731524"/>
                        <a:ext cx="10468583" cy="41374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3265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18C3BEC0-D8A7-4E20-A00D-1DFED807B4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altLang="en-US" sz="3600" dirty="0">
                <a:latin typeface="Cambria" panose="02040503050406030204" pitchFamily="18" charset="0"/>
              </a:rPr>
              <a:t>The Work of the Endowment Trustees </a:t>
            </a:r>
            <a:br>
              <a:rPr lang="en-US" altLang="en-US" sz="3600" dirty="0">
                <a:latin typeface="Cambria" panose="02040503050406030204" pitchFamily="18" charset="0"/>
              </a:rPr>
            </a:br>
            <a:r>
              <a:rPr lang="en-US" altLang="en-US" sz="2400" i="1" dirty="0">
                <a:latin typeface="Cambria" panose="02040503050406030204" pitchFamily="18" charset="0"/>
              </a:rPr>
              <a:t>Recent Trustee Actions</a:t>
            </a:r>
          </a:p>
        </p:txBody>
      </p:sp>
      <p:sp>
        <p:nvSpPr>
          <p:cNvPr id="11267" name="Content Placeholder 3">
            <a:extLst>
              <a:ext uri="{FF2B5EF4-FFF2-40B4-BE49-F238E27FC236}">
                <a16:creationId xmlns:a16="http://schemas.microsoft.com/office/drawing/2014/main" id="{A644CC0A-3D8F-4AC3-9DA1-0D868D3A5A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0777" y="1854089"/>
            <a:ext cx="6911065" cy="4291735"/>
          </a:xfrm>
        </p:spPr>
        <p:txBody>
          <a:bodyPr>
            <a:normAutofit fontScale="25000" lnSpcReduction="20000"/>
          </a:bodyPr>
          <a:lstStyle/>
          <a:p>
            <a:pPr>
              <a:defRPr/>
            </a:pPr>
            <a:r>
              <a:rPr lang="en-US" altLang="en-US" sz="8000" dirty="0">
                <a:latin typeface="Cambria" panose="02040503050406030204" pitchFamily="18" charset="0"/>
              </a:rPr>
              <a:t>Reviewed Blackstone payout – “J” Curve</a:t>
            </a:r>
          </a:p>
          <a:p>
            <a:pPr marL="0" indent="0">
              <a:buNone/>
              <a:defRPr/>
            </a:pPr>
            <a:r>
              <a:rPr lang="en-US" altLang="en-US" sz="8000" dirty="0">
                <a:latin typeface="Cambria" panose="02040503050406030204" pitchFamily="18" charset="0"/>
              </a:rPr>
              <a:t>             - Investments begins payoff shortly</a:t>
            </a:r>
          </a:p>
          <a:p>
            <a:pPr>
              <a:defRPr/>
            </a:pPr>
            <a:r>
              <a:rPr lang="en-US" altLang="en-US" sz="8000" dirty="0">
                <a:latin typeface="Cambria" panose="02040503050406030204" pitchFamily="18" charset="0"/>
              </a:rPr>
              <a:t>Made no recommended changes to the portfolio’s asset </a:t>
            </a:r>
          </a:p>
          <a:p>
            <a:pPr marL="0" indent="0">
              <a:buNone/>
              <a:defRPr/>
            </a:pPr>
            <a:r>
              <a:rPr lang="en-US" altLang="en-US" sz="8000" dirty="0">
                <a:latin typeface="Cambria" panose="02040503050406030204" pitchFamily="18" charset="0"/>
              </a:rPr>
              <a:t>    allocation between equites (64%), bonds (24%) and </a:t>
            </a:r>
          </a:p>
          <a:p>
            <a:pPr marL="0" indent="0">
              <a:buNone/>
              <a:defRPr/>
            </a:pPr>
            <a:r>
              <a:rPr lang="en-US" altLang="en-US" sz="8000" dirty="0">
                <a:latin typeface="Cambria" panose="02040503050406030204" pitchFamily="18" charset="0"/>
              </a:rPr>
              <a:t>    alternatives (12%)</a:t>
            </a:r>
          </a:p>
          <a:p>
            <a:pPr>
              <a:defRPr/>
            </a:pPr>
            <a:r>
              <a:rPr lang="en-US" altLang="en-US" sz="8000" dirty="0">
                <a:latin typeface="Cambria" panose="02040503050406030204" pitchFamily="18" charset="0"/>
              </a:rPr>
              <a:t>Reviewing two new ESG investments</a:t>
            </a:r>
          </a:p>
          <a:p>
            <a:pPr marL="0" indent="0">
              <a:buNone/>
              <a:defRPr/>
            </a:pPr>
            <a:r>
              <a:rPr lang="en-US" altLang="en-US" sz="8000" dirty="0">
                <a:latin typeface="Cambria" panose="02040503050406030204" pitchFamily="18" charset="0"/>
              </a:rPr>
              <a:t>           - Preliminary review at the spring meeting</a:t>
            </a:r>
          </a:p>
          <a:p>
            <a:pPr marL="0" indent="0">
              <a:buNone/>
              <a:defRPr/>
            </a:pPr>
            <a:r>
              <a:rPr lang="en-US" altLang="en-US" sz="8000" dirty="0">
                <a:latin typeface="Cambria" panose="02040503050406030204" pitchFamily="18" charset="0"/>
              </a:rPr>
              <a:t>           - Final review at the fall meeting</a:t>
            </a:r>
          </a:p>
          <a:p>
            <a:pPr lvl="0">
              <a:defRPr/>
            </a:pPr>
            <a:r>
              <a:rPr lang="en-US" altLang="en-US" sz="8000" dirty="0">
                <a:solidFill>
                  <a:prstClr val="black"/>
                </a:solidFill>
                <a:latin typeface="Cambria" panose="02040503050406030204" pitchFamily="18" charset="0"/>
              </a:rPr>
              <a:t>Review portfolio holdings </a:t>
            </a:r>
          </a:p>
          <a:p>
            <a:pPr marL="0" lvl="0" indent="0">
              <a:buNone/>
              <a:defRPr/>
            </a:pPr>
            <a:r>
              <a:rPr lang="en-US" altLang="en-US" sz="8000" dirty="0">
                <a:solidFill>
                  <a:prstClr val="black"/>
                </a:solidFill>
                <a:latin typeface="Cambria" panose="02040503050406030204" pitchFamily="18" charset="0"/>
              </a:rPr>
              <a:t>          - Made access to portfolio holdings available to Council &amp; </a:t>
            </a:r>
          </a:p>
          <a:p>
            <a:pPr marL="0" lvl="0" indent="0">
              <a:buNone/>
              <a:defRPr/>
            </a:pPr>
            <a:r>
              <a:rPr lang="en-US" altLang="en-US" sz="8000" dirty="0">
                <a:solidFill>
                  <a:prstClr val="black"/>
                </a:solidFill>
                <a:latin typeface="Cambria" panose="02040503050406030204" pitchFamily="18" charset="0"/>
              </a:rPr>
              <a:t>            membership</a:t>
            </a:r>
            <a:endParaRPr lang="en-US" altLang="en-US" sz="8000" dirty="0">
              <a:latin typeface="Cambria" panose="02040503050406030204" pitchFamily="18" charset="0"/>
            </a:endParaRPr>
          </a:p>
          <a:p>
            <a:pPr lvl="0">
              <a:defRPr/>
            </a:pPr>
            <a:r>
              <a:rPr lang="en-US" altLang="en-US" sz="8000" dirty="0">
                <a:solidFill>
                  <a:prstClr val="black"/>
                </a:solidFill>
                <a:latin typeface="Cambria" panose="02040503050406030204" pitchFamily="18" charset="0"/>
              </a:rPr>
              <a:t>Implemented a Senior Trustee succession plan </a:t>
            </a:r>
            <a:endParaRPr lang="en-US" altLang="en-US" sz="8000" dirty="0">
              <a:latin typeface="Cambria" panose="02040503050406030204" pitchFamily="18" charset="0"/>
            </a:endParaRPr>
          </a:p>
          <a:p>
            <a:pPr>
              <a:defRPr/>
            </a:pPr>
            <a:r>
              <a:rPr lang="en-US" altLang="en-US" sz="8000" dirty="0">
                <a:latin typeface="Cambria" panose="02040503050406030204" pitchFamily="18" charset="0"/>
              </a:rPr>
              <a:t>“Strategic Review” of the Endowment</a:t>
            </a:r>
          </a:p>
          <a:p>
            <a:pPr marL="0" indent="0">
              <a:buNone/>
              <a:defRPr/>
            </a:pPr>
            <a:r>
              <a:rPr lang="en-US" altLang="en-US" sz="8000" dirty="0">
                <a:latin typeface="Cambria" panose="02040503050406030204" pitchFamily="18" charset="0"/>
              </a:rPr>
              <a:t>                  - Interviewing consulting candidates </a:t>
            </a:r>
          </a:p>
          <a:p>
            <a:pPr>
              <a:defRPr/>
            </a:pPr>
            <a:endParaRPr lang="en-US" altLang="en-US" sz="1800" dirty="0">
              <a:latin typeface="Cambria" panose="02040503050406030204" pitchFamily="18" charset="0"/>
            </a:endParaRPr>
          </a:p>
          <a:p>
            <a:pPr>
              <a:defRPr/>
            </a:pPr>
            <a:endParaRPr lang="en-US" altLang="en-US" sz="1800" dirty="0">
              <a:latin typeface="Cambria" panose="02040503050406030204" pitchFamily="18" charset="0"/>
            </a:endParaRPr>
          </a:p>
          <a:p>
            <a:pPr marL="0" indent="0">
              <a:buNone/>
              <a:defRPr/>
            </a:pPr>
            <a:endParaRPr lang="en-US" altLang="en-US" sz="1800" dirty="0">
              <a:latin typeface="Cambria" panose="02040503050406030204" pitchFamily="18" charset="0"/>
            </a:endParaRPr>
          </a:p>
          <a:p>
            <a:pPr marL="0" indent="0">
              <a:buNone/>
              <a:defRPr/>
            </a:pPr>
            <a:r>
              <a:rPr lang="en-US" altLang="en-US" sz="1800" dirty="0">
                <a:latin typeface="Cambria" panose="02040503050406030204" pitchFamily="18" charset="0"/>
              </a:rPr>
              <a:t>             </a:t>
            </a:r>
          </a:p>
          <a:p>
            <a:pPr>
              <a:defRPr/>
            </a:pPr>
            <a:endParaRPr lang="en-US" altLang="en-US" sz="1800" dirty="0">
              <a:latin typeface="Garamond" pitchFamily="18" charset="0"/>
            </a:endParaRPr>
          </a:p>
        </p:txBody>
      </p:sp>
      <p:sp>
        <p:nvSpPr>
          <p:cNvPr id="22532" name="Slide Number Placeholder 2">
            <a:extLst>
              <a:ext uri="{FF2B5EF4-FFF2-40B4-BE49-F238E27FC236}">
                <a16:creationId xmlns:a16="http://schemas.microsoft.com/office/drawing/2014/main" id="{41F94005-0A21-4AF0-B274-D784A8F50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2497C79-B4FD-44A1-A6D0-CC16444A95C7}" type="slidenum">
              <a:rPr lang="en-US" altLang="en-US" sz="120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200" dirty="0">
              <a:latin typeface="Garamond" panose="02020404030301010803" pitchFamily="18" charset="0"/>
            </a:endParaRPr>
          </a:p>
        </p:txBody>
      </p:sp>
      <p:sp>
        <p:nvSpPr>
          <p:cNvPr id="22533" name="TextBox 5">
            <a:extLst>
              <a:ext uri="{FF2B5EF4-FFF2-40B4-BE49-F238E27FC236}">
                <a16:creationId xmlns:a16="http://schemas.microsoft.com/office/drawing/2014/main" id="{1799F145-432C-471B-8424-268C035E9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5390" y="136525"/>
            <a:ext cx="13369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latin typeface="Cambria" panose="02040503050406030204" pitchFamily="18" charset="0"/>
                <a:cs typeface="Times New Roman" panose="02020603050405020304" pitchFamily="18" charset="0"/>
              </a:rPr>
              <a:t>Exhibit #6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cs typeface="Times New Roman" panose="02020603050405020304" pitchFamily="18" charset="0"/>
            </a:endParaRPr>
          </a:p>
        </p:txBody>
      </p:sp>
      <p:sp>
        <p:nvSpPr>
          <p:cNvPr id="12294" name="Content Placeholder 1">
            <a:extLst>
              <a:ext uri="{FF2B5EF4-FFF2-40B4-BE49-F238E27FC236}">
                <a16:creationId xmlns:a16="http://schemas.microsoft.com/office/drawing/2014/main" id="{0BFCC093-2FF9-4553-B86E-CFBD71499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51842" y="1948066"/>
            <a:ext cx="4090480" cy="163613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  <a:defRPr/>
            </a:pPr>
            <a:endParaRPr lang="en-US" altLang="en-US" sz="1800" dirty="0">
              <a:latin typeface="Garamond" pitchFamily="18" charset="0"/>
            </a:endParaRPr>
          </a:p>
          <a:p>
            <a:pPr>
              <a:defRPr/>
            </a:pPr>
            <a:endParaRPr lang="en-US" altLang="en-US" sz="3100" dirty="0">
              <a:latin typeface="Cambria" panose="02040503050406030204" pitchFamily="18" charset="0"/>
            </a:endParaRPr>
          </a:p>
          <a:p>
            <a:pPr marL="0" indent="0">
              <a:buNone/>
              <a:defRPr/>
            </a:pPr>
            <a:endParaRPr lang="en-US" altLang="en-US" sz="1800" dirty="0">
              <a:latin typeface="Garamond" pitchFamily="18" charset="0"/>
            </a:endParaRPr>
          </a:p>
        </p:txBody>
      </p:sp>
      <p:pic>
        <p:nvPicPr>
          <p:cNvPr id="3" name="Picture 2" descr="A picture containing indoor, table, wall&#10;&#10;Description generated with high confidence">
            <a:extLst>
              <a:ext uri="{FF2B5EF4-FFF2-40B4-BE49-F238E27FC236}">
                <a16:creationId xmlns:a16="http://schemas.microsoft.com/office/drawing/2014/main" id="{B89C14A0-41B9-42F4-909E-EF8FF2CDC3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212015" y="2488223"/>
            <a:ext cx="3533176" cy="31828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D56A10-690C-4CFB-9CE2-473C01C80A54}"/>
              </a:ext>
            </a:extLst>
          </p:cNvPr>
          <p:cNvSpPr txBox="1"/>
          <p:nvPr/>
        </p:nvSpPr>
        <p:spPr>
          <a:xfrm>
            <a:off x="8132322" y="6217271"/>
            <a:ext cx="381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://financialplanningpeak.blogspot.com/2012/05/financial-planning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/3.0/"/>
              </a:rPr>
              <a:t>CC BY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791071104"/>
      </p:ext>
    </p:extLst>
  </p:cSld>
  <p:clrMapOvr>
    <a:masterClrMapping/>
  </p:clrMapOvr>
  <p:transition spd="slow">
    <p:check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F1F54F4-B216-40A3-B49D-0D873F66B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mbria" panose="02040503050406030204" pitchFamily="18" charset="0"/>
              </a:rPr>
              <a:t>Investing in Private Equity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54FC66-BAC3-4D67-B4F6-F412850DA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>
            <a:normAutofit fontScale="92500"/>
          </a:bodyPr>
          <a:lstStyle/>
          <a:p>
            <a:pPr algn="ctr"/>
            <a:r>
              <a:rPr lang="en-US" sz="3200" dirty="0">
                <a:latin typeface="Cambria" panose="02040503050406030204" pitchFamily="18" charset="0"/>
              </a:rPr>
              <a:t>The “J” Curve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E4F8760-3124-4230-9360-7D67655B23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707134"/>
          </a:xfrm>
        </p:spPr>
        <p:txBody>
          <a:bodyPr>
            <a:normAutofit fontScale="92500"/>
          </a:bodyPr>
          <a:lstStyle/>
          <a:p>
            <a:pPr algn="ctr"/>
            <a:r>
              <a:rPr lang="en-US" sz="2800" dirty="0">
                <a:latin typeface="Cambria" panose="02040503050406030204" pitchFamily="18" charset="0"/>
              </a:rPr>
              <a:t>BTAS 2015 Estimated Cash Flow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57807-00FA-4AF8-8FCE-736455319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1775" y="3236181"/>
            <a:ext cx="5110437" cy="2154803"/>
          </a:xfrm>
          <a:prstGeom prst="rect">
            <a:avLst/>
          </a:prstGeom>
        </p:spPr>
      </p:pic>
      <p:pic>
        <p:nvPicPr>
          <p:cNvPr id="14" name="Content Placeholder 3">
            <a:extLst>
              <a:ext uri="{FF2B5EF4-FFF2-40B4-BE49-F238E27FC236}">
                <a16:creationId xmlns:a16="http://schemas.microsoft.com/office/drawing/2014/main" id="{BF8340C4-7547-404D-9B01-B2CB2FB777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839788" y="3018972"/>
            <a:ext cx="5157787" cy="26567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CECC57-F3A7-4D19-96ED-B02D54A336F2}"/>
              </a:ext>
            </a:extLst>
          </p:cNvPr>
          <p:cNvSpPr txBox="1"/>
          <p:nvPr/>
        </p:nvSpPr>
        <p:spPr>
          <a:xfrm>
            <a:off x="10695709" y="63145"/>
            <a:ext cx="1496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</a:rPr>
              <a:t>Exhibit #7</a:t>
            </a:r>
          </a:p>
        </p:txBody>
      </p:sp>
    </p:spTree>
    <p:extLst>
      <p:ext uri="{BB962C8B-B14F-4D97-AF65-F5344CB8AC3E}">
        <p14:creationId xmlns:p14="http://schemas.microsoft.com/office/powerpoint/2010/main" val="405002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837E3-7EFA-4D5E-9DBE-C6033A1E5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mbria" panose="02040503050406030204" pitchFamily="18" charset="0"/>
              </a:rPr>
              <a:t>Trustees Continue to Address ESG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1FE861-E997-431F-AE2A-7C95355E6A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4225"/>
            <a:ext cx="5181600" cy="4351338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Cambria" panose="02040503050406030204" pitchFamily="18" charset="0"/>
              </a:rPr>
              <a:t>All investment decisions are made to meet a strategic investment goal</a:t>
            </a:r>
          </a:p>
          <a:p>
            <a:r>
              <a:rPr lang="en-US" dirty="0">
                <a:latin typeface="Cambria" panose="02040503050406030204" pitchFamily="18" charset="0"/>
              </a:rPr>
              <a:t>The values of the Association are considered in all investment decisions</a:t>
            </a:r>
          </a:p>
          <a:p>
            <a:r>
              <a:rPr lang="en-US" dirty="0">
                <a:latin typeface="Cambria" panose="02040503050406030204" pitchFamily="18" charset="0"/>
              </a:rPr>
              <a:t>Two ESG managers were given a preliminary review in the spring</a:t>
            </a:r>
          </a:p>
          <a:p>
            <a:r>
              <a:rPr lang="en-US" dirty="0">
                <a:latin typeface="Cambria" panose="02040503050406030204" pitchFamily="18" charset="0"/>
              </a:rPr>
              <a:t>A more intensified review of the managers will be made in the fall</a:t>
            </a:r>
          </a:p>
          <a:p>
            <a:endParaRPr lang="en-US" dirty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3C90C67-91AB-4C46-A546-330993444AF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38200" y="1967516"/>
            <a:ext cx="5181600" cy="4067556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336B0B4-9419-4D38-AD6B-0C1A2D567596}"/>
              </a:ext>
            </a:extLst>
          </p:cNvPr>
          <p:cNvSpPr txBox="1"/>
          <p:nvPr/>
        </p:nvSpPr>
        <p:spPr>
          <a:xfrm>
            <a:off x="838200" y="6035072"/>
            <a:ext cx="5181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://www.lgam.info/optimised-decision-makin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sa/3.0/"/>
              </a:rPr>
              <a:t>CC BY-SA</a:t>
            </a:r>
            <a:endParaRPr lang="en-US" sz="9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10A7AE-C968-402C-A6C9-2F703850FE06}"/>
              </a:ext>
            </a:extLst>
          </p:cNvPr>
          <p:cNvSpPr txBox="1"/>
          <p:nvPr/>
        </p:nvSpPr>
        <p:spPr>
          <a:xfrm>
            <a:off x="10784166" y="83105"/>
            <a:ext cx="1330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</a:rPr>
              <a:t>Exhibit #8</a:t>
            </a:r>
          </a:p>
        </p:txBody>
      </p:sp>
    </p:spTree>
    <p:extLst>
      <p:ext uri="{BB962C8B-B14F-4D97-AF65-F5344CB8AC3E}">
        <p14:creationId xmlns:p14="http://schemas.microsoft.com/office/powerpoint/2010/main" val="2648574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</TotalTime>
  <Words>2193</Words>
  <Application>Microsoft Office PowerPoint</Application>
  <PresentationFormat>Widescreen</PresentationFormat>
  <Paragraphs>422</Paragraphs>
  <Slides>16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ＭＳ Ｐゴシック</vt:lpstr>
      <vt:lpstr>ALA</vt:lpstr>
      <vt:lpstr>Arial</vt:lpstr>
      <vt:lpstr>Calibri</vt:lpstr>
      <vt:lpstr>Calibri Light</vt:lpstr>
      <vt:lpstr>Cambria</vt:lpstr>
      <vt:lpstr>Garamond</vt:lpstr>
      <vt:lpstr>Perpetua</vt:lpstr>
      <vt:lpstr>Times New Roman</vt:lpstr>
      <vt:lpstr>Univ45</vt:lpstr>
      <vt:lpstr>Wingdings</vt:lpstr>
      <vt:lpstr>Office Theme</vt:lpstr>
      <vt:lpstr>Worksheet</vt:lpstr>
      <vt:lpstr>PowerPoint Presentation</vt:lpstr>
      <vt:lpstr>ALA Returns vs the Largest Endowment</vt:lpstr>
      <vt:lpstr>Time Weighted Rate of Return</vt:lpstr>
      <vt:lpstr>World Market Performance  - Calendar Year Market Returns  @ 5-31-18</vt:lpstr>
      <vt:lpstr>Long Term Historical Returns - 1802 thru 2012 -</vt:lpstr>
      <vt:lpstr>Manager Allocation and Style</vt:lpstr>
      <vt:lpstr>The Work of the Endowment Trustees  Recent Trustee Actions</vt:lpstr>
      <vt:lpstr>Investing in Private Equity </vt:lpstr>
      <vt:lpstr>Trustees Continue to Address ESG</vt:lpstr>
      <vt:lpstr>Endowment Fund Portfolio Holdings</vt:lpstr>
      <vt:lpstr>Endowment Fund Portfolio Holdings (con’t) - Mutual Funds and EFT’s -</vt:lpstr>
      <vt:lpstr>Endowment Fund Portfolio Holdings (con’t) - Mutual Funds and EFT’s Alternative Links -</vt:lpstr>
      <vt:lpstr>Endowment Fund Portfolio Holdings (con’t) - Clearbridge -</vt:lpstr>
      <vt:lpstr>Endowment Fund Portfolio Holdings (con’t) - Equity Income and Growth -</vt:lpstr>
      <vt:lpstr>Succession Planning</vt:lpstr>
      <vt:lpstr>Strategic 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Brown</dc:creator>
  <cp:lastModifiedBy>JoAnne Kempf</cp:lastModifiedBy>
  <cp:revision>74</cp:revision>
  <cp:lastPrinted>2018-06-19T17:14:30Z</cp:lastPrinted>
  <dcterms:created xsi:type="dcterms:W3CDTF">2018-06-10T00:44:50Z</dcterms:created>
  <dcterms:modified xsi:type="dcterms:W3CDTF">2018-06-19T20:52:24Z</dcterms:modified>
</cp:coreProperties>
</file>